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 id="2147483661" r:id="rId2"/>
  </p:sldMasterIdLst>
  <p:notesMasterIdLst>
    <p:notesMasterId r:id="rId5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147437B-CD26-4452-AB71-1F8D269E7DC8}">
  <a:tblStyle styleId="{D147437B-CD26-4452-AB71-1F8D269E7DC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5" d="100"/>
          <a:sy n="145" d="100"/>
        </p:scale>
        <p:origin x="624"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61929241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675865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064626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578323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2499549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607027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623616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9091471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0663301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1937219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5493125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75045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txBox="1">
            <a:spLocks noGrp="1"/>
          </p:cNvSpPr>
          <p:nvPr>
            <p:ph type="sldNum" idx="12"/>
          </p:nvPr>
        </p:nvSpPr>
        <p:spPr>
          <a:xfrm>
            <a:off x="3881207" y="8686471"/>
            <a:ext cx="2975400" cy="456300"/>
          </a:xfrm>
          <a:prstGeom prst="rect">
            <a:avLst/>
          </a:prstGeom>
          <a:noFill/>
          <a:ln>
            <a:noFill/>
          </a:ln>
        </p:spPr>
        <p:txBody>
          <a:bodyPr spcFirstLastPara="1" wrap="square" lIns="0" tIns="0" rIns="0" bIns="0" anchor="b" anchorCtr="0">
            <a:noAutofit/>
          </a:bodyPr>
          <a:lstStyle/>
          <a:p>
            <a:pPr marL="0" marR="0" lvl="0" indent="0" algn="l" rtl="0">
              <a:lnSpc>
                <a:spcPct val="93000"/>
              </a:lnSpc>
              <a:spcBef>
                <a:spcPts val="0"/>
              </a:spcBef>
              <a:spcAft>
                <a:spcPts val="0"/>
              </a:spcAft>
              <a:buNone/>
            </a:pPr>
            <a:fld id="{00000000-1234-1234-1234-123412341234}" type="slidenum">
              <a:rPr lang="pt-BR" sz="1600" b="0" i="0" u="none" strike="noStrike" cap="none">
                <a:solidFill>
                  <a:srgbClr val="000000"/>
                </a:solidFill>
                <a:latin typeface="Arial"/>
                <a:ea typeface="Arial"/>
                <a:cs typeface="Arial"/>
                <a:sym typeface="Arial"/>
              </a:rPr>
              <a:t>2</a:t>
            </a:fld>
            <a:endParaRPr sz="1200"/>
          </a:p>
        </p:txBody>
      </p:sp>
      <p:sp>
        <p:nvSpPr>
          <p:cNvPr id="68" name="Shape 68"/>
          <p:cNvSpPr>
            <a:spLocks noGrp="1" noRot="1" noChangeAspect="1"/>
          </p:cNvSpPr>
          <p:nvPr>
            <p:ph type="sldImg" idx="2"/>
          </p:nvPr>
        </p:nvSpPr>
        <p:spPr>
          <a:xfrm>
            <a:off x="381000" y="695325"/>
            <a:ext cx="6094413" cy="3427413"/>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9" name="Shape 69"/>
          <p:cNvSpPr txBox="1">
            <a:spLocks noGrp="1"/>
          </p:cNvSpPr>
          <p:nvPr>
            <p:ph type="body" idx="1"/>
          </p:nvPr>
        </p:nvSpPr>
        <p:spPr>
          <a:xfrm>
            <a:off x="685512" y="4343235"/>
            <a:ext cx="5485500" cy="4113900"/>
          </a:xfrm>
          <a:prstGeom prst="rect">
            <a:avLst/>
          </a:prstGeom>
          <a:noFill/>
          <a:ln>
            <a:noFill/>
          </a:ln>
        </p:spPr>
        <p:txBody>
          <a:bodyPr spcFirstLastPara="1" wrap="square" lIns="0" tIns="0" rIns="0" bIns="0" anchor="t" anchorCtr="0">
            <a:noAutofit/>
          </a:bodyPr>
          <a:lstStyle/>
          <a:p>
            <a:pPr marL="0" lvl="0" indent="0" rtl="0">
              <a:spcBef>
                <a:spcPts val="0"/>
              </a:spcBef>
              <a:spcAft>
                <a:spcPts val="0"/>
              </a:spcAft>
              <a:buNone/>
            </a:pPr>
            <a:endParaRPr sz="1200"/>
          </a:p>
        </p:txBody>
      </p:sp>
    </p:spTree>
    <p:extLst>
      <p:ext uri="{BB962C8B-B14F-4D97-AF65-F5344CB8AC3E}">
        <p14:creationId xmlns:p14="http://schemas.microsoft.com/office/powerpoint/2010/main" val="10483785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7716599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1303425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3084084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7986974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1993592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8045478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6340178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2" name="Shape 2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7674507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8" name="Shape 22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2258036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105712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txBox="1">
            <a:spLocks noGrp="1"/>
          </p:cNvSpPr>
          <p:nvPr>
            <p:ph type="sldNum" idx="12"/>
          </p:nvPr>
        </p:nvSpPr>
        <p:spPr>
          <a:xfrm>
            <a:off x="3881207" y="8686471"/>
            <a:ext cx="2975400" cy="456300"/>
          </a:xfrm>
          <a:prstGeom prst="rect">
            <a:avLst/>
          </a:prstGeom>
          <a:noFill/>
          <a:ln>
            <a:noFill/>
          </a:ln>
        </p:spPr>
        <p:txBody>
          <a:bodyPr spcFirstLastPara="1" wrap="square" lIns="0" tIns="0" rIns="0" bIns="0" anchor="b" anchorCtr="0">
            <a:noAutofit/>
          </a:bodyPr>
          <a:lstStyle/>
          <a:p>
            <a:pPr marL="0" marR="0" lvl="0" indent="0" algn="l" rtl="0">
              <a:lnSpc>
                <a:spcPct val="93000"/>
              </a:lnSpc>
              <a:spcBef>
                <a:spcPts val="0"/>
              </a:spcBef>
              <a:spcAft>
                <a:spcPts val="0"/>
              </a:spcAft>
              <a:buNone/>
            </a:pPr>
            <a:fld id="{00000000-1234-1234-1234-123412341234}" type="slidenum">
              <a:rPr lang="pt-BR" sz="1600" b="0" i="0" u="none" strike="noStrike" cap="none">
                <a:solidFill>
                  <a:srgbClr val="000000"/>
                </a:solidFill>
                <a:latin typeface="Arial"/>
                <a:ea typeface="Arial"/>
                <a:cs typeface="Arial"/>
                <a:sym typeface="Arial"/>
              </a:rPr>
              <a:t>3</a:t>
            </a:fld>
            <a:endParaRPr sz="1200"/>
          </a:p>
        </p:txBody>
      </p:sp>
      <p:sp>
        <p:nvSpPr>
          <p:cNvPr id="75" name="Shape 75"/>
          <p:cNvSpPr>
            <a:spLocks noGrp="1" noRot="1" noChangeAspect="1"/>
          </p:cNvSpPr>
          <p:nvPr>
            <p:ph type="sldImg" idx="2"/>
          </p:nvPr>
        </p:nvSpPr>
        <p:spPr>
          <a:xfrm>
            <a:off x="381000" y="695325"/>
            <a:ext cx="6094413" cy="3427413"/>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6" name="Shape 76"/>
          <p:cNvSpPr txBox="1">
            <a:spLocks noGrp="1"/>
          </p:cNvSpPr>
          <p:nvPr>
            <p:ph type="body" idx="1"/>
          </p:nvPr>
        </p:nvSpPr>
        <p:spPr>
          <a:xfrm>
            <a:off x="685512" y="4343235"/>
            <a:ext cx="5485500" cy="4113900"/>
          </a:xfrm>
          <a:prstGeom prst="rect">
            <a:avLst/>
          </a:prstGeom>
          <a:noFill/>
          <a:ln>
            <a:noFill/>
          </a:ln>
        </p:spPr>
        <p:txBody>
          <a:bodyPr spcFirstLastPara="1" wrap="square" lIns="0" tIns="0" rIns="0" bIns="0" anchor="t" anchorCtr="0">
            <a:noAutofit/>
          </a:bodyPr>
          <a:lstStyle/>
          <a:p>
            <a:pPr marL="0" lvl="0" indent="0" rtl="0">
              <a:spcBef>
                <a:spcPts val="0"/>
              </a:spcBef>
              <a:spcAft>
                <a:spcPts val="0"/>
              </a:spcAft>
              <a:buNone/>
            </a:pPr>
            <a:endParaRPr sz="1200"/>
          </a:p>
        </p:txBody>
      </p:sp>
    </p:spTree>
    <p:extLst>
      <p:ext uri="{BB962C8B-B14F-4D97-AF65-F5344CB8AC3E}">
        <p14:creationId xmlns:p14="http://schemas.microsoft.com/office/powerpoint/2010/main" val="17304262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0" name="Shape 24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674238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6" name="Shape 24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6374306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2" name="Shape 2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6075656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8" name="Shape 2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6202409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4" name="Shape 2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0733741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0" name="Shape 2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7274532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6" name="Shape 2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2744222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2" name="Shape 2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724613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8" name="Shape 2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8385944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4" name="Shape 2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628295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sldNum" idx="12"/>
          </p:nvPr>
        </p:nvSpPr>
        <p:spPr>
          <a:xfrm>
            <a:off x="3881207" y="8686471"/>
            <a:ext cx="2975400" cy="456300"/>
          </a:xfrm>
          <a:prstGeom prst="rect">
            <a:avLst/>
          </a:prstGeom>
          <a:noFill/>
          <a:ln>
            <a:noFill/>
          </a:ln>
        </p:spPr>
        <p:txBody>
          <a:bodyPr spcFirstLastPara="1" wrap="square" lIns="0" tIns="0" rIns="0" bIns="0" anchor="b" anchorCtr="0">
            <a:noAutofit/>
          </a:bodyPr>
          <a:lstStyle/>
          <a:p>
            <a:pPr marL="0" marR="0" lvl="0" indent="0" algn="l" rtl="0">
              <a:lnSpc>
                <a:spcPct val="93000"/>
              </a:lnSpc>
              <a:spcBef>
                <a:spcPts val="0"/>
              </a:spcBef>
              <a:spcAft>
                <a:spcPts val="0"/>
              </a:spcAft>
              <a:buNone/>
            </a:pPr>
            <a:fld id="{00000000-1234-1234-1234-123412341234}" type="slidenum">
              <a:rPr lang="pt-BR" sz="1600" b="0" i="0" u="none" strike="noStrike" cap="none">
                <a:solidFill>
                  <a:srgbClr val="000000"/>
                </a:solidFill>
                <a:latin typeface="Arial"/>
                <a:ea typeface="Arial"/>
                <a:cs typeface="Arial"/>
                <a:sym typeface="Arial"/>
              </a:rPr>
              <a:t>4</a:t>
            </a:fld>
            <a:endParaRPr sz="1200"/>
          </a:p>
        </p:txBody>
      </p:sp>
      <p:sp>
        <p:nvSpPr>
          <p:cNvPr id="82" name="Shape 82"/>
          <p:cNvSpPr>
            <a:spLocks noGrp="1" noRot="1" noChangeAspect="1"/>
          </p:cNvSpPr>
          <p:nvPr>
            <p:ph type="sldImg" idx="2"/>
          </p:nvPr>
        </p:nvSpPr>
        <p:spPr>
          <a:xfrm>
            <a:off x="381000" y="695325"/>
            <a:ext cx="6094413" cy="3427413"/>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3" name="Shape 83"/>
          <p:cNvSpPr txBox="1">
            <a:spLocks noGrp="1"/>
          </p:cNvSpPr>
          <p:nvPr>
            <p:ph type="body" idx="1"/>
          </p:nvPr>
        </p:nvSpPr>
        <p:spPr>
          <a:xfrm>
            <a:off x="685512" y="4343235"/>
            <a:ext cx="5485500" cy="4113900"/>
          </a:xfrm>
          <a:prstGeom prst="rect">
            <a:avLst/>
          </a:prstGeom>
          <a:noFill/>
          <a:ln>
            <a:noFill/>
          </a:ln>
        </p:spPr>
        <p:txBody>
          <a:bodyPr spcFirstLastPara="1" wrap="square" lIns="0" tIns="0" rIns="0" bIns="0" anchor="t" anchorCtr="0">
            <a:noAutofit/>
          </a:bodyPr>
          <a:lstStyle/>
          <a:p>
            <a:pPr marL="0" lvl="0" indent="0" rtl="0">
              <a:spcBef>
                <a:spcPts val="0"/>
              </a:spcBef>
              <a:spcAft>
                <a:spcPts val="0"/>
              </a:spcAft>
              <a:buNone/>
            </a:pPr>
            <a:endParaRPr sz="1200"/>
          </a:p>
        </p:txBody>
      </p:sp>
    </p:spTree>
    <p:extLst>
      <p:ext uri="{BB962C8B-B14F-4D97-AF65-F5344CB8AC3E}">
        <p14:creationId xmlns:p14="http://schemas.microsoft.com/office/powerpoint/2010/main" val="209488356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0" name="Shape 3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45289710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6" name="Shape 3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359915864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Shape 3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3" name="Shape 31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2130370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Shape 3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9" name="Shape 3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121527666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5" name="Shape 32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305067363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Shape 3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1" name="Shape 33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20582892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Shape 3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7" name="Shape 33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399951239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Shape 3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3" name="Shape 34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410915624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Shape 3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8" name="Shape 34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220921425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Shape 3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3" name="Shape 35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3050140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sldNum" idx="12"/>
          </p:nvPr>
        </p:nvSpPr>
        <p:spPr>
          <a:xfrm>
            <a:off x="3881207" y="8686471"/>
            <a:ext cx="2975400" cy="456300"/>
          </a:xfrm>
          <a:prstGeom prst="rect">
            <a:avLst/>
          </a:prstGeom>
          <a:noFill/>
          <a:ln>
            <a:noFill/>
          </a:ln>
        </p:spPr>
        <p:txBody>
          <a:bodyPr spcFirstLastPara="1" wrap="square" lIns="0" tIns="0" rIns="0" bIns="0" anchor="b" anchorCtr="0">
            <a:noAutofit/>
          </a:bodyPr>
          <a:lstStyle/>
          <a:p>
            <a:pPr marL="0" marR="0" lvl="0" indent="0" algn="l" rtl="0">
              <a:lnSpc>
                <a:spcPct val="93000"/>
              </a:lnSpc>
              <a:spcBef>
                <a:spcPts val="0"/>
              </a:spcBef>
              <a:spcAft>
                <a:spcPts val="0"/>
              </a:spcAft>
              <a:buNone/>
            </a:pPr>
            <a:fld id="{00000000-1234-1234-1234-123412341234}" type="slidenum">
              <a:rPr lang="pt-BR" sz="1600" b="0" i="0" u="none" strike="noStrike" cap="none">
                <a:solidFill>
                  <a:srgbClr val="000000"/>
                </a:solidFill>
                <a:latin typeface="Arial"/>
                <a:ea typeface="Arial"/>
                <a:cs typeface="Arial"/>
                <a:sym typeface="Arial"/>
              </a:rPr>
              <a:t>5</a:t>
            </a:fld>
            <a:endParaRPr sz="1200"/>
          </a:p>
        </p:txBody>
      </p:sp>
      <p:sp>
        <p:nvSpPr>
          <p:cNvPr id="89" name="Shape 89"/>
          <p:cNvSpPr>
            <a:spLocks noGrp="1" noRot="1" noChangeAspect="1"/>
          </p:cNvSpPr>
          <p:nvPr>
            <p:ph type="sldImg" idx="2"/>
          </p:nvPr>
        </p:nvSpPr>
        <p:spPr>
          <a:xfrm>
            <a:off x="381000" y="695325"/>
            <a:ext cx="6094413" cy="3427413"/>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0" name="Shape 90"/>
          <p:cNvSpPr txBox="1">
            <a:spLocks noGrp="1"/>
          </p:cNvSpPr>
          <p:nvPr>
            <p:ph type="body" idx="1"/>
          </p:nvPr>
        </p:nvSpPr>
        <p:spPr>
          <a:xfrm>
            <a:off x="685512" y="4343235"/>
            <a:ext cx="5485500" cy="4113900"/>
          </a:xfrm>
          <a:prstGeom prst="rect">
            <a:avLst/>
          </a:prstGeom>
          <a:noFill/>
          <a:ln>
            <a:noFill/>
          </a:ln>
        </p:spPr>
        <p:txBody>
          <a:bodyPr spcFirstLastPara="1" wrap="square" lIns="0" tIns="0" rIns="0" bIns="0" anchor="t" anchorCtr="0">
            <a:noAutofit/>
          </a:bodyPr>
          <a:lstStyle/>
          <a:p>
            <a:pPr marL="0" lvl="0" indent="0" rtl="0">
              <a:spcBef>
                <a:spcPts val="0"/>
              </a:spcBef>
              <a:spcAft>
                <a:spcPts val="0"/>
              </a:spcAft>
              <a:buNone/>
            </a:pPr>
            <a:endParaRPr sz="1200"/>
          </a:p>
        </p:txBody>
      </p:sp>
    </p:spTree>
    <p:extLst>
      <p:ext uri="{BB962C8B-B14F-4D97-AF65-F5344CB8AC3E}">
        <p14:creationId xmlns:p14="http://schemas.microsoft.com/office/powerpoint/2010/main" val="365118496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Shape 360"/>
          <p:cNvSpPr>
            <a:spLocks noGrp="1" noRot="1" noChangeAspect="1"/>
          </p:cNvSpPr>
          <p:nvPr>
            <p:ph type="sldImg" idx="2"/>
          </p:nvPr>
        </p:nvSpPr>
        <p:spPr>
          <a:xfrm>
            <a:off x="381000" y="695325"/>
            <a:ext cx="6094413" cy="34274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361" name="Shape 361"/>
          <p:cNvSpPr txBox="1">
            <a:spLocks noGrp="1"/>
          </p:cNvSpPr>
          <p:nvPr>
            <p:ph type="body" idx="1"/>
          </p:nvPr>
        </p:nvSpPr>
        <p:spPr>
          <a:xfrm>
            <a:off x="685512" y="4343235"/>
            <a:ext cx="5487000" cy="4037700"/>
          </a:xfrm>
          <a:prstGeom prst="rect">
            <a:avLst/>
          </a:prstGeom>
          <a:noFill/>
          <a:ln>
            <a:noFill/>
          </a:ln>
        </p:spPr>
        <p:txBody>
          <a:bodyPr spcFirstLastPara="1" wrap="square" lIns="0" tIns="0" rIns="0" bIns="0" anchor="ctr" anchorCtr="0">
            <a:noAutofit/>
          </a:bodyPr>
          <a:lstStyle/>
          <a:p>
            <a:pPr marL="0" lvl="0" indent="0" rtl="0">
              <a:spcBef>
                <a:spcPts val="0"/>
              </a:spcBef>
              <a:spcAft>
                <a:spcPts val="0"/>
              </a:spcAft>
              <a:buNone/>
            </a:pPr>
            <a:endParaRPr sz="1200"/>
          </a:p>
        </p:txBody>
      </p:sp>
    </p:spTree>
    <p:extLst>
      <p:ext uri="{BB962C8B-B14F-4D97-AF65-F5344CB8AC3E}">
        <p14:creationId xmlns:p14="http://schemas.microsoft.com/office/powerpoint/2010/main" val="318273200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a:spLocks noGrp="1" noRot="1" noChangeAspect="1"/>
          </p:cNvSpPr>
          <p:nvPr>
            <p:ph type="sldImg" idx="2"/>
          </p:nvPr>
        </p:nvSpPr>
        <p:spPr>
          <a:xfrm>
            <a:off x="381000" y="695325"/>
            <a:ext cx="6094413" cy="34274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367" name="Shape 367"/>
          <p:cNvSpPr txBox="1">
            <a:spLocks noGrp="1"/>
          </p:cNvSpPr>
          <p:nvPr>
            <p:ph type="body" idx="1"/>
          </p:nvPr>
        </p:nvSpPr>
        <p:spPr>
          <a:xfrm>
            <a:off x="685512" y="4343235"/>
            <a:ext cx="5487000" cy="4037700"/>
          </a:xfrm>
          <a:prstGeom prst="rect">
            <a:avLst/>
          </a:prstGeom>
          <a:noFill/>
          <a:ln>
            <a:noFill/>
          </a:ln>
        </p:spPr>
        <p:txBody>
          <a:bodyPr spcFirstLastPara="1" wrap="square" lIns="0" tIns="0" rIns="0" bIns="0" anchor="ctr" anchorCtr="0">
            <a:noAutofit/>
          </a:bodyPr>
          <a:lstStyle/>
          <a:p>
            <a:pPr marL="0" lvl="0" indent="0" rtl="0">
              <a:spcBef>
                <a:spcPts val="0"/>
              </a:spcBef>
              <a:spcAft>
                <a:spcPts val="0"/>
              </a:spcAft>
              <a:buNone/>
            </a:pPr>
            <a:endParaRPr sz="1200"/>
          </a:p>
        </p:txBody>
      </p:sp>
    </p:spTree>
    <p:extLst>
      <p:ext uri="{BB962C8B-B14F-4D97-AF65-F5344CB8AC3E}">
        <p14:creationId xmlns:p14="http://schemas.microsoft.com/office/powerpoint/2010/main" val="379547880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Shape 372"/>
          <p:cNvSpPr>
            <a:spLocks noGrp="1" noRot="1" noChangeAspect="1"/>
          </p:cNvSpPr>
          <p:nvPr>
            <p:ph type="sldImg" idx="2"/>
          </p:nvPr>
        </p:nvSpPr>
        <p:spPr>
          <a:xfrm>
            <a:off x="381000" y="695325"/>
            <a:ext cx="6094413" cy="34274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373" name="Shape 373"/>
          <p:cNvSpPr txBox="1">
            <a:spLocks noGrp="1"/>
          </p:cNvSpPr>
          <p:nvPr>
            <p:ph type="body" idx="1"/>
          </p:nvPr>
        </p:nvSpPr>
        <p:spPr>
          <a:xfrm>
            <a:off x="685512" y="4343235"/>
            <a:ext cx="5487000" cy="4037700"/>
          </a:xfrm>
          <a:prstGeom prst="rect">
            <a:avLst/>
          </a:prstGeom>
          <a:noFill/>
          <a:ln>
            <a:noFill/>
          </a:ln>
        </p:spPr>
        <p:txBody>
          <a:bodyPr spcFirstLastPara="1" wrap="square" lIns="0" tIns="0" rIns="0" bIns="0" anchor="ctr" anchorCtr="0">
            <a:noAutofit/>
          </a:bodyPr>
          <a:lstStyle/>
          <a:p>
            <a:pPr marL="0" lvl="0" indent="0" rtl="0">
              <a:spcBef>
                <a:spcPts val="0"/>
              </a:spcBef>
              <a:spcAft>
                <a:spcPts val="0"/>
              </a:spcAft>
              <a:buNone/>
            </a:pPr>
            <a:endParaRPr sz="1200"/>
          </a:p>
        </p:txBody>
      </p:sp>
    </p:spTree>
    <p:extLst>
      <p:ext uri="{BB962C8B-B14F-4D97-AF65-F5344CB8AC3E}">
        <p14:creationId xmlns:p14="http://schemas.microsoft.com/office/powerpoint/2010/main" val="292339525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Shape 378"/>
          <p:cNvSpPr>
            <a:spLocks noGrp="1" noRot="1" noChangeAspect="1"/>
          </p:cNvSpPr>
          <p:nvPr>
            <p:ph type="sldImg" idx="2"/>
          </p:nvPr>
        </p:nvSpPr>
        <p:spPr>
          <a:xfrm>
            <a:off x="381000" y="695325"/>
            <a:ext cx="6094413" cy="34274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379" name="Shape 379"/>
          <p:cNvSpPr txBox="1">
            <a:spLocks noGrp="1"/>
          </p:cNvSpPr>
          <p:nvPr>
            <p:ph type="body" idx="1"/>
          </p:nvPr>
        </p:nvSpPr>
        <p:spPr>
          <a:xfrm>
            <a:off x="685512" y="4343235"/>
            <a:ext cx="5487000" cy="4037700"/>
          </a:xfrm>
          <a:prstGeom prst="rect">
            <a:avLst/>
          </a:prstGeom>
          <a:noFill/>
          <a:ln>
            <a:noFill/>
          </a:ln>
        </p:spPr>
        <p:txBody>
          <a:bodyPr spcFirstLastPara="1" wrap="square" lIns="0" tIns="0" rIns="0" bIns="0" anchor="ctr" anchorCtr="0">
            <a:noAutofit/>
          </a:bodyPr>
          <a:lstStyle/>
          <a:p>
            <a:pPr marL="0" lvl="0" indent="0" rtl="0">
              <a:spcBef>
                <a:spcPts val="0"/>
              </a:spcBef>
              <a:spcAft>
                <a:spcPts val="0"/>
              </a:spcAft>
              <a:buNone/>
            </a:pPr>
            <a:endParaRPr sz="1200"/>
          </a:p>
        </p:txBody>
      </p:sp>
    </p:spTree>
    <p:extLst>
      <p:ext uri="{BB962C8B-B14F-4D97-AF65-F5344CB8AC3E}">
        <p14:creationId xmlns:p14="http://schemas.microsoft.com/office/powerpoint/2010/main" val="153125818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Shape 384"/>
          <p:cNvSpPr>
            <a:spLocks noGrp="1" noRot="1" noChangeAspect="1"/>
          </p:cNvSpPr>
          <p:nvPr>
            <p:ph type="sldImg" idx="2"/>
          </p:nvPr>
        </p:nvSpPr>
        <p:spPr>
          <a:xfrm>
            <a:off x="381000" y="695325"/>
            <a:ext cx="6094413" cy="34274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385" name="Shape 385"/>
          <p:cNvSpPr txBox="1">
            <a:spLocks noGrp="1"/>
          </p:cNvSpPr>
          <p:nvPr>
            <p:ph type="body" idx="1"/>
          </p:nvPr>
        </p:nvSpPr>
        <p:spPr>
          <a:xfrm>
            <a:off x="685512" y="4343235"/>
            <a:ext cx="5487000" cy="4037700"/>
          </a:xfrm>
          <a:prstGeom prst="rect">
            <a:avLst/>
          </a:prstGeom>
          <a:noFill/>
          <a:ln>
            <a:noFill/>
          </a:ln>
        </p:spPr>
        <p:txBody>
          <a:bodyPr spcFirstLastPara="1" wrap="square" lIns="0" tIns="0" rIns="0" bIns="0" anchor="ctr" anchorCtr="0">
            <a:noAutofit/>
          </a:bodyPr>
          <a:lstStyle/>
          <a:p>
            <a:pPr marL="0" lvl="0" indent="0" rtl="0">
              <a:spcBef>
                <a:spcPts val="0"/>
              </a:spcBef>
              <a:spcAft>
                <a:spcPts val="0"/>
              </a:spcAft>
              <a:buNone/>
            </a:pPr>
            <a:endParaRPr sz="1200"/>
          </a:p>
        </p:txBody>
      </p:sp>
    </p:spTree>
    <p:extLst>
      <p:ext uri="{BB962C8B-B14F-4D97-AF65-F5344CB8AC3E}">
        <p14:creationId xmlns:p14="http://schemas.microsoft.com/office/powerpoint/2010/main" val="409777876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Shape 3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7" name="Shape 39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132672535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Shape 4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4" name="Shape 40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1952448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625066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601667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0801239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583315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Shape 57"/>
          <p:cNvSpPr txBox="1">
            <a:spLocks noGrp="1"/>
          </p:cNvSpPr>
          <p:nvPr>
            <p:ph type="dt" idx="10"/>
          </p:nvPr>
        </p:nvSpPr>
        <p:spPr>
          <a:xfrm>
            <a:off x="456480" y="4685532"/>
            <a:ext cx="2128200" cy="353100"/>
          </a:xfrm>
          <a:prstGeom prst="rect">
            <a:avLst/>
          </a:prstGeom>
          <a:noFill/>
          <a:ln>
            <a:noFill/>
          </a:ln>
        </p:spPr>
        <p:txBody>
          <a:bodyPr spcFirstLastPara="1" wrap="square" lIns="76025" tIns="76025" rIns="76025" bIns="76025" anchor="t" anchorCtr="0"/>
          <a:lstStyle>
            <a:lvl1pPr marL="0" marR="0" lvl="0" indent="-76200" algn="l" rtl="0">
              <a:lnSpc>
                <a:spcPct val="95000"/>
              </a:lnSpc>
              <a:spcBef>
                <a:spcPts val="0"/>
              </a:spcBef>
              <a:spcAft>
                <a:spcPts val="0"/>
              </a:spcAft>
              <a:buSzPts val="1200"/>
              <a:buChar char="●"/>
              <a:defRPr sz="1200" b="0" i="0" u="none" strike="noStrike" cap="none">
                <a:solidFill>
                  <a:srgbClr val="000000"/>
                </a:solidFill>
                <a:latin typeface="Times New Roman"/>
                <a:ea typeface="Times New Roman"/>
                <a:cs typeface="Times New Roman"/>
                <a:sym typeface="Times New Roman"/>
              </a:defRPr>
            </a:lvl1pPr>
            <a:lvl2pPr marL="622300" marR="0" lvl="1" indent="-3175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2pPr>
            <a:lvl3pPr marL="952500" marR="0" lvl="2"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3pPr>
            <a:lvl4pPr marL="1333500" marR="0" lvl="3"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4pPr>
            <a:lvl5pPr marL="1714500" marR="0" lvl="4"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5pPr>
            <a:lvl6pPr marL="2095500" marR="0" lvl="5"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6pPr>
            <a:lvl7pPr marL="2857500" marR="0" lvl="6"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7pPr>
            <a:lvl8pPr marL="3987800" marR="0" lvl="7"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8pPr>
            <a:lvl9pPr marL="5511800" marR="0" lvl="8"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9pPr>
          </a:lstStyle>
          <a:p>
            <a:endParaRPr/>
          </a:p>
        </p:txBody>
      </p:sp>
      <p:sp>
        <p:nvSpPr>
          <p:cNvPr id="58" name="Shape 58"/>
          <p:cNvSpPr txBox="1">
            <a:spLocks noGrp="1"/>
          </p:cNvSpPr>
          <p:nvPr>
            <p:ph type="ftr" idx="11"/>
          </p:nvPr>
        </p:nvSpPr>
        <p:spPr>
          <a:xfrm>
            <a:off x="3127680" y="4685532"/>
            <a:ext cx="2897400" cy="353100"/>
          </a:xfrm>
          <a:prstGeom prst="rect">
            <a:avLst/>
          </a:prstGeom>
          <a:noFill/>
          <a:ln>
            <a:noFill/>
          </a:ln>
        </p:spPr>
        <p:txBody>
          <a:bodyPr spcFirstLastPara="1" wrap="square" lIns="76025" tIns="76025" rIns="76025" bIns="76025" anchor="t" anchorCtr="0"/>
          <a:lstStyle>
            <a:lvl1pPr marL="0" marR="0" lvl="0" indent="-76200" algn="ctr" rtl="0">
              <a:lnSpc>
                <a:spcPct val="95000"/>
              </a:lnSpc>
              <a:spcBef>
                <a:spcPts val="0"/>
              </a:spcBef>
              <a:spcAft>
                <a:spcPts val="0"/>
              </a:spcAft>
              <a:buSzPts val="1200"/>
              <a:buChar char="●"/>
              <a:defRPr sz="1200" b="0" i="0" u="none" strike="noStrike" cap="none">
                <a:solidFill>
                  <a:srgbClr val="000000"/>
                </a:solidFill>
                <a:latin typeface="Times New Roman"/>
                <a:ea typeface="Times New Roman"/>
                <a:cs typeface="Times New Roman"/>
                <a:sym typeface="Times New Roman"/>
              </a:defRPr>
            </a:lvl1pPr>
            <a:lvl2pPr marL="622300" marR="0" lvl="1" indent="-3175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2pPr>
            <a:lvl3pPr marL="952500" marR="0" lvl="2"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3pPr>
            <a:lvl4pPr marL="1333500" marR="0" lvl="3"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4pPr>
            <a:lvl5pPr marL="1714500" marR="0" lvl="4"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5pPr>
            <a:lvl6pPr marL="2095500" marR="0" lvl="5"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6pPr>
            <a:lvl7pPr marL="2857500" marR="0" lvl="6"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7pPr>
            <a:lvl8pPr marL="3987800" marR="0" lvl="7"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8pPr>
            <a:lvl9pPr marL="5511800" marR="0" lvl="8"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9pPr>
          </a:lstStyle>
          <a:p>
            <a:endParaRPr/>
          </a:p>
        </p:txBody>
      </p:sp>
      <p:sp>
        <p:nvSpPr>
          <p:cNvPr id="59" name="Shape 59"/>
          <p:cNvSpPr txBox="1">
            <a:spLocks noGrp="1"/>
          </p:cNvSpPr>
          <p:nvPr>
            <p:ph type="sldNum" idx="12"/>
          </p:nvPr>
        </p:nvSpPr>
        <p:spPr>
          <a:xfrm>
            <a:off x="6556319" y="4685532"/>
            <a:ext cx="2128200" cy="353100"/>
          </a:xfrm>
          <a:prstGeom prst="rect">
            <a:avLst/>
          </a:prstGeom>
          <a:noFill/>
          <a:ln>
            <a:noFill/>
          </a:ln>
        </p:spPr>
        <p:txBody>
          <a:bodyPr spcFirstLastPara="1" wrap="square" lIns="0" tIns="0" rIns="0" bIns="0" anchor="t" anchorCtr="0">
            <a:noAutofit/>
          </a:bodyPr>
          <a:lstStyle>
            <a:lvl1pPr marL="0" marR="0" lvl="0" indent="0" algn="r" rtl="0">
              <a:lnSpc>
                <a:spcPct val="95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1pPr>
            <a:lvl2pPr marL="0" marR="0" lvl="1" indent="0" algn="r" rtl="0">
              <a:lnSpc>
                <a:spcPct val="95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2pPr>
            <a:lvl3pPr marL="0" marR="0" lvl="2" indent="0" algn="r" rtl="0">
              <a:lnSpc>
                <a:spcPct val="95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3pPr>
            <a:lvl4pPr marL="0" marR="0" lvl="3" indent="0" algn="r" rtl="0">
              <a:lnSpc>
                <a:spcPct val="95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4pPr>
            <a:lvl5pPr marL="0" marR="0" lvl="4" indent="0" algn="r" rtl="0">
              <a:lnSpc>
                <a:spcPct val="95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5pPr>
            <a:lvl6pPr marL="0" marR="0" lvl="5" indent="0" algn="r" rtl="0">
              <a:lnSpc>
                <a:spcPct val="95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6pPr>
            <a:lvl7pPr marL="0" marR="0" lvl="6" indent="0" algn="r" rtl="0">
              <a:lnSpc>
                <a:spcPct val="95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7pPr>
            <a:lvl8pPr marL="0" marR="0" lvl="7" indent="0" algn="r" rtl="0">
              <a:lnSpc>
                <a:spcPct val="95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8pPr>
            <a:lvl9pPr marL="0" marR="0" lvl="8" indent="0" algn="r" rtl="0">
              <a:lnSpc>
                <a:spcPct val="95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6480" y="205222"/>
            <a:ext cx="8226600" cy="857700"/>
          </a:xfrm>
          <a:prstGeom prst="rect">
            <a:avLst/>
          </a:prstGeom>
          <a:noFill/>
          <a:ln>
            <a:noFill/>
          </a:ln>
        </p:spPr>
        <p:txBody>
          <a:bodyPr spcFirstLastPara="1" wrap="square" lIns="76025" tIns="76025" rIns="76025" bIns="76025" anchor="ctr" anchorCtr="0"/>
          <a:lstStyle>
            <a:lvl1pPr marL="0" marR="0" lvl="0" indent="-76200" algn="ctr" rtl="0">
              <a:lnSpc>
                <a:spcPct val="93000"/>
              </a:lnSpc>
              <a:spcBef>
                <a:spcPts val="0"/>
              </a:spcBef>
              <a:spcAft>
                <a:spcPts val="0"/>
              </a:spcAft>
              <a:buSzPts val="1200"/>
              <a:buChar char="●"/>
              <a:defRPr sz="3700" b="0" i="0" u="none" strike="noStrike" cap="none">
                <a:solidFill>
                  <a:srgbClr val="000000"/>
                </a:solidFill>
                <a:latin typeface="Arial"/>
                <a:ea typeface="Arial"/>
                <a:cs typeface="Arial"/>
                <a:sym typeface="Arial"/>
              </a:defRPr>
            </a:lvl1pPr>
            <a:lvl2pPr marL="622300" marR="0" lvl="1" indent="-317500" algn="ctr" rtl="0">
              <a:lnSpc>
                <a:spcPct val="93000"/>
              </a:lnSpc>
              <a:spcBef>
                <a:spcPts val="0"/>
              </a:spcBef>
              <a:spcAft>
                <a:spcPts val="0"/>
              </a:spcAft>
              <a:buSzPts val="1200"/>
              <a:buChar char="○"/>
              <a:defRPr sz="3700" b="0" i="0" u="none" strike="noStrike" cap="none">
                <a:solidFill>
                  <a:srgbClr val="000000"/>
                </a:solidFill>
                <a:latin typeface="Arial"/>
                <a:ea typeface="Arial"/>
                <a:cs typeface="Arial"/>
                <a:sym typeface="Arial"/>
              </a:defRPr>
            </a:lvl2pPr>
            <a:lvl3pPr marL="952500" marR="0" lvl="2" indent="-266700" algn="ctr" rtl="0">
              <a:lnSpc>
                <a:spcPct val="93000"/>
              </a:lnSpc>
              <a:spcBef>
                <a:spcPts val="0"/>
              </a:spcBef>
              <a:spcAft>
                <a:spcPts val="0"/>
              </a:spcAft>
              <a:buSzPts val="1200"/>
              <a:buChar char="■"/>
              <a:defRPr sz="3700" b="0" i="0" u="none" strike="noStrike" cap="none">
                <a:solidFill>
                  <a:srgbClr val="000000"/>
                </a:solidFill>
                <a:latin typeface="Arial"/>
                <a:ea typeface="Arial"/>
                <a:cs typeface="Arial"/>
                <a:sym typeface="Arial"/>
              </a:defRPr>
            </a:lvl3pPr>
            <a:lvl4pPr marL="1333500" marR="0" lvl="3" indent="-266700" algn="ctr" rtl="0">
              <a:lnSpc>
                <a:spcPct val="93000"/>
              </a:lnSpc>
              <a:spcBef>
                <a:spcPts val="0"/>
              </a:spcBef>
              <a:spcAft>
                <a:spcPts val="0"/>
              </a:spcAft>
              <a:buSzPts val="1200"/>
              <a:buChar char="●"/>
              <a:defRPr sz="3700" b="0" i="0" u="none" strike="noStrike" cap="none">
                <a:solidFill>
                  <a:srgbClr val="000000"/>
                </a:solidFill>
                <a:latin typeface="Arial"/>
                <a:ea typeface="Arial"/>
                <a:cs typeface="Arial"/>
                <a:sym typeface="Arial"/>
              </a:defRPr>
            </a:lvl4pPr>
            <a:lvl5pPr marL="1714500" marR="0" lvl="4" indent="-266700" algn="ctr" rtl="0">
              <a:lnSpc>
                <a:spcPct val="93000"/>
              </a:lnSpc>
              <a:spcBef>
                <a:spcPts val="0"/>
              </a:spcBef>
              <a:spcAft>
                <a:spcPts val="0"/>
              </a:spcAft>
              <a:buSzPts val="1200"/>
              <a:buChar char="○"/>
              <a:defRPr sz="3700" b="0" i="0" u="none" strike="noStrike" cap="none">
                <a:solidFill>
                  <a:srgbClr val="000000"/>
                </a:solidFill>
                <a:latin typeface="Arial"/>
                <a:ea typeface="Arial"/>
                <a:cs typeface="Arial"/>
                <a:sym typeface="Arial"/>
              </a:defRPr>
            </a:lvl5pPr>
            <a:lvl6pPr marL="2095500" marR="0" lvl="5" indent="-266700" algn="ctr" rtl="0">
              <a:lnSpc>
                <a:spcPct val="93000"/>
              </a:lnSpc>
              <a:spcBef>
                <a:spcPts val="0"/>
              </a:spcBef>
              <a:spcAft>
                <a:spcPts val="0"/>
              </a:spcAft>
              <a:buSzPts val="1200"/>
              <a:buChar char="■"/>
              <a:defRPr sz="3700" b="0" i="0" u="none" strike="noStrike" cap="none">
                <a:solidFill>
                  <a:srgbClr val="000000"/>
                </a:solidFill>
                <a:latin typeface="Arial"/>
                <a:ea typeface="Arial"/>
                <a:cs typeface="Arial"/>
                <a:sym typeface="Arial"/>
              </a:defRPr>
            </a:lvl6pPr>
            <a:lvl7pPr marL="2857500" marR="0" lvl="6" indent="-266700" algn="ctr" rtl="0">
              <a:lnSpc>
                <a:spcPct val="93000"/>
              </a:lnSpc>
              <a:spcBef>
                <a:spcPts val="0"/>
              </a:spcBef>
              <a:spcAft>
                <a:spcPts val="0"/>
              </a:spcAft>
              <a:buSzPts val="1200"/>
              <a:buChar char="●"/>
              <a:defRPr sz="3700" b="0" i="0" u="none" strike="noStrike" cap="none">
                <a:solidFill>
                  <a:srgbClr val="000000"/>
                </a:solidFill>
                <a:latin typeface="Arial"/>
                <a:ea typeface="Arial"/>
                <a:cs typeface="Arial"/>
                <a:sym typeface="Arial"/>
              </a:defRPr>
            </a:lvl7pPr>
            <a:lvl8pPr marL="3987800" marR="0" lvl="7" indent="-266700" algn="ctr" rtl="0">
              <a:lnSpc>
                <a:spcPct val="93000"/>
              </a:lnSpc>
              <a:spcBef>
                <a:spcPts val="0"/>
              </a:spcBef>
              <a:spcAft>
                <a:spcPts val="0"/>
              </a:spcAft>
              <a:buSzPts val="1200"/>
              <a:buChar char="○"/>
              <a:defRPr sz="3700" b="0" i="0" u="none" strike="noStrike" cap="none">
                <a:solidFill>
                  <a:srgbClr val="000000"/>
                </a:solidFill>
                <a:latin typeface="Arial"/>
                <a:ea typeface="Arial"/>
                <a:cs typeface="Arial"/>
                <a:sym typeface="Arial"/>
              </a:defRPr>
            </a:lvl8pPr>
            <a:lvl9pPr marL="5511800" marR="0" lvl="8" indent="-266700" algn="ctr" rtl="0">
              <a:lnSpc>
                <a:spcPct val="93000"/>
              </a:lnSpc>
              <a:spcBef>
                <a:spcPts val="0"/>
              </a:spcBef>
              <a:spcAft>
                <a:spcPts val="0"/>
              </a:spcAft>
              <a:buSzPts val="1200"/>
              <a:buChar char="■"/>
              <a:defRPr sz="3700" b="0" i="0" u="none" strike="noStrike" cap="none">
                <a:solidFill>
                  <a:srgbClr val="000000"/>
                </a:solidFill>
                <a:latin typeface="Arial"/>
                <a:ea typeface="Arial"/>
                <a:cs typeface="Arial"/>
                <a:sym typeface="Arial"/>
              </a:defRPr>
            </a:lvl9pPr>
          </a:lstStyle>
          <a:p>
            <a:endParaRPr/>
          </a:p>
        </p:txBody>
      </p:sp>
      <p:sp>
        <p:nvSpPr>
          <p:cNvPr id="52" name="Shape 52"/>
          <p:cNvSpPr txBox="1">
            <a:spLocks noGrp="1"/>
          </p:cNvSpPr>
          <p:nvPr>
            <p:ph type="body" idx="1"/>
          </p:nvPr>
        </p:nvSpPr>
        <p:spPr>
          <a:xfrm>
            <a:off x="456480" y="1203246"/>
            <a:ext cx="8226600" cy="3393600"/>
          </a:xfrm>
          <a:prstGeom prst="rect">
            <a:avLst/>
          </a:prstGeom>
          <a:noFill/>
          <a:ln>
            <a:noFill/>
          </a:ln>
        </p:spPr>
        <p:txBody>
          <a:bodyPr spcFirstLastPara="1" wrap="square" lIns="76025" tIns="76025" rIns="76025" bIns="76025" anchor="t" anchorCtr="0"/>
          <a:lstStyle>
            <a:lvl1pPr marL="457200" marR="0" lvl="0" indent="-304800" algn="l" rtl="0">
              <a:lnSpc>
                <a:spcPct val="93000"/>
              </a:lnSpc>
              <a:spcBef>
                <a:spcPts val="0"/>
              </a:spcBef>
              <a:spcAft>
                <a:spcPts val="0"/>
              </a:spcAft>
              <a:buSzPts val="1200"/>
              <a:buChar char="●"/>
              <a:defRPr sz="2700" b="0" i="0" u="none" strike="noStrike" cap="none">
                <a:solidFill>
                  <a:srgbClr val="000000"/>
                </a:solidFill>
                <a:latin typeface="Arial"/>
                <a:ea typeface="Arial"/>
                <a:cs typeface="Arial"/>
                <a:sym typeface="Arial"/>
              </a:defRPr>
            </a:lvl1pPr>
            <a:lvl2pPr marL="914400" marR="0" lvl="1" indent="-304800" algn="l" rtl="0">
              <a:lnSpc>
                <a:spcPct val="93000"/>
              </a:lnSpc>
              <a:spcBef>
                <a:spcPts val="1200"/>
              </a:spcBef>
              <a:spcAft>
                <a:spcPts val="0"/>
              </a:spcAft>
              <a:buSzPts val="1200"/>
              <a:buChar char="○"/>
              <a:defRPr sz="2300" b="0" i="0" u="none" strike="noStrike" cap="none">
                <a:solidFill>
                  <a:srgbClr val="000000"/>
                </a:solidFill>
                <a:latin typeface="Arial"/>
                <a:ea typeface="Arial"/>
                <a:cs typeface="Arial"/>
                <a:sym typeface="Arial"/>
              </a:defRPr>
            </a:lvl2pPr>
            <a:lvl3pPr marL="1371600" marR="0" lvl="2" indent="-304800" algn="l" rtl="0">
              <a:lnSpc>
                <a:spcPct val="93000"/>
              </a:lnSpc>
              <a:spcBef>
                <a:spcPts val="900"/>
              </a:spcBef>
              <a:spcAft>
                <a:spcPts val="0"/>
              </a:spcAft>
              <a:buSzPts val="1200"/>
              <a:buChar char="■"/>
              <a:defRPr sz="2000" b="0" i="0" u="none" strike="noStrike" cap="none">
                <a:solidFill>
                  <a:srgbClr val="000000"/>
                </a:solidFill>
                <a:latin typeface="Arial"/>
                <a:ea typeface="Arial"/>
                <a:cs typeface="Arial"/>
                <a:sym typeface="Arial"/>
              </a:defRPr>
            </a:lvl3pPr>
            <a:lvl4pPr marL="1828800" marR="0" lvl="3" indent="-304800" algn="l" rtl="0">
              <a:lnSpc>
                <a:spcPct val="93000"/>
              </a:lnSpc>
              <a:spcBef>
                <a:spcPts val="700"/>
              </a:spcBef>
              <a:spcAft>
                <a:spcPts val="0"/>
              </a:spcAft>
              <a:buSzPts val="1200"/>
              <a:buChar char="●"/>
              <a:defRPr sz="1700" b="0" i="0" u="none" strike="noStrike" cap="none">
                <a:solidFill>
                  <a:srgbClr val="000000"/>
                </a:solidFill>
                <a:latin typeface="Arial"/>
                <a:ea typeface="Arial"/>
                <a:cs typeface="Arial"/>
                <a:sym typeface="Arial"/>
              </a:defRPr>
            </a:lvl4pPr>
            <a:lvl5pPr marL="2286000" marR="0" lvl="4" indent="-304800" algn="l" rtl="0">
              <a:lnSpc>
                <a:spcPct val="93000"/>
              </a:lnSpc>
              <a:spcBef>
                <a:spcPts val="400"/>
              </a:spcBef>
              <a:spcAft>
                <a:spcPts val="0"/>
              </a:spcAft>
              <a:buSzPts val="1200"/>
              <a:buChar char="○"/>
              <a:defRPr sz="1700" b="0" i="0" u="none" strike="noStrike" cap="none">
                <a:solidFill>
                  <a:srgbClr val="000000"/>
                </a:solidFill>
                <a:latin typeface="Arial"/>
                <a:ea typeface="Arial"/>
                <a:cs typeface="Arial"/>
                <a:sym typeface="Arial"/>
              </a:defRPr>
            </a:lvl5pPr>
            <a:lvl6pPr marL="2743200" marR="0" lvl="5" indent="-304800" algn="l" rtl="0">
              <a:lnSpc>
                <a:spcPct val="93000"/>
              </a:lnSpc>
              <a:spcBef>
                <a:spcPts val="200"/>
              </a:spcBef>
              <a:spcAft>
                <a:spcPts val="0"/>
              </a:spcAft>
              <a:buSzPts val="1200"/>
              <a:buChar char="■"/>
              <a:defRPr sz="1700" b="0" i="0" u="none" strike="noStrike" cap="none">
                <a:solidFill>
                  <a:srgbClr val="000000"/>
                </a:solidFill>
                <a:latin typeface="Arial"/>
                <a:ea typeface="Arial"/>
                <a:cs typeface="Arial"/>
                <a:sym typeface="Arial"/>
              </a:defRPr>
            </a:lvl6pPr>
            <a:lvl7pPr marL="3200400" marR="0" lvl="6" indent="-304800" algn="l" rtl="0">
              <a:lnSpc>
                <a:spcPct val="93000"/>
              </a:lnSpc>
              <a:spcBef>
                <a:spcPts val="200"/>
              </a:spcBef>
              <a:spcAft>
                <a:spcPts val="0"/>
              </a:spcAft>
              <a:buSzPts val="1200"/>
              <a:buChar char="●"/>
              <a:defRPr sz="1700" b="0" i="0" u="none" strike="noStrike" cap="none">
                <a:solidFill>
                  <a:srgbClr val="000000"/>
                </a:solidFill>
                <a:latin typeface="Arial"/>
                <a:ea typeface="Arial"/>
                <a:cs typeface="Arial"/>
                <a:sym typeface="Arial"/>
              </a:defRPr>
            </a:lvl7pPr>
            <a:lvl8pPr marL="3657600" marR="0" lvl="7" indent="-304800" algn="l" rtl="0">
              <a:lnSpc>
                <a:spcPct val="93000"/>
              </a:lnSpc>
              <a:spcBef>
                <a:spcPts val="200"/>
              </a:spcBef>
              <a:spcAft>
                <a:spcPts val="0"/>
              </a:spcAft>
              <a:buSzPts val="1200"/>
              <a:buChar char="○"/>
              <a:defRPr sz="1700" b="0" i="0" u="none" strike="noStrike" cap="none">
                <a:solidFill>
                  <a:srgbClr val="000000"/>
                </a:solidFill>
                <a:latin typeface="Arial"/>
                <a:ea typeface="Arial"/>
                <a:cs typeface="Arial"/>
                <a:sym typeface="Arial"/>
              </a:defRPr>
            </a:lvl8pPr>
            <a:lvl9pPr marL="4114800" marR="0" lvl="8" indent="-304800" algn="l" rtl="0">
              <a:lnSpc>
                <a:spcPct val="93000"/>
              </a:lnSpc>
              <a:spcBef>
                <a:spcPts val="200"/>
              </a:spcBef>
              <a:spcAft>
                <a:spcPts val="200"/>
              </a:spcAft>
              <a:buSzPts val="1200"/>
              <a:buChar char="■"/>
              <a:defRPr sz="1700" b="0" i="0" u="none" strike="noStrike" cap="none">
                <a:solidFill>
                  <a:srgbClr val="000000"/>
                </a:solidFill>
                <a:latin typeface="Arial"/>
                <a:ea typeface="Arial"/>
                <a:cs typeface="Arial"/>
                <a:sym typeface="Arial"/>
              </a:defRPr>
            </a:lvl9pPr>
          </a:lstStyle>
          <a:p>
            <a:endParaRPr/>
          </a:p>
        </p:txBody>
      </p:sp>
      <p:sp>
        <p:nvSpPr>
          <p:cNvPr id="53" name="Shape 53"/>
          <p:cNvSpPr txBox="1">
            <a:spLocks noGrp="1"/>
          </p:cNvSpPr>
          <p:nvPr>
            <p:ph type="dt" idx="10"/>
          </p:nvPr>
        </p:nvSpPr>
        <p:spPr>
          <a:xfrm>
            <a:off x="456480" y="4685532"/>
            <a:ext cx="2128200" cy="353100"/>
          </a:xfrm>
          <a:prstGeom prst="rect">
            <a:avLst/>
          </a:prstGeom>
          <a:noFill/>
          <a:ln>
            <a:noFill/>
          </a:ln>
        </p:spPr>
        <p:txBody>
          <a:bodyPr spcFirstLastPara="1" wrap="square" lIns="76025" tIns="76025" rIns="76025" bIns="76025" anchor="t" anchorCtr="0"/>
          <a:lstStyle>
            <a:lvl1pPr marL="0" marR="0" lvl="0" indent="-76200" algn="l" rtl="0">
              <a:lnSpc>
                <a:spcPct val="95000"/>
              </a:lnSpc>
              <a:spcBef>
                <a:spcPts val="0"/>
              </a:spcBef>
              <a:spcAft>
                <a:spcPts val="0"/>
              </a:spcAft>
              <a:buSzPts val="1200"/>
              <a:buChar char="●"/>
              <a:defRPr sz="1200" b="0" i="0" u="none" strike="noStrike" cap="none">
                <a:solidFill>
                  <a:srgbClr val="000000"/>
                </a:solidFill>
                <a:latin typeface="Times New Roman"/>
                <a:ea typeface="Times New Roman"/>
                <a:cs typeface="Times New Roman"/>
                <a:sym typeface="Times New Roman"/>
              </a:defRPr>
            </a:lvl1pPr>
            <a:lvl2pPr marL="622300" marR="0" lvl="1" indent="-3175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2pPr>
            <a:lvl3pPr marL="952500" marR="0" lvl="2"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3pPr>
            <a:lvl4pPr marL="1333500" marR="0" lvl="3"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4pPr>
            <a:lvl5pPr marL="1714500" marR="0" lvl="4"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5pPr>
            <a:lvl6pPr marL="2095500" marR="0" lvl="5"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6pPr>
            <a:lvl7pPr marL="2857500" marR="0" lvl="6"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7pPr>
            <a:lvl8pPr marL="3987800" marR="0" lvl="7"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8pPr>
            <a:lvl9pPr marL="5511800" marR="0" lvl="8"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9pPr>
          </a:lstStyle>
          <a:p>
            <a:endParaRPr/>
          </a:p>
        </p:txBody>
      </p:sp>
      <p:sp>
        <p:nvSpPr>
          <p:cNvPr id="54" name="Shape 54"/>
          <p:cNvSpPr txBox="1">
            <a:spLocks noGrp="1"/>
          </p:cNvSpPr>
          <p:nvPr>
            <p:ph type="ftr" idx="11"/>
          </p:nvPr>
        </p:nvSpPr>
        <p:spPr>
          <a:xfrm>
            <a:off x="3127680" y="4685532"/>
            <a:ext cx="2897400" cy="353100"/>
          </a:xfrm>
          <a:prstGeom prst="rect">
            <a:avLst/>
          </a:prstGeom>
          <a:noFill/>
          <a:ln>
            <a:noFill/>
          </a:ln>
        </p:spPr>
        <p:txBody>
          <a:bodyPr spcFirstLastPara="1" wrap="square" lIns="76025" tIns="76025" rIns="76025" bIns="76025" anchor="t" anchorCtr="0"/>
          <a:lstStyle>
            <a:lvl1pPr marL="0" marR="0" lvl="0" indent="-76200" algn="ctr" rtl="0">
              <a:lnSpc>
                <a:spcPct val="95000"/>
              </a:lnSpc>
              <a:spcBef>
                <a:spcPts val="0"/>
              </a:spcBef>
              <a:spcAft>
                <a:spcPts val="0"/>
              </a:spcAft>
              <a:buSzPts val="1200"/>
              <a:buChar char="●"/>
              <a:defRPr sz="1200" b="0" i="0" u="none" strike="noStrike" cap="none">
                <a:solidFill>
                  <a:srgbClr val="000000"/>
                </a:solidFill>
                <a:latin typeface="Times New Roman"/>
                <a:ea typeface="Times New Roman"/>
                <a:cs typeface="Times New Roman"/>
                <a:sym typeface="Times New Roman"/>
              </a:defRPr>
            </a:lvl1pPr>
            <a:lvl2pPr marL="622300" marR="0" lvl="1" indent="-3175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2pPr>
            <a:lvl3pPr marL="952500" marR="0" lvl="2"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3pPr>
            <a:lvl4pPr marL="1333500" marR="0" lvl="3"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4pPr>
            <a:lvl5pPr marL="1714500" marR="0" lvl="4"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5pPr>
            <a:lvl6pPr marL="2095500" marR="0" lvl="5"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6pPr>
            <a:lvl7pPr marL="2857500" marR="0" lvl="6"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7pPr>
            <a:lvl8pPr marL="3987800" marR="0" lvl="7"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8pPr>
            <a:lvl9pPr marL="5511800" marR="0" lvl="8" indent="-266700" algn="l" rtl="0">
              <a:lnSpc>
                <a:spcPct val="93000"/>
              </a:lnSpc>
              <a:spcBef>
                <a:spcPts val="0"/>
              </a:spcBef>
              <a:spcAft>
                <a:spcPts val="0"/>
              </a:spcAft>
              <a:buSzPts val="1200"/>
              <a:buChar char="■"/>
              <a:defRPr sz="1500" b="0" i="0" u="none" strike="noStrike" cap="none">
                <a:solidFill>
                  <a:srgbClr val="000000"/>
                </a:solidFill>
                <a:latin typeface="Arial"/>
                <a:ea typeface="Arial"/>
                <a:cs typeface="Arial"/>
                <a:sym typeface="Arial"/>
              </a:defRPr>
            </a:lvl9pPr>
          </a:lstStyle>
          <a:p>
            <a:endParaRPr/>
          </a:p>
        </p:txBody>
      </p:sp>
      <p:sp>
        <p:nvSpPr>
          <p:cNvPr id="55" name="Shape 55"/>
          <p:cNvSpPr txBox="1">
            <a:spLocks noGrp="1"/>
          </p:cNvSpPr>
          <p:nvPr>
            <p:ph type="sldNum" idx="12"/>
          </p:nvPr>
        </p:nvSpPr>
        <p:spPr>
          <a:xfrm>
            <a:off x="6556319" y="4685532"/>
            <a:ext cx="2128200" cy="353100"/>
          </a:xfrm>
          <a:prstGeom prst="rect">
            <a:avLst/>
          </a:prstGeom>
          <a:noFill/>
          <a:ln>
            <a:noFill/>
          </a:ln>
        </p:spPr>
        <p:txBody>
          <a:bodyPr spcFirstLastPara="1" wrap="square" lIns="0" tIns="0" rIns="0" bIns="0" anchor="t" anchorCtr="0">
            <a:noAutofit/>
          </a:bodyPr>
          <a:lstStyle>
            <a:lvl1pPr marL="0" marR="0" lvl="0" indent="0" algn="r" rtl="0">
              <a:lnSpc>
                <a:spcPct val="95000"/>
              </a:lnSpc>
              <a:spcBef>
                <a:spcPts val="0"/>
              </a:spcBef>
              <a:spcAft>
                <a:spcPts val="0"/>
              </a:spcAft>
              <a:buClr>
                <a:srgbClr val="000000"/>
              </a:buClr>
              <a:buFont typeface="Times New Roman"/>
              <a:buNone/>
              <a:defRPr sz="1200" b="0" i="0" u="none" strike="noStrike" cap="none">
                <a:solidFill>
                  <a:srgbClr val="000000"/>
                </a:solidFill>
                <a:latin typeface="Times New Roman"/>
                <a:ea typeface="Times New Roman"/>
                <a:cs typeface="Times New Roman"/>
                <a:sym typeface="Times New Roman"/>
              </a:defRPr>
            </a:lvl1pPr>
            <a:lvl2pPr marL="0" marR="0" lvl="1" indent="0" algn="r" rtl="0">
              <a:lnSpc>
                <a:spcPct val="95000"/>
              </a:lnSpc>
              <a:spcBef>
                <a:spcPts val="0"/>
              </a:spcBef>
              <a:spcAft>
                <a:spcPts val="0"/>
              </a:spcAft>
              <a:buClr>
                <a:srgbClr val="000000"/>
              </a:buClr>
              <a:buFont typeface="Times New Roman"/>
              <a:buNone/>
              <a:defRPr sz="1200" b="0" i="0" u="none" strike="noStrike" cap="none">
                <a:solidFill>
                  <a:srgbClr val="000000"/>
                </a:solidFill>
                <a:latin typeface="Times New Roman"/>
                <a:ea typeface="Times New Roman"/>
                <a:cs typeface="Times New Roman"/>
                <a:sym typeface="Times New Roman"/>
              </a:defRPr>
            </a:lvl2pPr>
            <a:lvl3pPr marL="0" marR="0" lvl="2" indent="0" algn="r" rtl="0">
              <a:lnSpc>
                <a:spcPct val="95000"/>
              </a:lnSpc>
              <a:spcBef>
                <a:spcPts val="0"/>
              </a:spcBef>
              <a:spcAft>
                <a:spcPts val="0"/>
              </a:spcAft>
              <a:buClr>
                <a:srgbClr val="000000"/>
              </a:buClr>
              <a:buFont typeface="Times New Roman"/>
              <a:buNone/>
              <a:defRPr sz="1200" b="0" i="0" u="none" strike="noStrike" cap="none">
                <a:solidFill>
                  <a:srgbClr val="000000"/>
                </a:solidFill>
                <a:latin typeface="Times New Roman"/>
                <a:ea typeface="Times New Roman"/>
                <a:cs typeface="Times New Roman"/>
                <a:sym typeface="Times New Roman"/>
              </a:defRPr>
            </a:lvl3pPr>
            <a:lvl4pPr marL="0" marR="0" lvl="3" indent="0" algn="r" rtl="0">
              <a:lnSpc>
                <a:spcPct val="95000"/>
              </a:lnSpc>
              <a:spcBef>
                <a:spcPts val="0"/>
              </a:spcBef>
              <a:spcAft>
                <a:spcPts val="0"/>
              </a:spcAft>
              <a:buClr>
                <a:srgbClr val="000000"/>
              </a:buClr>
              <a:buFont typeface="Times New Roman"/>
              <a:buNone/>
              <a:defRPr sz="1200" b="0" i="0" u="none" strike="noStrike" cap="none">
                <a:solidFill>
                  <a:srgbClr val="000000"/>
                </a:solidFill>
                <a:latin typeface="Times New Roman"/>
                <a:ea typeface="Times New Roman"/>
                <a:cs typeface="Times New Roman"/>
                <a:sym typeface="Times New Roman"/>
              </a:defRPr>
            </a:lvl4pPr>
            <a:lvl5pPr marL="0" marR="0" lvl="4" indent="0" algn="r" rtl="0">
              <a:lnSpc>
                <a:spcPct val="95000"/>
              </a:lnSpc>
              <a:spcBef>
                <a:spcPts val="0"/>
              </a:spcBef>
              <a:spcAft>
                <a:spcPts val="0"/>
              </a:spcAft>
              <a:buClr>
                <a:srgbClr val="000000"/>
              </a:buClr>
              <a:buFont typeface="Times New Roman"/>
              <a:buNone/>
              <a:defRPr sz="1200" b="0" i="0" u="none" strike="noStrike" cap="none">
                <a:solidFill>
                  <a:srgbClr val="000000"/>
                </a:solidFill>
                <a:latin typeface="Times New Roman"/>
                <a:ea typeface="Times New Roman"/>
                <a:cs typeface="Times New Roman"/>
                <a:sym typeface="Times New Roman"/>
              </a:defRPr>
            </a:lvl5pPr>
            <a:lvl6pPr marL="0" marR="0" lvl="5" indent="0" algn="r" rtl="0">
              <a:lnSpc>
                <a:spcPct val="95000"/>
              </a:lnSpc>
              <a:spcBef>
                <a:spcPts val="0"/>
              </a:spcBef>
              <a:spcAft>
                <a:spcPts val="0"/>
              </a:spcAft>
              <a:buClr>
                <a:srgbClr val="000000"/>
              </a:buClr>
              <a:buFont typeface="Times New Roman"/>
              <a:buNone/>
              <a:defRPr sz="1200" b="0" i="0" u="none" strike="noStrike" cap="none">
                <a:solidFill>
                  <a:srgbClr val="000000"/>
                </a:solidFill>
                <a:latin typeface="Times New Roman"/>
                <a:ea typeface="Times New Roman"/>
                <a:cs typeface="Times New Roman"/>
                <a:sym typeface="Times New Roman"/>
              </a:defRPr>
            </a:lvl6pPr>
            <a:lvl7pPr marL="0" marR="0" lvl="6" indent="0" algn="r" rtl="0">
              <a:lnSpc>
                <a:spcPct val="95000"/>
              </a:lnSpc>
              <a:spcBef>
                <a:spcPts val="0"/>
              </a:spcBef>
              <a:spcAft>
                <a:spcPts val="0"/>
              </a:spcAft>
              <a:buClr>
                <a:srgbClr val="000000"/>
              </a:buClr>
              <a:buFont typeface="Times New Roman"/>
              <a:buNone/>
              <a:defRPr sz="1200" b="0" i="0" u="none" strike="noStrike" cap="none">
                <a:solidFill>
                  <a:srgbClr val="000000"/>
                </a:solidFill>
                <a:latin typeface="Times New Roman"/>
                <a:ea typeface="Times New Roman"/>
                <a:cs typeface="Times New Roman"/>
                <a:sym typeface="Times New Roman"/>
              </a:defRPr>
            </a:lvl7pPr>
            <a:lvl8pPr marL="0" marR="0" lvl="7" indent="0" algn="r" rtl="0">
              <a:lnSpc>
                <a:spcPct val="95000"/>
              </a:lnSpc>
              <a:spcBef>
                <a:spcPts val="0"/>
              </a:spcBef>
              <a:spcAft>
                <a:spcPts val="0"/>
              </a:spcAft>
              <a:buClr>
                <a:srgbClr val="000000"/>
              </a:buClr>
              <a:buFont typeface="Times New Roman"/>
              <a:buNone/>
              <a:defRPr sz="1200" b="0" i="0" u="none" strike="noStrike" cap="none">
                <a:solidFill>
                  <a:srgbClr val="000000"/>
                </a:solidFill>
                <a:latin typeface="Times New Roman"/>
                <a:ea typeface="Times New Roman"/>
                <a:cs typeface="Times New Roman"/>
                <a:sym typeface="Times New Roman"/>
              </a:defRPr>
            </a:lvl8pPr>
            <a:lvl9pPr marL="0" marR="0" lvl="8" indent="0" algn="r" rtl="0">
              <a:lnSpc>
                <a:spcPct val="95000"/>
              </a:lnSpc>
              <a:spcBef>
                <a:spcPts val="0"/>
              </a:spcBef>
              <a:spcAft>
                <a:spcPts val="0"/>
              </a:spcAft>
              <a:buClr>
                <a:srgbClr val="000000"/>
              </a:buClr>
              <a:buFont typeface="Times New Roman"/>
              <a:buNone/>
              <a:defRPr sz="1200" b="0" i="0" u="none" strike="noStrike" cap="none">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pt-BR"/>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hyperlink" Target="http://app1.sefaz.mt.gov.br/Sistema/legislacao/EmendasConstFederais.nsf/29a85e82707ee582042572f9004c9fd1/b5bacd6975b426ce0325675500641777?OpenDocument#_48l6kaji484g46jqeada4il2l8d4kuji19gg4t9p068o2o8248kg32_" TargetMode="External"/><Relationship Id="rId2" Type="http://schemas.openxmlformats.org/officeDocument/2006/relationships/notesSlide" Target="../notesSlides/notesSlide10.xml"/><Relationship Id="rId1" Type="http://schemas.openxmlformats.org/officeDocument/2006/relationships/slideLayout" Target="../slideLayouts/slideLayout11.xml"/><Relationship Id="rId4" Type="http://schemas.openxmlformats.org/officeDocument/2006/relationships/hyperlink" Target="http://app1.sefaz.mt.gov.br/Sistema/legislacao/EmendasConstFederais.nsf/29a85e82707ee582042572f9004c9fd1/43ab072627dbebf104256e150068014b?OpenDocument#_48l6kaji484g46jqeada4il2l8d4kuji19gg4t9p06gp0_"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app1.sefaz.mt.gov.br/Sistema/legislacao/constituicaof.nsf/9e97251be30935ed03256727003d2d92/c5593162179266fe032567540066aa9a?OpenDocument#Inc.%20I%20-Art.154%2FCF" TargetMode="External"/><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http://app1.sefaz.mt.gov.br/Sistema/legislacao/constituicaof.nsf/9e97251be30935ed03256727003d2d92/c5593162179266fe032567540066aa9a?OpenDocument#Inc.III-Art.150%2FCF" TargetMode="External"/><Relationship Id="rId2" Type="http://schemas.openxmlformats.org/officeDocument/2006/relationships/notesSlide" Target="../notesSlides/notesSlide12.xml"/><Relationship Id="rId1" Type="http://schemas.openxmlformats.org/officeDocument/2006/relationships/slideLayout" Target="../slideLayouts/slideLayout11.xml"/><Relationship Id="rId4" Type="http://schemas.openxmlformats.org/officeDocument/2006/relationships/hyperlink" Target="http://app1.sefaz.mt.gov.br/Sistema/legislacao/EmendasConstFederais.nsf/29a85e82707ee582042572f9004c9fd1/b5bacd6975b426ce0325675500641777?OpenDocument#_48l6kaji484g46jqeada4il2l8d4kuji19gg4t9p068o2o8248kg32_"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app1.sefaz.mt.gov.br/Sistema/legislacao/EmendasConstFederais.nsf/29a85e82707ee582042572f9004c9fd1/b5bacd6975b426ce0325675500641777?OpenDocument#_48l6kaji484g46jqeada4il2l8d4kuji19gg4t9p068o2o8248kg32_" TargetMode="External"/><Relationship Id="rId2" Type="http://schemas.openxmlformats.org/officeDocument/2006/relationships/notesSlide" Target="../notesSlides/notesSlide13.xml"/><Relationship Id="rId1" Type="http://schemas.openxmlformats.org/officeDocument/2006/relationships/slideLayout" Target="../slideLayouts/slideLayout11.xml"/><Relationship Id="rId4" Type="http://schemas.openxmlformats.org/officeDocument/2006/relationships/hyperlink" Target="http://app1.sefaz.mt.gov.br/Sistema/legislacao/EmendasConstFederais.nsf/29a85e82707ee582042572f9004c9fd1/43ab072627dbebf104256e150068014b?OpenDocument#_48l6kaji484g46jqeada4il2l8d4kuji19gg4t9p06gp0_"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hyperlink" Target="http://app1.sefaz.mt.gov.br/Sistema/legislacao/EmendasConstFederais.nsf/29a85e82707ee582042572f9004c9fd1/0b05f55008dd8d5f042569600049779c?OpenDocument#_98l6kaji484g46jqeada4il2l8d4kuji19gg4t9p068sg_" TargetMode="External"/><Relationship Id="rId2" Type="http://schemas.openxmlformats.org/officeDocument/2006/relationships/notesSlide" Target="../notesSlides/notesSlide16.xml"/><Relationship Id="rId1" Type="http://schemas.openxmlformats.org/officeDocument/2006/relationships/slideLayout" Target="../slideLayouts/slideLayout11.xml"/><Relationship Id="rId4" Type="http://schemas.openxmlformats.org/officeDocument/2006/relationships/hyperlink" Target="http://app1.sefaz.mt.gov.br/Sistema/legislacao/EmendasConstFederais.nsf/29a85e82707ee582042572f9004c9fd1/b521603b5f0fce1784257e0c00484600?OpenDocument#_e8l6kaji484g46jqeada4il2l8d4kuji19gg4t9p070r2o8248kg32_"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hyperlink" Target="http://app1.sefaz.mt.gov.br/Sistema/legislacao/EmendasConstFederais.nsf/29a85e82707ee582042572f9004c9fd1/0b05f55008dd8d5f042569600049779c?OpenDocument#_98l6kaji484g46jqeada4il2l8d4kuji19gg4t9p068sg_" TargetMode="External"/><Relationship Id="rId2" Type="http://schemas.openxmlformats.org/officeDocument/2006/relationships/notesSlide" Target="../notesSlides/notesSlide18.xml"/><Relationship Id="rId1" Type="http://schemas.openxmlformats.org/officeDocument/2006/relationships/slideLayout" Target="../slideLayouts/slideLayout11.xml"/><Relationship Id="rId4" Type="http://schemas.openxmlformats.org/officeDocument/2006/relationships/hyperlink" Target="http://app1.sefaz.mt.gov.br/Sistema/legislacao/EmendasConstFederais.nsf/29a85e82707ee582042572f9004c9fd1/b521603b5f0fce1784257e0c00484600?OpenDocument#_e8l6kaji484g46jqeada4il2l8d4kuji19gg4t9p070r2o8248kg32_"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app1.sefaz.mt.gov.br/Sistema/legislacao/EmendasConstFederais.nsf/29a85e82707ee582042572f9004c9fd1/0b05f55008dd8d5f042569600049779c?OpenDocument#_98l6kaji484g46jqeada4il2l8d4kuji19gg4t9p068sg_" TargetMode="External"/><Relationship Id="rId2" Type="http://schemas.openxmlformats.org/officeDocument/2006/relationships/notesSlide" Target="../notesSlides/notesSlide19.xml"/><Relationship Id="rId1" Type="http://schemas.openxmlformats.org/officeDocument/2006/relationships/slideLayout" Target="../slideLayouts/slideLayout11.xml"/><Relationship Id="rId4" Type="http://schemas.openxmlformats.org/officeDocument/2006/relationships/hyperlink" Target="http://app1.sefaz.mt.gov.br/Sistema/legislacao/EmendasConstFederais.nsf/29a85e82707ee582042572f9004c9fd1/b521603b5f0fce1784257e0c00484600?OpenDocument#_e8l6kaji484g46jqeada4il2l8d4kuji19gg4t9p070r2o8248kg32_"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app1.sefaz.mt.gov.br/Sistema/legislacao/EmendasConstFederais.nsf/29a85e82707ee582042572f9004c9fd1/b34b42e9acdacb2c04257118004bc185?OpenDocument#_88l6kaji484g46jqeada4il2l8d4kuji19gg4t9p06koio8248kg32_" TargetMode="External"/><Relationship Id="rId2" Type="http://schemas.openxmlformats.org/officeDocument/2006/relationships/notesSlide" Target="../notesSlides/notesSlide20.xml"/><Relationship Id="rId1" Type="http://schemas.openxmlformats.org/officeDocument/2006/relationships/slideLayout" Target="../slideLayouts/slideLayout11.xml"/><Relationship Id="rId4" Type="http://schemas.openxmlformats.org/officeDocument/2006/relationships/hyperlink" Target="http://app1.sefaz.mt.gov.br/Sistema/legislacao/EmendasConstFederais.nsf/9733a1d3f5bb1ab384256710004d4754/af6577a50fa1b5f1842576c1006308c3?OpenDocument#_d8l6kaji484g46jqeada4il2l8d4kuji19gg4t9p06opio8248kg3a_"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3" Type="http://schemas.openxmlformats.org/officeDocument/2006/relationships/hyperlink" Target="http://app1.sefaz.mt.gov.br/Sistema/legislacao/EmendasConstFederais.nsf/29a85e82707ee582042572f9004c9fd1/f56cf4de473aa46384257e060048109d?OpenDocument#_p8l6kaji484g46jqeada4il2l8d4kuji19gg4t9p070qio8248kg34_" TargetMode="External"/><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3" Type="http://schemas.openxmlformats.org/officeDocument/2006/relationships/hyperlink" Target="http://www.scielo.br/cgi-bin/wxis.exe/iah/?IsisScript=iah/iah.xis&amp;base=article%5edlibrary&amp;format=iso.pft&amp;lang=i&amp;nextAction=lnk&amp;indexSearch=AU&amp;exprSearch=NORONHA,+JOSE+CARVALHO+DE" TargetMode="External"/><Relationship Id="rId2" Type="http://schemas.openxmlformats.org/officeDocument/2006/relationships/notesSlide" Target="../notesSlides/notesSlide25.xml"/><Relationship Id="rId1" Type="http://schemas.openxmlformats.org/officeDocument/2006/relationships/slideLayout" Target="../slideLayouts/slideLayout11.xml"/><Relationship Id="rId5" Type="http://schemas.openxmlformats.org/officeDocument/2006/relationships/hyperlink" Target="http://dx.doi.org/10.1590/S1413-81232001000200013" TargetMode="External"/><Relationship Id="rId4" Type="http://schemas.openxmlformats.org/officeDocument/2006/relationships/hyperlink" Target="http://www.scielo.br/cgi-bin/wxis.exe/iah/?IsisScript=iah/iah.xis&amp;base=article%5edlibrary&amp;format=iso.pft&amp;lang=i&amp;nextAction=lnk&amp;indexSearch=AU&amp;exprSearch=SOARES,+LAURA+TAVARES"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54.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www.senado.leg.br/atividade/const/con1988/EMC20_15.12.1998/EMC20.asp" TargetMode="External"/><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app1.sefaz.mt.gov.br/Sistema/legislacao/EmendasConstFederais.nsf/29a85e82707ee582042572f9004c9fd1/b5bacd6975b426ce0325675500641777?OpenDocument#_48l6kaji484g46jqeada4il2l8d4kuji19gg4t9p068o2o8248kg32_" TargetMode="External"/><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p:nvPr/>
        </p:nvSpPr>
        <p:spPr>
          <a:xfrm>
            <a:off x="654875" y="634325"/>
            <a:ext cx="7872000" cy="3629100"/>
          </a:xfrm>
          <a:prstGeom prst="rect">
            <a:avLst/>
          </a:prstGeom>
          <a:noFill/>
          <a:ln>
            <a:noFill/>
          </a:ln>
        </p:spPr>
        <p:txBody>
          <a:bodyPr spcFirstLastPara="1" wrap="square" lIns="91425" tIns="91425" rIns="91425" bIns="91425" anchor="t" anchorCtr="0">
            <a:noAutofit/>
          </a:bodyPr>
          <a:lstStyle/>
          <a:p>
            <a:pPr marL="0" lvl="0" indent="0" algn="ctr" rtl="0">
              <a:lnSpc>
                <a:spcPct val="150000"/>
              </a:lnSpc>
              <a:spcBef>
                <a:spcPts val="0"/>
              </a:spcBef>
              <a:spcAft>
                <a:spcPts val="0"/>
              </a:spcAft>
              <a:buNone/>
            </a:pPr>
            <a:r>
              <a:rPr lang="pt-BR" sz="3600" b="1"/>
              <a:t>EM DEFESA DO SUS</a:t>
            </a:r>
            <a:endParaRPr sz="3600" b="1"/>
          </a:p>
          <a:p>
            <a:pPr marL="0" lvl="0" indent="0" algn="ctr" rtl="0">
              <a:lnSpc>
                <a:spcPct val="150000"/>
              </a:lnSpc>
              <a:spcBef>
                <a:spcPts val="0"/>
              </a:spcBef>
              <a:spcAft>
                <a:spcPts val="0"/>
              </a:spcAft>
              <a:buNone/>
            </a:pPr>
            <a:endParaRPr sz="3600" b="1"/>
          </a:p>
          <a:p>
            <a:pPr marL="0" lvl="0" indent="0" algn="ctr" rtl="0">
              <a:lnSpc>
                <a:spcPct val="150000"/>
              </a:lnSpc>
              <a:spcBef>
                <a:spcPts val="0"/>
              </a:spcBef>
              <a:spcAft>
                <a:spcPts val="0"/>
              </a:spcAft>
              <a:buNone/>
            </a:pPr>
            <a:r>
              <a:rPr lang="pt-BR" sz="2400" b="1" i="1"/>
              <a:t>Laura Tavares Soares</a:t>
            </a:r>
            <a:endParaRPr sz="2400" b="1" i="1"/>
          </a:p>
          <a:p>
            <a:pPr marL="0" lvl="0" indent="0" algn="ctr" rtl="0">
              <a:lnSpc>
                <a:spcPct val="150000"/>
              </a:lnSpc>
              <a:spcBef>
                <a:spcPts val="0"/>
              </a:spcBef>
              <a:spcAft>
                <a:spcPts val="0"/>
              </a:spcAft>
              <a:buNone/>
            </a:pPr>
            <a:r>
              <a:rPr lang="pt-BR" sz="2400" b="1" i="1"/>
              <a:t>Professora Visitante do Programa de Pós Graduação em Saúde Coletiva da UFJF</a:t>
            </a:r>
            <a:endParaRPr sz="2400" b="1" i="1"/>
          </a:p>
          <a:p>
            <a:pPr marL="0" lvl="0" indent="0" algn="ctr" rtl="0">
              <a:lnSpc>
                <a:spcPct val="150000"/>
              </a:lnSpc>
              <a:spcBef>
                <a:spcPts val="0"/>
              </a:spcBef>
              <a:spcAft>
                <a:spcPts val="0"/>
              </a:spcAft>
              <a:buNone/>
            </a:pPr>
            <a:endParaRPr sz="2400" b="1"/>
          </a:p>
          <a:p>
            <a:pPr marL="0" lvl="0" indent="0" algn="ctr" rtl="0">
              <a:lnSpc>
                <a:spcPct val="150000"/>
              </a:lnSpc>
              <a:spcBef>
                <a:spcPts val="0"/>
              </a:spcBef>
              <a:spcAft>
                <a:spcPts val="0"/>
              </a:spcAft>
              <a:buNone/>
            </a:pPr>
            <a:endParaRPr sz="2400" b="1"/>
          </a:p>
          <a:p>
            <a:pPr marL="0" lvl="0" indent="0" algn="ctr">
              <a:spcBef>
                <a:spcPts val="0"/>
              </a:spcBef>
              <a:spcAft>
                <a:spcPts val="0"/>
              </a:spcAft>
              <a:buNone/>
            </a:pPr>
            <a:endParaRPr sz="2400" b="1"/>
          </a:p>
        </p:txBody>
      </p:sp>
      <p:sp>
        <p:nvSpPr>
          <p:cNvPr id="65" name="Shape 6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p:nvPr/>
        </p:nvSpPr>
        <p:spPr>
          <a:xfrm>
            <a:off x="259225" y="375100"/>
            <a:ext cx="8568000" cy="46113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Clr>
                <a:schemeClr val="dk1"/>
              </a:buClr>
              <a:buSzPts val="1100"/>
              <a:buFont typeface="Arial"/>
              <a:buNone/>
            </a:pPr>
            <a:r>
              <a:rPr lang="pt-BR" sz="2200" b="1">
                <a:solidFill>
                  <a:srgbClr val="008000"/>
                </a:solidFill>
                <a:latin typeface="Comic Sans MS"/>
                <a:ea typeface="Comic Sans MS"/>
                <a:cs typeface="Comic Sans MS"/>
                <a:sym typeface="Comic Sans MS"/>
              </a:rPr>
              <a:t>Redação original. "Art. 195: ....I - dos empregadores, incidente sobre a folha de salários, o faturamento e o lucro";</a:t>
            </a:r>
            <a:endParaRPr sz="2200" b="1">
              <a:solidFill>
                <a:srgbClr val="008000"/>
              </a:solidFill>
              <a:latin typeface="Comic Sans MS"/>
              <a:ea typeface="Comic Sans MS"/>
              <a:cs typeface="Comic Sans MS"/>
              <a:sym typeface="Comic Sans MS"/>
            </a:endParaRPr>
          </a:p>
          <a:p>
            <a:pPr marL="0" lvl="0" indent="0" algn="ctr" rtl="0">
              <a:lnSpc>
                <a:spcPct val="115000"/>
              </a:lnSpc>
              <a:spcBef>
                <a:spcPts val="0"/>
              </a:spcBef>
              <a:spcAft>
                <a:spcPts val="0"/>
              </a:spcAft>
              <a:buClr>
                <a:schemeClr val="dk1"/>
              </a:buClr>
              <a:buSzPts val="1100"/>
              <a:buFont typeface="Arial"/>
              <a:buNone/>
            </a:pPr>
            <a:r>
              <a:rPr lang="pt-BR" sz="2200">
                <a:solidFill>
                  <a:schemeClr val="dk1"/>
                </a:solidFill>
                <a:highlight>
                  <a:srgbClr val="F7F7F7"/>
                </a:highlight>
                <a:latin typeface="Comic Sans MS"/>
                <a:ea typeface="Comic Sans MS"/>
                <a:cs typeface="Comic Sans MS"/>
                <a:sym typeface="Comic Sans MS"/>
              </a:rPr>
              <a:t>II - </a:t>
            </a:r>
            <a:r>
              <a:rPr lang="pt-BR" sz="2200" b="1">
                <a:solidFill>
                  <a:schemeClr val="dk1"/>
                </a:solidFill>
                <a:highlight>
                  <a:srgbClr val="F7F7F7"/>
                </a:highlight>
                <a:latin typeface="Comic Sans MS"/>
                <a:ea typeface="Comic Sans MS"/>
                <a:cs typeface="Comic Sans MS"/>
                <a:sym typeface="Comic Sans MS"/>
              </a:rPr>
              <a:t>do trabalhador e dos demais segurados da previdência social</a:t>
            </a:r>
            <a:r>
              <a:rPr lang="pt-BR" sz="2200">
                <a:solidFill>
                  <a:schemeClr val="dk1"/>
                </a:solidFill>
                <a:highlight>
                  <a:srgbClr val="F7F7F7"/>
                </a:highlight>
                <a:latin typeface="Comic Sans MS"/>
                <a:ea typeface="Comic Sans MS"/>
                <a:cs typeface="Comic Sans MS"/>
                <a:sym typeface="Comic Sans MS"/>
              </a:rPr>
              <a:t>, </a:t>
            </a:r>
            <a:r>
              <a:rPr lang="pt-BR" sz="2200" b="1">
                <a:solidFill>
                  <a:srgbClr val="980000"/>
                </a:solidFill>
                <a:highlight>
                  <a:srgbClr val="F7F7F7"/>
                </a:highlight>
                <a:latin typeface="Comic Sans MS"/>
                <a:ea typeface="Comic Sans MS"/>
                <a:cs typeface="Comic Sans MS"/>
                <a:sym typeface="Comic Sans MS"/>
              </a:rPr>
              <a:t>não incidindo contribuição sobre aposentadoria e pensão concedidas pelo regime geral de previdência social de que trata o art. 201</a:t>
            </a:r>
            <a:r>
              <a:rPr lang="pt-BR" sz="2200">
                <a:solidFill>
                  <a:schemeClr val="dk1"/>
                </a:solidFill>
                <a:highlight>
                  <a:srgbClr val="F7F7F7"/>
                </a:highlight>
                <a:latin typeface="Comic Sans MS"/>
                <a:ea typeface="Comic Sans MS"/>
                <a:cs typeface="Comic Sans MS"/>
                <a:sym typeface="Comic Sans MS"/>
              </a:rPr>
              <a:t>; </a:t>
            </a:r>
            <a:r>
              <a:rPr lang="pt-BR" sz="2200" b="1" i="1">
                <a:solidFill>
                  <a:schemeClr val="dk1"/>
                </a:solidFill>
                <a:highlight>
                  <a:srgbClr val="F7F7F7"/>
                </a:highlight>
                <a:latin typeface="Comic Sans MS"/>
                <a:ea typeface="Comic Sans MS"/>
                <a:cs typeface="Comic Sans MS"/>
                <a:sym typeface="Comic Sans MS"/>
              </a:rPr>
              <a:t>(Nova redação dada pela EC </a:t>
            </a:r>
            <a:r>
              <a:rPr lang="pt-BR" sz="2200" b="1" i="1" u="sng">
                <a:solidFill>
                  <a:srgbClr val="0000FF"/>
                </a:solidFill>
                <a:highlight>
                  <a:srgbClr val="F7F7F7"/>
                </a:highlight>
                <a:latin typeface="Comic Sans MS"/>
                <a:ea typeface="Comic Sans MS"/>
                <a:cs typeface="Comic Sans MS"/>
                <a:sym typeface="Comic Sans MS"/>
                <a:hlinkClick r:id="rId3"/>
              </a:rPr>
              <a:t>20/98</a:t>
            </a:r>
            <a:r>
              <a:rPr lang="pt-BR" sz="2200" b="1" i="1">
                <a:solidFill>
                  <a:schemeClr val="dk1"/>
                </a:solidFill>
                <a:highlight>
                  <a:srgbClr val="F7F7F7"/>
                </a:highlight>
                <a:latin typeface="Comic Sans MS"/>
                <a:ea typeface="Comic Sans MS"/>
                <a:cs typeface="Comic Sans MS"/>
                <a:sym typeface="Comic Sans MS"/>
              </a:rPr>
              <a:t>)</a:t>
            </a:r>
            <a:endParaRPr sz="2200" b="1" i="1">
              <a:solidFill>
                <a:schemeClr val="dk1"/>
              </a:solidFill>
              <a:highlight>
                <a:srgbClr val="F7F7F7"/>
              </a:highlight>
              <a:latin typeface="Comic Sans MS"/>
              <a:ea typeface="Comic Sans MS"/>
              <a:cs typeface="Comic Sans MS"/>
              <a:sym typeface="Comic Sans MS"/>
            </a:endParaRPr>
          </a:p>
          <a:p>
            <a:pPr marL="0" lvl="0" indent="0" algn="ctr" rtl="0">
              <a:lnSpc>
                <a:spcPct val="115000"/>
              </a:lnSpc>
              <a:spcBef>
                <a:spcPts val="0"/>
              </a:spcBef>
              <a:spcAft>
                <a:spcPts val="0"/>
              </a:spcAft>
              <a:buClr>
                <a:schemeClr val="dk1"/>
              </a:buClr>
              <a:buSzPts val="1100"/>
              <a:buFont typeface="Arial"/>
              <a:buNone/>
            </a:pPr>
            <a:r>
              <a:rPr lang="pt-BR" sz="2200" b="1">
                <a:solidFill>
                  <a:srgbClr val="008000"/>
                </a:solidFill>
                <a:latin typeface="Comic Sans MS"/>
                <a:ea typeface="Comic Sans MS"/>
                <a:cs typeface="Comic Sans MS"/>
                <a:sym typeface="Comic Sans MS"/>
              </a:rPr>
              <a:t>Redação original."Art. 195 :...II - dos trabalhadores;</a:t>
            </a:r>
            <a:endParaRPr sz="2200" b="1">
              <a:solidFill>
                <a:srgbClr val="008000"/>
              </a:solidFill>
              <a:latin typeface="Comic Sans MS"/>
              <a:ea typeface="Comic Sans MS"/>
              <a:cs typeface="Comic Sans MS"/>
              <a:sym typeface="Comic Sans MS"/>
            </a:endParaRPr>
          </a:p>
          <a:p>
            <a:pPr marL="914400" lvl="1" indent="-368300" algn="ctr" rtl="0">
              <a:lnSpc>
                <a:spcPct val="115000"/>
              </a:lnSpc>
              <a:spcBef>
                <a:spcPts val="0"/>
              </a:spcBef>
              <a:spcAft>
                <a:spcPts val="0"/>
              </a:spcAft>
              <a:buClr>
                <a:schemeClr val="dk1"/>
              </a:buClr>
              <a:buSzPts val="2200"/>
              <a:buFont typeface="Comic Sans MS"/>
              <a:buChar char="○"/>
            </a:pPr>
            <a:r>
              <a:rPr lang="pt-BR" sz="2200">
                <a:solidFill>
                  <a:schemeClr val="dk1"/>
                </a:solidFill>
                <a:highlight>
                  <a:srgbClr val="F7F7F7"/>
                </a:highlight>
                <a:latin typeface="Comic Sans MS"/>
                <a:ea typeface="Comic Sans MS"/>
                <a:cs typeface="Comic Sans MS"/>
                <a:sym typeface="Comic Sans MS"/>
              </a:rPr>
              <a:t>III - sobre a </a:t>
            </a:r>
            <a:r>
              <a:rPr lang="pt-BR" sz="2200" b="1">
                <a:solidFill>
                  <a:schemeClr val="dk1"/>
                </a:solidFill>
                <a:highlight>
                  <a:srgbClr val="F7F7F7"/>
                </a:highlight>
                <a:latin typeface="Comic Sans MS"/>
                <a:ea typeface="Comic Sans MS"/>
                <a:cs typeface="Comic Sans MS"/>
                <a:sym typeface="Comic Sans MS"/>
              </a:rPr>
              <a:t>receita de concursos de prognósticos</a:t>
            </a:r>
            <a:r>
              <a:rPr lang="pt-BR" sz="2200">
                <a:solidFill>
                  <a:schemeClr val="dk1"/>
                </a:solidFill>
                <a:highlight>
                  <a:srgbClr val="F7F7F7"/>
                </a:highlight>
                <a:latin typeface="Comic Sans MS"/>
                <a:ea typeface="Comic Sans MS"/>
                <a:cs typeface="Comic Sans MS"/>
                <a:sym typeface="Comic Sans MS"/>
              </a:rPr>
              <a:t>;</a:t>
            </a:r>
            <a:endParaRPr sz="2200">
              <a:solidFill>
                <a:schemeClr val="dk1"/>
              </a:solidFill>
              <a:highlight>
                <a:srgbClr val="F7F7F7"/>
              </a:highlight>
              <a:latin typeface="Comic Sans MS"/>
              <a:ea typeface="Comic Sans MS"/>
              <a:cs typeface="Comic Sans MS"/>
              <a:sym typeface="Comic Sans MS"/>
            </a:endParaRPr>
          </a:p>
          <a:p>
            <a:pPr marL="0" lvl="0" indent="0" algn="ctr">
              <a:spcBef>
                <a:spcPts val="0"/>
              </a:spcBef>
              <a:spcAft>
                <a:spcPts val="0"/>
              </a:spcAft>
              <a:buClr>
                <a:schemeClr val="dk1"/>
              </a:buClr>
              <a:buSzPts val="1100"/>
              <a:buFont typeface="Arial"/>
              <a:buNone/>
            </a:pPr>
            <a:r>
              <a:rPr lang="pt-BR" sz="2200">
                <a:solidFill>
                  <a:schemeClr val="dk1"/>
                </a:solidFill>
                <a:highlight>
                  <a:srgbClr val="F7F7F7"/>
                </a:highlight>
                <a:latin typeface="Comic Sans MS"/>
                <a:ea typeface="Comic Sans MS"/>
                <a:cs typeface="Comic Sans MS"/>
                <a:sym typeface="Comic Sans MS"/>
              </a:rPr>
              <a:t>IV - </a:t>
            </a:r>
            <a:r>
              <a:rPr lang="pt-BR" sz="2200" b="1">
                <a:solidFill>
                  <a:schemeClr val="dk1"/>
                </a:solidFill>
                <a:highlight>
                  <a:srgbClr val="F7F7F7"/>
                </a:highlight>
                <a:latin typeface="Comic Sans MS"/>
                <a:ea typeface="Comic Sans MS"/>
                <a:cs typeface="Comic Sans MS"/>
                <a:sym typeface="Comic Sans MS"/>
              </a:rPr>
              <a:t>do importador de bens ou serviços do exterior</a:t>
            </a:r>
            <a:r>
              <a:rPr lang="pt-BR" sz="2200">
                <a:solidFill>
                  <a:schemeClr val="dk1"/>
                </a:solidFill>
                <a:highlight>
                  <a:srgbClr val="F7F7F7"/>
                </a:highlight>
                <a:latin typeface="Comic Sans MS"/>
                <a:ea typeface="Comic Sans MS"/>
                <a:cs typeface="Comic Sans MS"/>
                <a:sym typeface="Comic Sans MS"/>
              </a:rPr>
              <a:t>, ou de quem a lei a ele equiparar. </a:t>
            </a:r>
            <a:r>
              <a:rPr lang="pt-BR" sz="2200" b="1" i="1">
                <a:solidFill>
                  <a:schemeClr val="dk1"/>
                </a:solidFill>
                <a:highlight>
                  <a:srgbClr val="F7F7F7"/>
                </a:highlight>
                <a:latin typeface="Comic Sans MS"/>
                <a:ea typeface="Comic Sans MS"/>
                <a:cs typeface="Comic Sans MS"/>
                <a:sym typeface="Comic Sans MS"/>
              </a:rPr>
              <a:t>(Redação dada ao inciso IV pela EC </a:t>
            </a:r>
            <a:r>
              <a:rPr lang="pt-BR" sz="2200" b="1" i="1" u="sng">
                <a:solidFill>
                  <a:srgbClr val="0000FF"/>
                </a:solidFill>
                <a:highlight>
                  <a:srgbClr val="F7F7F7"/>
                </a:highlight>
                <a:latin typeface="Comic Sans MS"/>
                <a:ea typeface="Comic Sans MS"/>
                <a:cs typeface="Comic Sans MS"/>
                <a:sym typeface="Comic Sans MS"/>
                <a:hlinkClick r:id="rId4"/>
              </a:rPr>
              <a:t>42/03</a:t>
            </a:r>
            <a:r>
              <a:rPr lang="pt-BR" sz="2200" b="1" i="1">
                <a:solidFill>
                  <a:schemeClr val="dk1"/>
                </a:solidFill>
                <a:highlight>
                  <a:srgbClr val="F7F7F7"/>
                </a:highlight>
                <a:latin typeface="Comic Sans MS"/>
                <a:ea typeface="Comic Sans MS"/>
                <a:cs typeface="Comic Sans MS"/>
                <a:sym typeface="Comic Sans MS"/>
              </a:rPr>
              <a:t>)</a:t>
            </a:r>
            <a:endParaRPr sz="2200">
              <a:solidFill>
                <a:schemeClr val="dk1"/>
              </a:solidFill>
              <a:latin typeface="Comic Sans MS"/>
              <a:ea typeface="Comic Sans MS"/>
              <a:cs typeface="Comic Sans MS"/>
              <a:sym typeface="Comic Sans MS"/>
            </a:endParaRPr>
          </a:p>
          <a:p>
            <a:pPr marL="0" lvl="0" indent="0" algn="ctr">
              <a:spcBef>
                <a:spcPts val="0"/>
              </a:spcBef>
              <a:spcAft>
                <a:spcPts val="0"/>
              </a:spcAft>
              <a:buNone/>
            </a:pPr>
            <a:endParaRPr sz="2200">
              <a:latin typeface="Comic Sans MS"/>
              <a:ea typeface="Comic Sans MS"/>
              <a:cs typeface="Comic Sans MS"/>
              <a:sym typeface="Comic Sans MS"/>
            </a:endParaRPr>
          </a:p>
        </p:txBody>
      </p:sp>
      <p:sp>
        <p:nvSpPr>
          <p:cNvPr id="123" name="Shape 1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p:nvPr/>
        </p:nvSpPr>
        <p:spPr>
          <a:xfrm>
            <a:off x="109150" y="115875"/>
            <a:ext cx="8922600" cy="48435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Clr>
                <a:schemeClr val="dk1"/>
              </a:buClr>
              <a:buSzPts val="1100"/>
              <a:buFont typeface="Arial"/>
              <a:buNone/>
            </a:pPr>
            <a:r>
              <a:rPr lang="pt-BR" sz="2000">
                <a:solidFill>
                  <a:schemeClr val="dk1"/>
                </a:solidFill>
                <a:latin typeface="Comic Sans MS"/>
                <a:ea typeface="Comic Sans MS"/>
                <a:cs typeface="Comic Sans MS"/>
                <a:sym typeface="Comic Sans MS"/>
              </a:rPr>
              <a:t>§ 1º As </a:t>
            </a:r>
            <a:r>
              <a:rPr lang="pt-BR" sz="2000" b="1">
                <a:solidFill>
                  <a:schemeClr val="dk1"/>
                </a:solidFill>
                <a:latin typeface="Comic Sans MS"/>
                <a:ea typeface="Comic Sans MS"/>
                <a:cs typeface="Comic Sans MS"/>
                <a:sym typeface="Comic Sans MS"/>
              </a:rPr>
              <a:t>receitas dos Estados, do Distrito Federal e dos Municípios destinadas à seguridade social constarão dos respectivos orçamentos</a:t>
            </a:r>
            <a:r>
              <a:rPr lang="pt-BR" sz="2000">
                <a:solidFill>
                  <a:schemeClr val="dk1"/>
                </a:solidFill>
                <a:latin typeface="Comic Sans MS"/>
                <a:ea typeface="Comic Sans MS"/>
                <a:cs typeface="Comic Sans MS"/>
                <a:sym typeface="Comic Sans MS"/>
              </a:rPr>
              <a:t>, não integrando o orçamento da União.</a:t>
            </a:r>
            <a:endParaRPr sz="2000">
              <a:solidFill>
                <a:schemeClr val="dk1"/>
              </a:solidFill>
              <a:latin typeface="Comic Sans MS"/>
              <a:ea typeface="Comic Sans MS"/>
              <a:cs typeface="Comic Sans MS"/>
              <a:sym typeface="Comic Sans MS"/>
            </a:endParaRPr>
          </a:p>
          <a:p>
            <a:pPr marL="0" lvl="0" indent="0" algn="ctr">
              <a:spcBef>
                <a:spcPts val="0"/>
              </a:spcBef>
              <a:spcAft>
                <a:spcPts val="0"/>
              </a:spcAft>
              <a:buClr>
                <a:schemeClr val="dk1"/>
              </a:buClr>
              <a:buSzPts val="1100"/>
              <a:buFont typeface="Arial"/>
              <a:buNone/>
            </a:pPr>
            <a:r>
              <a:rPr lang="pt-BR" sz="2000">
                <a:solidFill>
                  <a:schemeClr val="dk1"/>
                </a:solidFill>
                <a:latin typeface="Comic Sans MS"/>
                <a:ea typeface="Comic Sans MS"/>
                <a:cs typeface="Comic Sans MS"/>
                <a:sym typeface="Comic Sans MS"/>
              </a:rPr>
              <a:t>§ 2º A proposta de </a:t>
            </a:r>
            <a:r>
              <a:rPr lang="pt-BR" sz="2000" b="1">
                <a:solidFill>
                  <a:srgbClr val="FF0000"/>
                </a:solidFill>
                <a:latin typeface="Comic Sans MS"/>
                <a:ea typeface="Comic Sans MS"/>
                <a:cs typeface="Comic Sans MS"/>
                <a:sym typeface="Comic Sans MS"/>
              </a:rPr>
              <a:t>orçamento da seguridade social</a:t>
            </a:r>
            <a:r>
              <a:rPr lang="pt-BR" sz="2000">
                <a:solidFill>
                  <a:schemeClr val="dk1"/>
                </a:solidFill>
                <a:latin typeface="Comic Sans MS"/>
                <a:ea typeface="Comic Sans MS"/>
                <a:cs typeface="Comic Sans MS"/>
                <a:sym typeface="Comic Sans MS"/>
              </a:rPr>
              <a:t> será </a:t>
            </a:r>
            <a:r>
              <a:rPr lang="pt-BR" sz="2000" b="1">
                <a:solidFill>
                  <a:schemeClr val="dk1"/>
                </a:solidFill>
                <a:latin typeface="Comic Sans MS"/>
                <a:ea typeface="Comic Sans MS"/>
                <a:cs typeface="Comic Sans MS"/>
                <a:sym typeface="Comic Sans MS"/>
              </a:rPr>
              <a:t>elaborada de forma integrada pelos órgãos responsáveis pela saúde, previdência social e assistência social, tendo em vista as metas e prioridades estabelecidas na lei de diretrizes orçamentárias, assegurada a cada área a gestão de seus recursos</a:t>
            </a:r>
            <a:r>
              <a:rPr lang="pt-BR" sz="2000">
                <a:solidFill>
                  <a:schemeClr val="dk1"/>
                </a:solidFill>
                <a:latin typeface="Comic Sans MS"/>
                <a:ea typeface="Comic Sans MS"/>
                <a:cs typeface="Comic Sans MS"/>
                <a:sym typeface="Comic Sans MS"/>
              </a:rPr>
              <a:t>.</a:t>
            </a:r>
            <a:endParaRPr sz="2000">
              <a:solidFill>
                <a:schemeClr val="dk1"/>
              </a:solidFill>
              <a:latin typeface="Comic Sans MS"/>
              <a:ea typeface="Comic Sans MS"/>
              <a:cs typeface="Comic Sans MS"/>
              <a:sym typeface="Comic Sans MS"/>
            </a:endParaRPr>
          </a:p>
          <a:p>
            <a:pPr marL="0" lvl="0" indent="0" algn="ctr">
              <a:spcBef>
                <a:spcPts val="0"/>
              </a:spcBef>
              <a:spcAft>
                <a:spcPts val="0"/>
              </a:spcAft>
              <a:buClr>
                <a:schemeClr val="dk1"/>
              </a:buClr>
              <a:buSzPts val="1100"/>
              <a:buFont typeface="Arial"/>
              <a:buNone/>
            </a:pPr>
            <a:r>
              <a:rPr lang="pt-BR" sz="2000">
                <a:solidFill>
                  <a:schemeClr val="dk1"/>
                </a:solidFill>
                <a:latin typeface="Comic Sans MS"/>
                <a:ea typeface="Comic Sans MS"/>
                <a:cs typeface="Comic Sans MS"/>
                <a:sym typeface="Comic Sans MS"/>
              </a:rPr>
              <a:t>§ 3º A </a:t>
            </a:r>
            <a:r>
              <a:rPr lang="pt-BR" sz="2000" b="1">
                <a:solidFill>
                  <a:schemeClr val="dk1"/>
                </a:solidFill>
                <a:latin typeface="Comic Sans MS"/>
                <a:ea typeface="Comic Sans MS"/>
                <a:cs typeface="Comic Sans MS"/>
                <a:sym typeface="Comic Sans MS"/>
              </a:rPr>
              <a:t>pessoa jurídica em débito com o sistema da seguridade social, como estabelecido em lei, não poderá contratar com o Poder Público nem dele receber benefício ou incentivos fiscais ou creditícios</a:t>
            </a:r>
            <a:r>
              <a:rPr lang="pt-BR" sz="2000">
                <a:solidFill>
                  <a:schemeClr val="dk1"/>
                </a:solidFill>
                <a:latin typeface="Comic Sans MS"/>
                <a:ea typeface="Comic Sans MS"/>
                <a:cs typeface="Comic Sans MS"/>
                <a:sym typeface="Comic Sans MS"/>
              </a:rPr>
              <a:t>.</a:t>
            </a:r>
            <a:endParaRPr sz="2000">
              <a:solidFill>
                <a:schemeClr val="dk1"/>
              </a:solidFill>
              <a:latin typeface="Comic Sans MS"/>
              <a:ea typeface="Comic Sans MS"/>
              <a:cs typeface="Comic Sans MS"/>
              <a:sym typeface="Comic Sans MS"/>
            </a:endParaRPr>
          </a:p>
          <a:p>
            <a:pPr marL="0" lvl="0" indent="0" algn="ctr">
              <a:lnSpc>
                <a:spcPct val="115000"/>
              </a:lnSpc>
              <a:spcBef>
                <a:spcPts val="0"/>
              </a:spcBef>
              <a:spcAft>
                <a:spcPts val="0"/>
              </a:spcAft>
              <a:buClr>
                <a:schemeClr val="dk1"/>
              </a:buClr>
              <a:buSzPts val="1100"/>
              <a:buFont typeface="Arial"/>
              <a:buNone/>
            </a:pPr>
            <a:r>
              <a:rPr lang="pt-BR" sz="1800">
                <a:solidFill>
                  <a:schemeClr val="dk1"/>
                </a:solidFill>
                <a:latin typeface="Comic Sans MS"/>
                <a:ea typeface="Comic Sans MS"/>
                <a:cs typeface="Comic Sans MS"/>
                <a:sym typeface="Comic Sans MS"/>
              </a:rPr>
              <a:t>§ 4º A lei poderá instituir outras fontes destinadas a garantir a manutenção ou expansão da seguridade social, obedecido o disposto no</a:t>
            </a:r>
            <a:r>
              <a:rPr lang="pt-BR" sz="1800" u="sng">
                <a:solidFill>
                  <a:srgbClr val="0000FF"/>
                </a:solidFill>
                <a:latin typeface="Comic Sans MS"/>
                <a:ea typeface="Comic Sans MS"/>
                <a:cs typeface="Comic Sans MS"/>
                <a:sym typeface="Comic Sans MS"/>
                <a:hlinkClick r:id="rId3"/>
              </a:rPr>
              <a:t> art. 154, I.</a:t>
            </a:r>
            <a:endParaRPr sz="1800" u="sng">
              <a:solidFill>
                <a:srgbClr val="0000FF"/>
              </a:solidFill>
              <a:latin typeface="Comic Sans MS"/>
              <a:ea typeface="Comic Sans MS"/>
              <a:cs typeface="Comic Sans MS"/>
              <a:sym typeface="Comic Sans MS"/>
              <a:hlinkClick r:id="rId3"/>
            </a:endParaRPr>
          </a:p>
          <a:p>
            <a:pPr marL="0" lvl="0" indent="0" algn="ctr">
              <a:lnSpc>
                <a:spcPct val="115000"/>
              </a:lnSpc>
              <a:spcBef>
                <a:spcPts val="0"/>
              </a:spcBef>
              <a:spcAft>
                <a:spcPts val="0"/>
              </a:spcAft>
              <a:buClr>
                <a:schemeClr val="dk1"/>
              </a:buClr>
              <a:buSzPts val="1100"/>
              <a:buFont typeface="Arial"/>
              <a:buNone/>
            </a:pPr>
            <a:r>
              <a:rPr lang="pt-BR" sz="1800">
                <a:solidFill>
                  <a:schemeClr val="dk1"/>
                </a:solidFill>
                <a:latin typeface="Comic Sans MS"/>
                <a:ea typeface="Comic Sans MS"/>
                <a:cs typeface="Comic Sans MS"/>
                <a:sym typeface="Comic Sans MS"/>
              </a:rPr>
              <a:t>§ 5º Nenhum benefício ou serviço da seguridade social poderá ser criado, majorado ou estendido sem a correspondente fonte de custeio total.</a:t>
            </a:r>
            <a:endParaRPr sz="1800">
              <a:solidFill>
                <a:schemeClr val="dk1"/>
              </a:solidFill>
              <a:latin typeface="Comic Sans MS"/>
              <a:ea typeface="Comic Sans MS"/>
              <a:cs typeface="Comic Sans MS"/>
              <a:sym typeface="Comic Sans MS"/>
            </a:endParaRPr>
          </a:p>
          <a:p>
            <a:pPr marL="0" lvl="0" indent="0">
              <a:spcBef>
                <a:spcPts val="0"/>
              </a:spcBef>
              <a:spcAft>
                <a:spcPts val="0"/>
              </a:spcAft>
              <a:buNone/>
            </a:pPr>
            <a:endParaRPr/>
          </a:p>
        </p:txBody>
      </p:sp>
      <p:sp>
        <p:nvSpPr>
          <p:cNvPr id="129" name="Shape 1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11</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8">
                                            <p:txEl>
                                              <p:pRg st="0" end="0"/>
                                            </p:txEl>
                                          </p:spTgt>
                                        </p:tgtEl>
                                        <p:attrNameLst>
                                          <p:attrName>style.visibility</p:attrName>
                                        </p:attrNameLst>
                                      </p:cBhvr>
                                      <p:to>
                                        <p:strVal val="visible"/>
                                      </p:to>
                                    </p:set>
                                    <p:animEffect transition="in" filter="fade">
                                      <p:cBhvr>
                                        <p:cTn id="7" dur="1000"/>
                                        <p:tgtEl>
                                          <p:spTgt spid="1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8">
                                            <p:txEl>
                                              <p:pRg st="1" end="1"/>
                                            </p:txEl>
                                          </p:spTgt>
                                        </p:tgtEl>
                                        <p:attrNameLst>
                                          <p:attrName>style.visibility</p:attrName>
                                        </p:attrNameLst>
                                      </p:cBhvr>
                                      <p:to>
                                        <p:strVal val="visible"/>
                                      </p:to>
                                    </p:set>
                                    <p:animEffect transition="in" filter="fade">
                                      <p:cBhvr>
                                        <p:cTn id="12" dur="1000"/>
                                        <p:tgtEl>
                                          <p:spTgt spid="12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8">
                                            <p:txEl>
                                              <p:pRg st="2" end="2"/>
                                            </p:txEl>
                                          </p:spTgt>
                                        </p:tgtEl>
                                        <p:attrNameLst>
                                          <p:attrName>style.visibility</p:attrName>
                                        </p:attrNameLst>
                                      </p:cBhvr>
                                      <p:to>
                                        <p:strVal val="visible"/>
                                      </p:to>
                                    </p:set>
                                    <p:animEffect transition="in" filter="fade">
                                      <p:cBhvr>
                                        <p:cTn id="17" dur="1000"/>
                                        <p:tgtEl>
                                          <p:spTgt spid="12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8">
                                            <p:txEl>
                                              <p:pRg st="3" end="3"/>
                                            </p:txEl>
                                          </p:spTgt>
                                        </p:tgtEl>
                                        <p:attrNameLst>
                                          <p:attrName>style.visibility</p:attrName>
                                        </p:attrNameLst>
                                      </p:cBhvr>
                                      <p:to>
                                        <p:strVal val="visible"/>
                                      </p:to>
                                    </p:set>
                                    <p:animEffect transition="in" filter="fade">
                                      <p:cBhvr>
                                        <p:cTn id="22" dur="1000"/>
                                        <p:tgtEl>
                                          <p:spTgt spid="12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8">
                                            <p:txEl>
                                              <p:pRg st="4" end="4"/>
                                            </p:txEl>
                                          </p:spTgt>
                                        </p:tgtEl>
                                        <p:attrNameLst>
                                          <p:attrName>style.visibility</p:attrName>
                                        </p:attrNameLst>
                                      </p:cBhvr>
                                      <p:to>
                                        <p:strVal val="visible"/>
                                      </p:to>
                                    </p:set>
                                    <p:animEffect transition="in" filter="fade">
                                      <p:cBhvr>
                                        <p:cTn id="27" dur="1000"/>
                                        <p:tgtEl>
                                          <p:spTgt spid="12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8">
                                            <p:txEl>
                                              <p:pRg st="5" end="5"/>
                                            </p:txEl>
                                          </p:spTgt>
                                        </p:tgtEl>
                                        <p:attrNameLst>
                                          <p:attrName>style.visibility</p:attrName>
                                        </p:attrNameLst>
                                      </p:cBhvr>
                                      <p:to>
                                        <p:strVal val="visible"/>
                                      </p:to>
                                    </p:set>
                                    <p:animEffect transition="in" filter="fade">
                                      <p:cBhvr>
                                        <p:cTn id="32" dur="1000"/>
                                        <p:tgtEl>
                                          <p:spTgt spid="12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p:nvPr/>
        </p:nvSpPr>
        <p:spPr>
          <a:xfrm>
            <a:off x="81850" y="88575"/>
            <a:ext cx="8922600" cy="49185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Clr>
                <a:schemeClr val="dk1"/>
              </a:buClr>
              <a:buSzPts val="1100"/>
              <a:buFont typeface="Arial"/>
              <a:buNone/>
            </a:pPr>
            <a:r>
              <a:rPr lang="pt-BR" sz="1800">
                <a:solidFill>
                  <a:schemeClr val="dk1"/>
                </a:solidFill>
                <a:latin typeface="Comic Sans MS"/>
                <a:ea typeface="Comic Sans MS"/>
                <a:cs typeface="Comic Sans MS"/>
                <a:sym typeface="Comic Sans MS"/>
              </a:rPr>
              <a:t>§ 6º As contribuições sociais de que trata este artigo só poderão ser exigidas após decorridos noventa dias da data da publicação da lei que as houver instituído ou modificado, não se lhes aplicando o disposto no </a:t>
            </a:r>
            <a:r>
              <a:rPr lang="pt-BR" sz="1800" u="sng">
                <a:solidFill>
                  <a:srgbClr val="0000FF"/>
                </a:solidFill>
                <a:latin typeface="Comic Sans MS"/>
                <a:ea typeface="Comic Sans MS"/>
                <a:cs typeface="Comic Sans MS"/>
                <a:sym typeface="Comic Sans MS"/>
                <a:hlinkClick r:id="rId3"/>
              </a:rPr>
              <a:t>art. 150, III, "b"</a:t>
            </a:r>
            <a:r>
              <a:rPr lang="pt-BR" sz="1800">
                <a:solidFill>
                  <a:schemeClr val="dk1"/>
                </a:solidFill>
                <a:latin typeface="Comic Sans MS"/>
                <a:ea typeface="Comic Sans MS"/>
                <a:cs typeface="Comic Sans MS"/>
                <a:sym typeface="Comic Sans MS"/>
              </a:rPr>
              <a:t>.</a:t>
            </a:r>
            <a:endParaRPr sz="1800">
              <a:solidFill>
                <a:schemeClr val="dk1"/>
              </a:solidFill>
              <a:latin typeface="Comic Sans MS"/>
              <a:ea typeface="Comic Sans MS"/>
              <a:cs typeface="Comic Sans MS"/>
              <a:sym typeface="Comic Sans MS"/>
            </a:endParaRPr>
          </a:p>
          <a:p>
            <a:pPr marL="0" lvl="0" indent="0" algn="ctr">
              <a:spcBef>
                <a:spcPts val="0"/>
              </a:spcBef>
              <a:spcAft>
                <a:spcPts val="0"/>
              </a:spcAft>
              <a:buClr>
                <a:schemeClr val="dk1"/>
              </a:buClr>
              <a:buSzPts val="1100"/>
              <a:buFont typeface="Arial"/>
              <a:buNone/>
            </a:pPr>
            <a:r>
              <a:rPr lang="pt-BR" sz="1800">
                <a:solidFill>
                  <a:schemeClr val="dk1"/>
                </a:solidFill>
                <a:latin typeface="Comic Sans MS"/>
                <a:ea typeface="Comic Sans MS"/>
                <a:cs typeface="Comic Sans MS"/>
                <a:sym typeface="Comic Sans MS"/>
              </a:rPr>
              <a:t>§ 7º São </a:t>
            </a:r>
            <a:r>
              <a:rPr lang="pt-BR" sz="1800" b="1">
                <a:solidFill>
                  <a:srgbClr val="FF0000"/>
                </a:solidFill>
                <a:latin typeface="Comic Sans MS"/>
                <a:ea typeface="Comic Sans MS"/>
                <a:cs typeface="Comic Sans MS"/>
                <a:sym typeface="Comic Sans MS"/>
              </a:rPr>
              <a:t>isentas de contribuição para a seguridade social as entidades beneficentes de assistência social que atendam às exigências estabelecidas em lei.</a:t>
            </a:r>
            <a:endParaRPr sz="1800" b="1">
              <a:solidFill>
                <a:srgbClr val="FF0000"/>
              </a:solidFill>
              <a:latin typeface="Comic Sans MS"/>
              <a:ea typeface="Comic Sans MS"/>
              <a:cs typeface="Comic Sans MS"/>
              <a:sym typeface="Comic Sans MS"/>
            </a:endParaRPr>
          </a:p>
          <a:p>
            <a:pPr marL="0" lvl="0" indent="0" algn="ctr">
              <a:spcBef>
                <a:spcPts val="0"/>
              </a:spcBef>
              <a:spcAft>
                <a:spcPts val="0"/>
              </a:spcAft>
              <a:buClr>
                <a:schemeClr val="dk1"/>
              </a:buClr>
              <a:buSzPts val="1100"/>
              <a:buFont typeface="Arial"/>
              <a:buNone/>
            </a:pPr>
            <a:r>
              <a:rPr lang="pt-BR" sz="1800">
                <a:solidFill>
                  <a:schemeClr val="dk1"/>
                </a:solidFill>
                <a:latin typeface="Comic Sans MS"/>
                <a:ea typeface="Comic Sans MS"/>
                <a:cs typeface="Comic Sans MS"/>
                <a:sym typeface="Comic Sans MS"/>
              </a:rPr>
              <a:t>§ 8º </a:t>
            </a:r>
            <a:r>
              <a:rPr lang="pt-BR" sz="1800" b="1">
                <a:solidFill>
                  <a:schemeClr val="dk1"/>
                </a:solidFill>
                <a:latin typeface="Comic Sans MS"/>
                <a:ea typeface="Comic Sans MS"/>
                <a:cs typeface="Comic Sans MS"/>
                <a:sym typeface="Comic Sans MS"/>
              </a:rPr>
              <a:t>O produtor, o parceiro, o meeiro e o arrendatário rurais e o pescador artesanal, bem como os respectivos cônjuges, que exerçam suas atividades em regime de economia familiar, sem empregados permanentes</a:t>
            </a:r>
            <a:r>
              <a:rPr lang="pt-BR" sz="1800">
                <a:solidFill>
                  <a:schemeClr val="dk1"/>
                </a:solidFill>
                <a:latin typeface="Comic Sans MS"/>
                <a:ea typeface="Comic Sans MS"/>
                <a:cs typeface="Comic Sans MS"/>
                <a:sym typeface="Comic Sans MS"/>
              </a:rPr>
              <a:t>, </a:t>
            </a:r>
            <a:r>
              <a:rPr lang="pt-BR" sz="1800" b="1">
                <a:solidFill>
                  <a:srgbClr val="0000FF"/>
                </a:solidFill>
                <a:latin typeface="Comic Sans MS"/>
                <a:ea typeface="Comic Sans MS"/>
                <a:cs typeface="Comic Sans MS"/>
                <a:sym typeface="Comic Sans MS"/>
              </a:rPr>
              <a:t>contribuirão para a seguridade social mediante a aplicação de uma alíquota sobre o resultado da comercialização da produção e farão jus aos benefícios nos termos da lei</a:t>
            </a:r>
            <a:r>
              <a:rPr lang="pt-BR" sz="1800">
                <a:solidFill>
                  <a:schemeClr val="dk1"/>
                </a:solidFill>
                <a:latin typeface="Comic Sans MS"/>
                <a:ea typeface="Comic Sans MS"/>
                <a:cs typeface="Comic Sans MS"/>
                <a:sym typeface="Comic Sans MS"/>
              </a:rPr>
              <a:t>. </a:t>
            </a:r>
            <a:r>
              <a:rPr lang="pt-BR" sz="1800" b="1" i="1">
                <a:solidFill>
                  <a:schemeClr val="dk1"/>
                </a:solidFill>
                <a:latin typeface="Comic Sans MS"/>
                <a:ea typeface="Comic Sans MS"/>
                <a:cs typeface="Comic Sans MS"/>
                <a:sym typeface="Comic Sans MS"/>
              </a:rPr>
              <a:t>(Nova redação dada pela EC </a:t>
            </a:r>
            <a:r>
              <a:rPr lang="pt-BR" sz="1800" b="1" i="1" u="sng">
                <a:solidFill>
                  <a:srgbClr val="0000FF"/>
                </a:solidFill>
                <a:latin typeface="Comic Sans MS"/>
                <a:ea typeface="Comic Sans MS"/>
                <a:cs typeface="Comic Sans MS"/>
                <a:sym typeface="Comic Sans MS"/>
                <a:hlinkClick r:id="rId4"/>
              </a:rPr>
              <a:t>20/98</a:t>
            </a:r>
            <a:r>
              <a:rPr lang="pt-BR" sz="1800" b="1" i="1">
                <a:solidFill>
                  <a:schemeClr val="dk1"/>
                </a:solidFill>
                <a:latin typeface="Comic Sans MS"/>
                <a:ea typeface="Comic Sans MS"/>
                <a:cs typeface="Comic Sans MS"/>
                <a:sym typeface="Comic Sans MS"/>
              </a:rPr>
              <a:t>)</a:t>
            </a:r>
            <a:endParaRPr sz="1800" b="1" i="1">
              <a:solidFill>
                <a:schemeClr val="dk1"/>
              </a:solidFill>
              <a:latin typeface="Comic Sans MS"/>
              <a:ea typeface="Comic Sans MS"/>
              <a:cs typeface="Comic Sans MS"/>
              <a:sym typeface="Comic Sans MS"/>
            </a:endParaRPr>
          </a:p>
          <a:p>
            <a:pPr marL="0" lvl="0" indent="0" algn="l" rtl="0">
              <a:lnSpc>
                <a:spcPct val="100000"/>
              </a:lnSpc>
              <a:spcBef>
                <a:spcPts val="0"/>
              </a:spcBef>
              <a:spcAft>
                <a:spcPts val="0"/>
              </a:spcAft>
              <a:buNone/>
            </a:pPr>
            <a:r>
              <a:rPr lang="pt-BR" sz="1600" b="1">
                <a:solidFill>
                  <a:srgbClr val="008000"/>
                </a:solidFill>
                <a:latin typeface="Comic Sans MS"/>
                <a:ea typeface="Comic Sans MS"/>
                <a:cs typeface="Comic Sans MS"/>
                <a:sym typeface="Comic Sans MS"/>
              </a:rPr>
              <a:t>Redação original."Art. 195 ....§ 8.º O produtor, o parceiro, o meeiro e o arrendatário rurais, o garimpeiro e o pescador artesanal, bem como os respectivos cônjuges, que exerçam suas atividades em regime de economia familiar, sem empregados permanentes, contribuirão para a seguridade social mediante a aplicação de uma alíquota sobre o resultado da comercialização da produção e farão jus aos benefícios nos termos da lei.</a:t>
            </a:r>
            <a:endParaRPr sz="1600" b="1">
              <a:latin typeface="Comic Sans MS"/>
              <a:ea typeface="Comic Sans MS"/>
              <a:cs typeface="Comic Sans MS"/>
              <a:sym typeface="Comic Sans MS"/>
            </a:endParaRPr>
          </a:p>
        </p:txBody>
      </p:sp>
      <p:sp>
        <p:nvSpPr>
          <p:cNvPr id="135" name="Shape 13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12</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4">
                                            <p:txEl>
                                              <p:pRg st="0" end="0"/>
                                            </p:txEl>
                                          </p:spTgt>
                                        </p:tgtEl>
                                        <p:attrNameLst>
                                          <p:attrName>style.visibility</p:attrName>
                                        </p:attrNameLst>
                                      </p:cBhvr>
                                      <p:to>
                                        <p:strVal val="visible"/>
                                      </p:to>
                                    </p:set>
                                    <p:animEffect transition="in" filter="fade">
                                      <p:cBhvr>
                                        <p:cTn id="7" dur="1000"/>
                                        <p:tgtEl>
                                          <p:spTgt spid="1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4">
                                            <p:txEl>
                                              <p:pRg st="1" end="1"/>
                                            </p:txEl>
                                          </p:spTgt>
                                        </p:tgtEl>
                                        <p:attrNameLst>
                                          <p:attrName>style.visibility</p:attrName>
                                        </p:attrNameLst>
                                      </p:cBhvr>
                                      <p:to>
                                        <p:strVal val="visible"/>
                                      </p:to>
                                    </p:set>
                                    <p:animEffect transition="in" filter="fade">
                                      <p:cBhvr>
                                        <p:cTn id="12" dur="1000"/>
                                        <p:tgtEl>
                                          <p:spTgt spid="13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4">
                                            <p:txEl>
                                              <p:pRg st="2" end="2"/>
                                            </p:txEl>
                                          </p:spTgt>
                                        </p:tgtEl>
                                        <p:attrNameLst>
                                          <p:attrName>style.visibility</p:attrName>
                                        </p:attrNameLst>
                                      </p:cBhvr>
                                      <p:to>
                                        <p:strVal val="visible"/>
                                      </p:to>
                                    </p:set>
                                    <p:animEffect transition="in" filter="fade">
                                      <p:cBhvr>
                                        <p:cTn id="17" dur="1000"/>
                                        <p:tgtEl>
                                          <p:spTgt spid="13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4">
                                            <p:txEl>
                                              <p:pRg st="3" end="3"/>
                                            </p:txEl>
                                          </p:spTgt>
                                        </p:tgtEl>
                                        <p:attrNameLst>
                                          <p:attrName>style.visibility</p:attrName>
                                        </p:attrNameLst>
                                      </p:cBhvr>
                                      <p:to>
                                        <p:strVal val="visible"/>
                                      </p:to>
                                    </p:set>
                                    <p:animEffect transition="in" filter="fade">
                                      <p:cBhvr>
                                        <p:cTn id="22" dur="1000"/>
                                        <p:tgtEl>
                                          <p:spTgt spid="13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p:nvPr/>
        </p:nvSpPr>
        <p:spPr>
          <a:xfrm>
            <a:off x="150075" y="102225"/>
            <a:ext cx="8922600" cy="50412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pt-BR" sz="2000">
                <a:solidFill>
                  <a:schemeClr val="dk1"/>
                </a:solidFill>
                <a:highlight>
                  <a:srgbClr val="F7F7F7"/>
                </a:highlight>
                <a:latin typeface="Comic Sans MS"/>
                <a:ea typeface="Comic Sans MS"/>
                <a:cs typeface="Comic Sans MS"/>
                <a:sym typeface="Comic Sans MS"/>
              </a:rPr>
              <a:t>§ 10. </a:t>
            </a:r>
            <a:r>
              <a:rPr lang="pt-BR" sz="2000" b="1">
                <a:solidFill>
                  <a:schemeClr val="dk1"/>
                </a:solidFill>
                <a:highlight>
                  <a:srgbClr val="F7F7F7"/>
                </a:highlight>
                <a:latin typeface="Comic Sans MS"/>
                <a:ea typeface="Comic Sans MS"/>
                <a:cs typeface="Comic Sans MS"/>
                <a:sym typeface="Comic Sans MS"/>
              </a:rPr>
              <a:t>A lei definirá os </a:t>
            </a:r>
            <a:r>
              <a:rPr lang="pt-BR" sz="2000" b="1">
                <a:solidFill>
                  <a:srgbClr val="0000FF"/>
                </a:solidFill>
                <a:highlight>
                  <a:srgbClr val="F7F7F7"/>
                </a:highlight>
                <a:latin typeface="Comic Sans MS"/>
                <a:ea typeface="Comic Sans MS"/>
                <a:cs typeface="Comic Sans MS"/>
                <a:sym typeface="Comic Sans MS"/>
              </a:rPr>
              <a:t>critérios de transferência de recursos para o sistema único de saúde</a:t>
            </a:r>
            <a:r>
              <a:rPr lang="pt-BR" sz="2000" b="1">
                <a:solidFill>
                  <a:schemeClr val="dk1"/>
                </a:solidFill>
                <a:highlight>
                  <a:srgbClr val="F7F7F7"/>
                </a:highlight>
                <a:latin typeface="Comic Sans MS"/>
                <a:ea typeface="Comic Sans MS"/>
                <a:cs typeface="Comic Sans MS"/>
                <a:sym typeface="Comic Sans MS"/>
              </a:rPr>
              <a:t> e ações de assistência social da União para os Estados, o Distrito Federal e os Municípios, e dos Estados para os Municípios, observada a respectiva contrapartida de recursos</a:t>
            </a:r>
            <a:r>
              <a:rPr lang="pt-BR" sz="2000">
                <a:solidFill>
                  <a:schemeClr val="dk1"/>
                </a:solidFill>
                <a:highlight>
                  <a:srgbClr val="F7F7F7"/>
                </a:highlight>
                <a:latin typeface="Comic Sans MS"/>
                <a:ea typeface="Comic Sans MS"/>
                <a:cs typeface="Comic Sans MS"/>
                <a:sym typeface="Comic Sans MS"/>
              </a:rPr>
              <a:t>. </a:t>
            </a:r>
            <a:r>
              <a:rPr lang="pt-BR" sz="2000" b="1" i="1">
                <a:solidFill>
                  <a:schemeClr val="dk1"/>
                </a:solidFill>
                <a:highlight>
                  <a:srgbClr val="F7F7F7"/>
                </a:highlight>
                <a:latin typeface="Comic Sans MS"/>
                <a:ea typeface="Comic Sans MS"/>
                <a:cs typeface="Comic Sans MS"/>
                <a:sym typeface="Comic Sans MS"/>
              </a:rPr>
              <a:t>(Acrescentado pela EC </a:t>
            </a:r>
            <a:r>
              <a:rPr lang="pt-BR" sz="2000" b="1" i="1" u="sng">
                <a:solidFill>
                  <a:srgbClr val="0000FF"/>
                </a:solidFill>
                <a:highlight>
                  <a:srgbClr val="F7F7F7"/>
                </a:highlight>
                <a:latin typeface="Comic Sans MS"/>
                <a:ea typeface="Comic Sans MS"/>
                <a:cs typeface="Comic Sans MS"/>
                <a:sym typeface="Comic Sans MS"/>
                <a:hlinkClick r:id="rId3"/>
              </a:rPr>
              <a:t>20/98</a:t>
            </a:r>
            <a:r>
              <a:rPr lang="pt-BR" sz="2000" b="1" i="1">
                <a:solidFill>
                  <a:schemeClr val="dk1"/>
                </a:solidFill>
                <a:highlight>
                  <a:srgbClr val="F7F7F7"/>
                </a:highlight>
                <a:latin typeface="Comic Sans MS"/>
                <a:ea typeface="Comic Sans MS"/>
                <a:cs typeface="Comic Sans MS"/>
                <a:sym typeface="Comic Sans MS"/>
              </a:rPr>
              <a:t>)</a:t>
            </a:r>
            <a:endParaRPr sz="2000" b="1" i="1">
              <a:solidFill>
                <a:schemeClr val="dk1"/>
              </a:solidFill>
              <a:highlight>
                <a:srgbClr val="F7F7F7"/>
              </a:highlight>
              <a:latin typeface="Comic Sans MS"/>
              <a:ea typeface="Comic Sans MS"/>
              <a:cs typeface="Comic Sans MS"/>
              <a:sym typeface="Comic Sans MS"/>
            </a:endParaRPr>
          </a:p>
          <a:p>
            <a:pPr marL="0" lvl="0" indent="0">
              <a:spcBef>
                <a:spcPts val="0"/>
              </a:spcBef>
              <a:spcAft>
                <a:spcPts val="0"/>
              </a:spcAft>
              <a:buClr>
                <a:schemeClr val="dk1"/>
              </a:buClr>
              <a:buSzPts val="1100"/>
              <a:buFont typeface="Arial"/>
              <a:buNone/>
            </a:pPr>
            <a:r>
              <a:rPr lang="pt-BR" sz="2000">
                <a:solidFill>
                  <a:schemeClr val="dk1"/>
                </a:solidFill>
                <a:latin typeface="Comic Sans MS"/>
                <a:ea typeface="Comic Sans MS"/>
                <a:cs typeface="Comic Sans MS"/>
                <a:sym typeface="Comic Sans MS"/>
              </a:rPr>
              <a:t>§ 11. vedada a concessão de remissão ou anistia das contribuições sociais de que tratam os incisos I, a, e II deste artigo, para débitos em montante superior ao fixado em lei complementar. </a:t>
            </a:r>
            <a:r>
              <a:rPr lang="pt-BR" sz="2000" b="1" i="1">
                <a:solidFill>
                  <a:schemeClr val="dk1"/>
                </a:solidFill>
                <a:latin typeface="Comic Sans MS"/>
                <a:ea typeface="Comic Sans MS"/>
                <a:cs typeface="Comic Sans MS"/>
                <a:sym typeface="Comic Sans MS"/>
              </a:rPr>
              <a:t>(Acrescentado pela EC </a:t>
            </a:r>
            <a:r>
              <a:rPr lang="pt-BR" sz="2000" b="1" i="1" u="sng">
                <a:solidFill>
                  <a:srgbClr val="0000FF"/>
                </a:solidFill>
                <a:latin typeface="Comic Sans MS"/>
                <a:ea typeface="Comic Sans MS"/>
                <a:cs typeface="Comic Sans MS"/>
                <a:sym typeface="Comic Sans MS"/>
                <a:hlinkClick r:id="rId3"/>
              </a:rPr>
              <a:t>20/98</a:t>
            </a:r>
            <a:r>
              <a:rPr lang="pt-BR" sz="2000" b="1" i="1">
                <a:solidFill>
                  <a:schemeClr val="dk1"/>
                </a:solidFill>
                <a:latin typeface="Comic Sans MS"/>
                <a:ea typeface="Comic Sans MS"/>
                <a:cs typeface="Comic Sans MS"/>
                <a:sym typeface="Comic Sans MS"/>
              </a:rPr>
              <a:t>)</a:t>
            </a:r>
            <a:endParaRPr sz="2000" b="1" i="1">
              <a:solidFill>
                <a:schemeClr val="dk1"/>
              </a:solidFill>
              <a:latin typeface="Comic Sans MS"/>
              <a:ea typeface="Comic Sans MS"/>
              <a:cs typeface="Comic Sans MS"/>
              <a:sym typeface="Comic Sans MS"/>
            </a:endParaRPr>
          </a:p>
          <a:p>
            <a:pPr marL="0" lvl="0" indent="0">
              <a:spcBef>
                <a:spcPts val="0"/>
              </a:spcBef>
              <a:spcAft>
                <a:spcPts val="0"/>
              </a:spcAft>
              <a:buClr>
                <a:schemeClr val="dk1"/>
              </a:buClr>
              <a:buSzPts val="1100"/>
              <a:buFont typeface="Arial"/>
              <a:buNone/>
            </a:pPr>
            <a:r>
              <a:rPr lang="pt-BR" sz="2000">
                <a:solidFill>
                  <a:schemeClr val="dk1"/>
                </a:solidFill>
                <a:latin typeface="Comic Sans MS"/>
                <a:ea typeface="Comic Sans MS"/>
                <a:cs typeface="Comic Sans MS"/>
                <a:sym typeface="Comic Sans MS"/>
              </a:rPr>
              <a:t>§ 12. A lei definirá os setores de atividade econômica para os quais as contribuições incidentes na forma dos incisos I, b; e IV do caput, serão não-cumulativas. </a:t>
            </a:r>
            <a:r>
              <a:rPr lang="pt-BR" sz="2000" b="1" i="1">
                <a:solidFill>
                  <a:schemeClr val="dk1"/>
                </a:solidFill>
                <a:latin typeface="Comic Sans MS"/>
                <a:ea typeface="Comic Sans MS"/>
                <a:cs typeface="Comic Sans MS"/>
                <a:sym typeface="Comic Sans MS"/>
              </a:rPr>
              <a:t>(Redação dada ao § 12 pela EC </a:t>
            </a:r>
            <a:r>
              <a:rPr lang="pt-BR" sz="2000" b="1" i="1" u="sng">
                <a:solidFill>
                  <a:srgbClr val="0000FF"/>
                </a:solidFill>
                <a:latin typeface="Comic Sans MS"/>
                <a:ea typeface="Comic Sans MS"/>
                <a:cs typeface="Comic Sans MS"/>
                <a:sym typeface="Comic Sans MS"/>
                <a:hlinkClick r:id="rId4"/>
              </a:rPr>
              <a:t>42/03</a:t>
            </a:r>
            <a:r>
              <a:rPr lang="pt-BR" sz="2000" b="1" i="1">
                <a:solidFill>
                  <a:schemeClr val="dk1"/>
                </a:solidFill>
                <a:latin typeface="Comic Sans MS"/>
                <a:ea typeface="Comic Sans MS"/>
                <a:cs typeface="Comic Sans MS"/>
                <a:sym typeface="Comic Sans MS"/>
              </a:rPr>
              <a:t>)</a:t>
            </a:r>
            <a:endParaRPr sz="2000" b="1" i="1">
              <a:solidFill>
                <a:schemeClr val="dk1"/>
              </a:solidFill>
              <a:latin typeface="Comic Sans MS"/>
              <a:ea typeface="Comic Sans MS"/>
              <a:cs typeface="Comic Sans MS"/>
              <a:sym typeface="Comic Sans MS"/>
            </a:endParaRPr>
          </a:p>
          <a:p>
            <a:pPr marL="0" lvl="0" indent="0">
              <a:spcBef>
                <a:spcPts val="0"/>
              </a:spcBef>
              <a:spcAft>
                <a:spcPts val="0"/>
              </a:spcAft>
              <a:buClr>
                <a:schemeClr val="dk1"/>
              </a:buClr>
              <a:buSzPts val="1100"/>
              <a:buFont typeface="Arial"/>
              <a:buNone/>
            </a:pPr>
            <a:r>
              <a:rPr lang="pt-BR" sz="2000">
                <a:solidFill>
                  <a:schemeClr val="dk1"/>
                </a:solidFill>
                <a:latin typeface="Comic Sans MS"/>
                <a:ea typeface="Comic Sans MS"/>
                <a:cs typeface="Comic Sans MS"/>
                <a:sym typeface="Comic Sans MS"/>
              </a:rPr>
              <a:t>§ 13. Aplica-se o disposto no § 12 inclusive na hipótese de substituição gradual, total ou parcial, da contribuição incidente na forma do inciso I, a, pela incidente sobre a receita ou o faturamento.</a:t>
            </a:r>
            <a:r>
              <a:rPr lang="pt-BR" sz="2000" b="1" i="1">
                <a:solidFill>
                  <a:schemeClr val="dk1"/>
                </a:solidFill>
                <a:latin typeface="Comic Sans MS"/>
                <a:ea typeface="Comic Sans MS"/>
                <a:cs typeface="Comic Sans MS"/>
                <a:sym typeface="Comic Sans MS"/>
              </a:rPr>
              <a:t> (Redação dada ao § 13 pela EC </a:t>
            </a:r>
            <a:r>
              <a:rPr lang="pt-BR" sz="2000" b="1" i="1" u="sng">
                <a:solidFill>
                  <a:srgbClr val="0000FF"/>
                </a:solidFill>
                <a:latin typeface="Comic Sans MS"/>
                <a:ea typeface="Comic Sans MS"/>
                <a:cs typeface="Comic Sans MS"/>
                <a:sym typeface="Comic Sans MS"/>
                <a:hlinkClick r:id="rId4"/>
              </a:rPr>
              <a:t>42/03</a:t>
            </a:r>
            <a:r>
              <a:rPr lang="pt-BR" sz="2000" b="1" i="1">
                <a:solidFill>
                  <a:schemeClr val="dk1"/>
                </a:solidFill>
                <a:latin typeface="Comic Sans MS"/>
                <a:ea typeface="Comic Sans MS"/>
                <a:cs typeface="Comic Sans MS"/>
                <a:sym typeface="Comic Sans MS"/>
              </a:rPr>
              <a:t>)</a:t>
            </a:r>
            <a:endParaRPr sz="2000" b="1" i="1">
              <a:solidFill>
                <a:schemeClr val="dk1"/>
              </a:solidFill>
              <a:latin typeface="Comic Sans MS"/>
              <a:ea typeface="Comic Sans MS"/>
              <a:cs typeface="Comic Sans MS"/>
              <a:sym typeface="Comic Sans MS"/>
            </a:endParaRPr>
          </a:p>
          <a:p>
            <a:pPr marL="0" lvl="0" indent="0">
              <a:spcBef>
                <a:spcPts val="0"/>
              </a:spcBef>
              <a:spcAft>
                <a:spcPts val="0"/>
              </a:spcAft>
              <a:buClr>
                <a:schemeClr val="dk1"/>
              </a:buClr>
              <a:buSzPts val="1100"/>
              <a:buFont typeface="Arial"/>
              <a:buNone/>
            </a:pPr>
            <a:endParaRPr sz="1000" b="1" i="1">
              <a:solidFill>
                <a:schemeClr val="dk1"/>
              </a:solidFill>
            </a:endParaRPr>
          </a:p>
          <a:p>
            <a:pPr marL="0" lvl="0" indent="0">
              <a:spcBef>
                <a:spcPts val="0"/>
              </a:spcBef>
              <a:spcAft>
                <a:spcPts val="0"/>
              </a:spcAft>
              <a:buNone/>
            </a:pPr>
            <a:endParaRPr/>
          </a:p>
        </p:txBody>
      </p:sp>
      <p:sp>
        <p:nvSpPr>
          <p:cNvPr id="141" name="Shape 14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13</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0">
                                            <p:txEl>
                                              <p:pRg st="0" end="0"/>
                                            </p:txEl>
                                          </p:spTgt>
                                        </p:tgtEl>
                                        <p:attrNameLst>
                                          <p:attrName>style.visibility</p:attrName>
                                        </p:attrNameLst>
                                      </p:cBhvr>
                                      <p:to>
                                        <p:strVal val="visible"/>
                                      </p:to>
                                    </p:set>
                                    <p:animEffect transition="in" filter="fade">
                                      <p:cBhvr>
                                        <p:cTn id="7" dur="1000"/>
                                        <p:tgtEl>
                                          <p:spTgt spid="1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0">
                                            <p:txEl>
                                              <p:pRg st="1" end="1"/>
                                            </p:txEl>
                                          </p:spTgt>
                                        </p:tgtEl>
                                        <p:attrNameLst>
                                          <p:attrName>style.visibility</p:attrName>
                                        </p:attrNameLst>
                                      </p:cBhvr>
                                      <p:to>
                                        <p:strVal val="visible"/>
                                      </p:to>
                                    </p:set>
                                    <p:animEffect transition="in" filter="fade">
                                      <p:cBhvr>
                                        <p:cTn id="12" dur="1000"/>
                                        <p:tgtEl>
                                          <p:spTgt spid="1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0">
                                            <p:txEl>
                                              <p:pRg st="2" end="2"/>
                                            </p:txEl>
                                          </p:spTgt>
                                        </p:tgtEl>
                                        <p:attrNameLst>
                                          <p:attrName>style.visibility</p:attrName>
                                        </p:attrNameLst>
                                      </p:cBhvr>
                                      <p:to>
                                        <p:strVal val="visible"/>
                                      </p:to>
                                    </p:set>
                                    <p:animEffect transition="in" filter="fade">
                                      <p:cBhvr>
                                        <p:cTn id="17" dur="1000"/>
                                        <p:tgtEl>
                                          <p:spTgt spid="14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0">
                                            <p:txEl>
                                              <p:pRg st="3" end="3"/>
                                            </p:txEl>
                                          </p:spTgt>
                                        </p:tgtEl>
                                        <p:attrNameLst>
                                          <p:attrName>style.visibility</p:attrName>
                                        </p:attrNameLst>
                                      </p:cBhvr>
                                      <p:to>
                                        <p:strVal val="visible"/>
                                      </p:to>
                                    </p:set>
                                    <p:animEffect transition="in" filter="fade">
                                      <p:cBhvr>
                                        <p:cTn id="22" dur="1000"/>
                                        <p:tgtEl>
                                          <p:spTgt spid="14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0">
                                            <p:txEl>
                                              <p:pRg st="4" end="4"/>
                                            </p:txEl>
                                          </p:spTgt>
                                        </p:tgtEl>
                                        <p:attrNameLst>
                                          <p:attrName>style.visibility</p:attrName>
                                        </p:attrNameLst>
                                      </p:cBhvr>
                                      <p:to>
                                        <p:strVal val="visible"/>
                                      </p:to>
                                    </p:set>
                                    <p:animEffect transition="in" filter="fade">
                                      <p:cBhvr>
                                        <p:cTn id="27" dur="1000"/>
                                        <p:tgtEl>
                                          <p:spTgt spid="14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0">
                                            <p:txEl>
                                              <p:pRg st="5" end="5"/>
                                            </p:txEl>
                                          </p:spTgt>
                                        </p:tgtEl>
                                        <p:attrNameLst>
                                          <p:attrName>style.visibility</p:attrName>
                                        </p:attrNameLst>
                                      </p:cBhvr>
                                      <p:to>
                                        <p:strVal val="visible"/>
                                      </p:to>
                                    </p:set>
                                    <p:animEffect transition="in" filter="fade">
                                      <p:cBhvr>
                                        <p:cTn id="32" dur="1000"/>
                                        <p:tgtEl>
                                          <p:spTgt spid="14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14</a:t>
            </a:fld>
            <a:endParaRPr/>
          </a:p>
        </p:txBody>
      </p:sp>
      <p:sp>
        <p:nvSpPr>
          <p:cNvPr id="147" name="Shape 147"/>
          <p:cNvSpPr txBox="1"/>
          <p:nvPr/>
        </p:nvSpPr>
        <p:spPr>
          <a:xfrm>
            <a:off x="204650" y="129525"/>
            <a:ext cx="8704500" cy="4775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pt-BR" sz="2200" b="1">
                <a:solidFill>
                  <a:srgbClr val="0000FF"/>
                </a:solidFill>
                <a:latin typeface="Comic Sans MS"/>
                <a:ea typeface="Comic Sans MS"/>
                <a:cs typeface="Comic Sans MS"/>
                <a:sym typeface="Comic Sans MS"/>
              </a:rPr>
              <a:t>DA SAÚDE</a:t>
            </a:r>
            <a:endParaRPr sz="2200" b="1">
              <a:solidFill>
                <a:srgbClr val="0000FF"/>
              </a:solidFill>
              <a:latin typeface="Comic Sans MS"/>
              <a:ea typeface="Comic Sans MS"/>
              <a:cs typeface="Comic Sans MS"/>
              <a:sym typeface="Comic Sans MS"/>
            </a:endParaRPr>
          </a:p>
          <a:p>
            <a:pPr marL="0" lvl="0" indent="0">
              <a:lnSpc>
                <a:spcPct val="115000"/>
              </a:lnSpc>
              <a:spcBef>
                <a:spcPts val="0"/>
              </a:spcBef>
              <a:spcAft>
                <a:spcPts val="0"/>
              </a:spcAft>
              <a:buClr>
                <a:schemeClr val="dk1"/>
              </a:buClr>
              <a:buSzPts val="1100"/>
              <a:buFont typeface="Arial"/>
              <a:buNone/>
            </a:pPr>
            <a:r>
              <a:rPr lang="pt-BR" sz="2200" b="1">
                <a:solidFill>
                  <a:schemeClr val="dk1"/>
                </a:solidFill>
                <a:highlight>
                  <a:srgbClr val="F7F7F7"/>
                </a:highlight>
                <a:latin typeface="Comic Sans MS"/>
                <a:ea typeface="Comic Sans MS"/>
                <a:cs typeface="Comic Sans MS"/>
                <a:sym typeface="Comic Sans MS"/>
              </a:rPr>
              <a:t>Art. 196.</a:t>
            </a:r>
            <a:r>
              <a:rPr lang="pt-BR" sz="2200">
                <a:solidFill>
                  <a:schemeClr val="dk1"/>
                </a:solidFill>
                <a:highlight>
                  <a:srgbClr val="F7F7F7"/>
                </a:highlight>
                <a:latin typeface="Comic Sans MS"/>
                <a:ea typeface="Comic Sans MS"/>
                <a:cs typeface="Comic Sans MS"/>
                <a:sym typeface="Comic Sans MS"/>
              </a:rPr>
              <a:t> </a:t>
            </a:r>
            <a:r>
              <a:rPr lang="pt-BR" sz="2200" b="1">
                <a:solidFill>
                  <a:srgbClr val="FF0000"/>
                </a:solidFill>
                <a:highlight>
                  <a:srgbClr val="F7F7F7"/>
                </a:highlight>
                <a:latin typeface="Comic Sans MS"/>
                <a:ea typeface="Comic Sans MS"/>
                <a:cs typeface="Comic Sans MS"/>
                <a:sym typeface="Comic Sans MS"/>
              </a:rPr>
              <a:t>A saúde é direito de todos e dever do Estado</a:t>
            </a:r>
            <a:r>
              <a:rPr lang="pt-BR" sz="2200">
                <a:solidFill>
                  <a:schemeClr val="dk1"/>
                </a:solidFill>
                <a:highlight>
                  <a:srgbClr val="F7F7F7"/>
                </a:highlight>
                <a:latin typeface="Comic Sans MS"/>
                <a:ea typeface="Comic Sans MS"/>
                <a:cs typeface="Comic Sans MS"/>
                <a:sym typeface="Comic Sans MS"/>
              </a:rPr>
              <a:t>, </a:t>
            </a:r>
            <a:r>
              <a:rPr lang="pt-BR" sz="2200" b="1">
                <a:solidFill>
                  <a:schemeClr val="dk1"/>
                </a:solidFill>
                <a:highlight>
                  <a:srgbClr val="F7F7F7"/>
                </a:highlight>
                <a:latin typeface="Comic Sans MS"/>
                <a:ea typeface="Comic Sans MS"/>
                <a:cs typeface="Comic Sans MS"/>
                <a:sym typeface="Comic Sans MS"/>
              </a:rPr>
              <a:t>garantido mediante políticas sociais e econômicas</a:t>
            </a:r>
            <a:r>
              <a:rPr lang="pt-BR" sz="2200">
                <a:solidFill>
                  <a:schemeClr val="dk1"/>
                </a:solidFill>
                <a:highlight>
                  <a:srgbClr val="F7F7F7"/>
                </a:highlight>
                <a:latin typeface="Comic Sans MS"/>
                <a:ea typeface="Comic Sans MS"/>
                <a:cs typeface="Comic Sans MS"/>
                <a:sym typeface="Comic Sans MS"/>
              </a:rPr>
              <a:t> que visem à </a:t>
            </a:r>
            <a:r>
              <a:rPr lang="pt-BR" sz="2200" b="1">
                <a:solidFill>
                  <a:schemeClr val="dk1"/>
                </a:solidFill>
                <a:highlight>
                  <a:srgbClr val="F7F7F7"/>
                </a:highlight>
                <a:latin typeface="Comic Sans MS"/>
                <a:ea typeface="Comic Sans MS"/>
                <a:cs typeface="Comic Sans MS"/>
                <a:sym typeface="Comic Sans MS"/>
              </a:rPr>
              <a:t>redução do risco de doença e de outros agravos</a:t>
            </a:r>
            <a:r>
              <a:rPr lang="pt-BR" sz="2200">
                <a:solidFill>
                  <a:schemeClr val="dk1"/>
                </a:solidFill>
                <a:highlight>
                  <a:srgbClr val="F7F7F7"/>
                </a:highlight>
                <a:latin typeface="Comic Sans MS"/>
                <a:ea typeface="Comic Sans MS"/>
                <a:cs typeface="Comic Sans MS"/>
                <a:sym typeface="Comic Sans MS"/>
              </a:rPr>
              <a:t> e ao </a:t>
            </a:r>
            <a:r>
              <a:rPr lang="pt-BR" sz="2200" b="1">
                <a:solidFill>
                  <a:srgbClr val="FF0000"/>
                </a:solidFill>
                <a:highlight>
                  <a:srgbClr val="F7F7F7"/>
                </a:highlight>
                <a:latin typeface="Comic Sans MS"/>
                <a:ea typeface="Comic Sans MS"/>
                <a:cs typeface="Comic Sans MS"/>
                <a:sym typeface="Comic Sans MS"/>
              </a:rPr>
              <a:t>acesso</a:t>
            </a:r>
            <a:r>
              <a:rPr lang="pt-BR" sz="2200" b="1">
                <a:solidFill>
                  <a:srgbClr val="0000FF"/>
                </a:solidFill>
                <a:highlight>
                  <a:srgbClr val="F7F7F7"/>
                </a:highlight>
                <a:latin typeface="Comic Sans MS"/>
                <a:ea typeface="Comic Sans MS"/>
                <a:cs typeface="Comic Sans MS"/>
                <a:sym typeface="Comic Sans MS"/>
              </a:rPr>
              <a:t> </a:t>
            </a:r>
            <a:r>
              <a:rPr lang="pt-BR" sz="2200" b="1">
                <a:solidFill>
                  <a:srgbClr val="FF0000"/>
                </a:solidFill>
                <a:highlight>
                  <a:srgbClr val="F7F7F7"/>
                </a:highlight>
                <a:latin typeface="Comic Sans MS"/>
                <a:ea typeface="Comic Sans MS"/>
                <a:cs typeface="Comic Sans MS"/>
                <a:sym typeface="Comic Sans MS"/>
              </a:rPr>
              <a:t>universal e igualitário</a:t>
            </a:r>
            <a:r>
              <a:rPr lang="pt-BR" sz="2200" b="1">
                <a:solidFill>
                  <a:srgbClr val="0000FF"/>
                </a:solidFill>
                <a:highlight>
                  <a:srgbClr val="F7F7F7"/>
                </a:highlight>
                <a:latin typeface="Comic Sans MS"/>
                <a:ea typeface="Comic Sans MS"/>
                <a:cs typeface="Comic Sans MS"/>
                <a:sym typeface="Comic Sans MS"/>
              </a:rPr>
              <a:t> às ações e serviços para sua promoção, proteção e recuperação</a:t>
            </a:r>
            <a:r>
              <a:rPr lang="pt-BR" sz="2200">
                <a:solidFill>
                  <a:schemeClr val="dk1"/>
                </a:solidFill>
                <a:highlight>
                  <a:srgbClr val="F7F7F7"/>
                </a:highlight>
                <a:latin typeface="Comic Sans MS"/>
                <a:ea typeface="Comic Sans MS"/>
                <a:cs typeface="Comic Sans MS"/>
                <a:sym typeface="Comic Sans MS"/>
              </a:rPr>
              <a:t>. </a:t>
            </a:r>
            <a:endParaRPr sz="2200">
              <a:solidFill>
                <a:schemeClr val="dk1"/>
              </a:solidFill>
              <a:highlight>
                <a:srgbClr val="F7F7F7"/>
              </a:highlight>
              <a:latin typeface="Comic Sans MS"/>
              <a:ea typeface="Comic Sans MS"/>
              <a:cs typeface="Comic Sans MS"/>
              <a:sym typeface="Comic Sans MS"/>
            </a:endParaRPr>
          </a:p>
          <a:p>
            <a:pPr marL="0" lvl="0" indent="0">
              <a:lnSpc>
                <a:spcPct val="115000"/>
              </a:lnSpc>
              <a:spcBef>
                <a:spcPts val="0"/>
              </a:spcBef>
              <a:spcAft>
                <a:spcPts val="0"/>
              </a:spcAft>
              <a:buClr>
                <a:schemeClr val="dk1"/>
              </a:buClr>
              <a:buSzPts val="1100"/>
              <a:buFont typeface="Arial"/>
              <a:buNone/>
            </a:pPr>
            <a:endParaRPr sz="2200">
              <a:solidFill>
                <a:schemeClr val="dk1"/>
              </a:solidFill>
              <a:highlight>
                <a:srgbClr val="F7F7F7"/>
              </a:highlight>
              <a:latin typeface="Comic Sans MS"/>
              <a:ea typeface="Comic Sans MS"/>
              <a:cs typeface="Comic Sans MS"/>
              <a:sym typeface="Comic Sans MS"/>
            </a:endParaRPr>
          </a:p>
          <a:p>
            <a:pPr marL="0" lvl="0" indent="0">
              <a:lnSpc>
                <a:spcPct val="115000"/>
              </a:lnSpc>
              <a:spcBef>
                <a:spcPts val="0"/>
              </a:spcBef>
              <a:spcAft>
                <a:spcPts val="0"/>
              </a:spcAft>
              <a:buClr>
                <a:schemeClr val="dk1"/>
              </a:buClr>
              <a:buSzPts val="1100"/>
              <a:buFont typeface="Arial"/>
              <a:buNone/>
            </a:pPr>
            <a:r>
              <a:rPr lang="pt-BR" sz="2200" b="1">
                <a:solidFill>
                  <a:schemeClr val="dk1"/>
                </a:solidFill>
                <a:highlight>
                  <a:srgbClr val="F7F7F7"/>
                </a:highlight>
                <a:latin typeface="Comic Sans MS"/>
                <a:ea typeface="Comic Sans MS"/>
                <a:cs typeface="Comic Sans MS"/>
                <a:sym typeface="Comic Sans MS"/>
              </a:rPr>
              <a:t>Art. 197.</a:t>
            </a:r>
            <a:r>
              <a:rPr lang="pt-BR" sz="2200">
                <a:solidFill>
                  <a:schemeClr val="dk1"/>
                </a:solidFill>
                <a:highlight>
                  <a:srgbClr val="F7F7F7"/>
                </a:highlight>
                <a:latin typeface="Comic Sans MS"/>
                <a:ea typeface="Comic Sans MS"/>
                <a:cs typeface="Comic Sans MS"/>
                <a:sym typeface="Comic Sans MS"/>
              </a:rPr>
              <a:t> São de </a:t>
            </a:r>
            <a:r>
              <a:rPr lang="pt-BR" sz="2200" b="1">
                <a:solidFill>
                  <a:schemeClr val="dk1"/>
                </a:solidFill>
                <a:highlight>
                  <a:srgbClr val="F7F7F7"/>
                </a:highlight>
                <a:latin typeface="Comic Sans MS"/>
                <a:ea typeface="Comic Sans MS"/>
                <a:cs typeface="Comic Sans MS"/>
                <a:sym typeface="Comic Sans MS"/>
              </a:rPr>
              <a:t>relevância pública as ações e serviços de saúde</a:t>
            </a:r>
            <a:r>
              <a:rPr lang="pt-BR" sz="2200">
                <a:solidFill>
                  <a:schemeClr val="dk1"/>
                </a:solidFill>
                <a:highlight>
                  <a:srgbClr val="F7F7F7"/>
                </a:highlight>
                <a:latin typeface="Comic Sans MS"/>
                <a:ea typeface="Comic Sans MS"/>
                <a:cs typeface="Comic Sans MS"/>
                <a:sym typeface="Comic Sans MS"/>
              </a:rPr>
              <a:t>, cabendo ao</a:t>
            </a:r>
            <a:r>
              <a:rPr lang="pt-BR" sz="2200" b="1">
                <a:solidFill>
                  <a:schemeClr val="dk1"/>
                </a:solidFill>
                <a:highlight>
                  <a:srgbClr val="F7F7F7"/>
                </a:highlight>
                <a:latin typeface="Comic Sans MS"/>
                <a:ea typeface="Comic Sans MS"/>
                <a:cs typeface="Comic Sans MS"/>
                <a:sym typeface="Comic Sans MS"/>
              </a:rPr>
              <a:t> Poder Público dispor, nos termos da lei, sobre sua regulamentação, fiscalização e controle</a:t>
            </a:r>
            <a:r>
              <a:rPr lang="pt-BR" sz="2200">
                <a:solidFill>
                  <a:schemeClr val="dk1"/>
                </a:solidFill>
                <a:highlight>
                  <a:srgbClr val="F7F7F7"/>
                </a:highlight>
                <a:latin typeface="Comic Sans MS"/>
                <a:ea typeface="Comic Sans MS"/>
                <a:cs typeface="Comic Sans MS"/>
                <a:sym typeface="Comic Sans MS"/>
              </a:rPr>
              <a:t>, devendo </a:t>
            </a:r>
            <a:r>
              <a:rPr lang="pt-BR" sz="2200" b="1">
                <a:solidFill>
                  <a:srgbClr val="980000"/>
                </a:solidFill>
                <a:highlight>
                  <a:srgbClr val="F7F7F7"/>
                </a:highlight>
                <a:latin typeface="Comic Sans MS"/>
                <a:ea typeface="Comic Sans MS"/>
                <a:cs typeface="Comic Sans MS"/>
                <a:sym typeface="Comic Sans MS"/>
              </a:rPr>
              <a:t>sua execução ser feita diretamente ou através de terceiros e, também, por pessoa física ou jurídica de direito privado.</a:t>
            </a:r>
            <a:r>
              <a:rPr lang="pt-BR" sz="2200">
                <a:solidFill>
                  <a:schemeClr val="dk1"/>
                </a:solidFill>
                <a:highlight>
                  <a:srgbClr val="F7F7F7"/>
                </a:highlight>
                <a:latin typeface="Comic Sans MS"/>
                <a:ea typeface="Comic Sans MS"/>
                <a:cs typeface="Comic Sans MS"/>
                <a:sym typeface="Comic Sans MS"/>
              </a:rPr>
              <a:t> </a:t>
            </a:r>
            <a:endParaRPr sz="2200">
              <a:solidFill>
                <a:schemeClr val="dk1"/>
              </a:solidFill>
              <a:highlight>
                <a:srgbClr val="F7F7F7"/>
              </a:highlight>
              <a:latin typeface="Comic Sans MS"/>
              <a:ea typeface="Comic Sans MS"/>
              <a:cs typeface="Comic Sans MS"/>
              <a:sym typeface="Comic Sans MS"/>
            </a:endParaRPr>
          </a:p>
          <a:p>
            <a:pPr marL="0" lvl="0" indent="0">
              <a:spcBef>
                <a:spcPts val="0"/>
              </a:spcBef>
              <a:spcAft>
                <a:spcPts val="0"/>
              </a:spcAft>
              <a:buClr>
                <a:schemeClr val="dk1"/>
              </a:buClr>
              <a:buSzPts val="1100"/>
              <a:buFont typeface="Arial"/>
              <a:buNone/>
            </a:pPr>
            <a:endParaRPr sz="2000">
              <a:solidFill>
                <a:schemeClr val="dk1"/>
              </a:solidFill>
              <a:highlight>
                <a:srgbClr val="F7F7F7"/>
              </a:highlight>
              <a:latin typeface="Comic Sans MS"/>
              <a:ea typeface="Comic Sans MS"/>
              <a:cs typeface="Comic Sans MS"/>
              <a:sym typeface="Comic Sans MS"/>
            </a:endParaRPr>
          </a:p>
          <a:p>
            <a:pPr marL="0" lvl="0" indent="0">
              <a:spcBef>
                <a:spcPts val="0"/>
              </a:spcBef>
              <a:spcAft>
                <a:spcPts val="0"/>
              </a:spcAft>
              <a:buNone/>
            </a:pPr>
            <a:endParaRPr sz="2000">
              <a:latin typeface="Comic Sans MS"/>
              <a:ea typeface="Comic Sans MS"/>
              <a:cs typeface="Comic Sans MS"/>
              <a:sym typeface="Comic Sans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7">
                                            <p:txEl>
                                              <p:pRg st="0" end="0"/>
                                            </p:txEl>
                                          </p:spTgt>
                                        </p:tgtEl>
                                        <p:attrNameLst>
                                          <p:attrName>style.visibility</p:attrName>
                                        </p:attrNameLst>
                                      </p:cBhvr>
                                      <p:to>
                                        <p:strVal val="visible"/>
                                      </p:to>
                                    </p:set>
                                    <p:animEffect transition="in" filter="fade">
                                      <p:cBhvr>
                                        <p:cTn id="7" dur="1000"/>
                                        <p:tgtEl>
                                          <p:spTgt spid="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7">
                                            <p:txEl>
                                              <p:pRg st="1" end="1"/>
                                            </p:txEl>
                                          </p:spTgt>
                                        </p:tgtEl>
                                        <p:attrNameLst>
                                          <p:attrName>style.visibility</p:attrName>
                                        </p:attrNameLst>
                                      </p:cBhvr>
                                      <p:to>
                                        <p:strVal val="visible"/>
                                      </p:to>
                                    </p:set>
                                    <p:animEffect transition="in" filter="fade">
                                      <p:cBhvr>
                                        <p:cTn id="12" dur="1000"/>
                                        <p:tgtEl>
                                          <p:spTgt spid="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7">
                                            <p:txEl>
                                              <p:pRg st="2" end="2"/>
                                            </p:txEl>
                                          </p:spTgt>
                                        </p:tgtEl>
                                        <p:attrNameLst>
                                          <p:attrName>style.visibility</p:attrName>
                                        </p:attrNameLst>
                                      </p:cBhvr>
                                      <p:to>
                                        <p:strVal val="visible"/>
                                      </p:to>
                                    </p:set>
                                    <p:animEffect transition="in" filter="fade">
                                      <p:cBhvr>
                                        <p:cTn id="17" dur="1000"/>
                                        <p:tgtEl>
                                          <p:spTgt spid="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7">
                                            <p:txEl>
                                              <p:pRg st="3" end="3"/>
                                            </p:txEl>
                                          </p:spTgt>
                                        </p:tgtEl>
                                        <p:attrNameLst>
                                          <p:attrName>style.visibility</p:attrName>
                                        </p:attrNameLst>
                                      </p:cBhvr>
                                      <p:to>
                                        <p:strVal val="visible"/>
                                      </p:to>
                                    </p:set>
                                    <p:animEffect transition="in" filter="fade">
                                      <p:cBhvr>
                                        <p:cTn id="22" dur="1000"/>
                                        <p:tgtEl>
                                          <p:spTgt spid="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7">
                                            <p:txEl>
                                              <p:pRg st="4" end="4"/>
                                            </p:txEl>
                                          </p:spTgt>
                                        </p:tgtEl>
                                        <p:attrNameLst>
                                          <p:attrName>style.visibility</p:attrName>
                                        </p:attrNameLst>
                                      </p:cBhvr>
                                      <p:to>
                                        <p:strVal val="visible"/>
                                      </p:to>
                                    </p:set>
                                    <p:animEffect transition="in" filter="fade">
                                      <p:cBhvr>
                                        <p:cTn id="27" dur="1000"/>
                                        <p:tgtEl>
                                          <p:spTgt spid="1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7">
                                            <p:txEl>
                                              <p:pRg st="5" end="5"/>
                                            </p:txEl>
                                          </p:spTgt>
                                        </p:tgtEl>
                                        <p:attrNameLst>
                                          <p:attrName>style.visibility</p:attrName>
                                        </p:attrNameLst>
                                      </p:cBhvr>
                                      <p:to>
                                        <p:strVal val="visible"/>
                                      </p:to>
                                    </p:set>
                                    <p:animEffect transition="in" filter="fade">
                                      <p:cBhvr>
                                        <p:cTn id="32" dur="1000"/>
                                        <p:tgtEl>
                                          <p:spTgt spid="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15</a:t>
            </a:fld>
            <a:endParaRPr/>
          </a:p>
        </p:txBody>
      </p:sp>
      <p:sp>
        <p:nvSpPr>
          <p:cNvPr id="153" name="Shape 153"/>
          <p:cNvSpPr txBox="1"/>
          <p:nvPr/>
        </p:nvSpPr>
        <p:spPr>
          <a:xfrm>
            <a:off x="395650" y="347800"/>
            <a:ext cx="8240400" cy="42840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Clr>
                <a:schemeClr val="dk1"/>
              </a:buClr>
              <a:buSzPts val="1100"/>
              <a:buFont typeface="Arial"/>
              <a:buNone/>
            </a:pPr>
            <a:r>
              <a:rPr lang="pt-BR" sz="2400" b="1">
                <a:solidFill>
                  <a:schemeClr val="dk1"/>
                </a:solidFill>
                <a:highlight>
                  <a:srgbClr val="F7F7F7"/>
                </a:highlight>
                <a:latin typeface="Comic Sans MS"/>
                <a:ea typeface="Comic Sans MS"/>
                <a:cs typeface="Comic Sans MS"/>
                <a:sym typeface="Comic Sans MS"/>
              </a:rPr>
              <a:t>Art. 198.</a:t>
            </a:r>
            <a:r>
              <a:rPr lang="pt-BR" sz="2400">
                <a:solidFill>
                  <a:schemeClr val="dk1"/>
                </a:solidFill>
                <a:highlight>
                  <a:srgbClr val="F7F7F7"/>
                </a:highlight>
                <a:latin typeface="Comic Sans MS"/>
                <a:ea typeface="Comic Sans MS"/>
                <a:cs typeface="Comic Sans MS"/>
                <a:sym typeface="Comic Sans MS"/>
              </a:rPr>
              <a:t> As </a:t>
            </a:r>
            <a:r>
              <a:rPr lang="pt-BR" sz="2400" b="1">
                <a:solidFill>
                  <a:schemeClr val="dk1"/>
                </a:solidFill>
                <a:highlight>
                  <a:srgbClr val="F7F7F7"/>
                </a:highlight>
                <a:latin typeface="Comic Sans MS"/>
                <a:ea typeface="Comic Sans MS"/>
                <a:cs typeface="Comic Sans MS"/>
                <a:sym typeface="Comic Sans MS"/>
              </a:rPr>
              <a:t>ações e serviços públicos de saúde</a:t>
            </a:r>
            <a:r>
              <a:rPr lang="pt-BR" sz="2400">
                <a:solidFill>
                  <a:schemeClr val="dk1"/>
                </a:solidFill>
                <a:highlight>
                  <a:srgbClr val="F7F7F7"/>
                </a:highlight>
                <a:latin typeface="Comic Sans MS"/>
                <a:ea typeface="Comic Sans MS"/>
                <a:cs typeface="Comic Sans MS"/>
                <a:sym typeface="Comic Sans MS"/>
              </a:rPr>
              <a:t> </a:t>
            </a:r>
            <a:r>
              <a:rPr lang="pt-BR" sz="2400" b="1">
                <a:solidFill>
                  <a:srgbClr val="0000FF"/>
                </a:solidFill>
                <a:highlight>
                  <a:srgbClr val="F7F7F7"/>
                </a:highlight>
                <a:latin typeface="Comic Sans MS"/>
                <a:ea typeface="Comic Sans MS"/>
                <a:cs typeface="Comic Sans MS"/>
                <a:sym typeface="Comic Sans MS"/>
              </a:rPr>
              <a:t>integram uma rede regionalizada e hierarquizada </a:t>
            </a:r>
            <a:r>
              <a:rPr lang="pt-BR" sz="2400">
                <a:solidFill>
                  <a:schemeClr val="dk1"/>
                </a:solidFill>
                <a:highlight>
                  <a:srgbClr val="F7F7F7"/>
                </a:highlight>
                <a:latin typeface="Comic Sans MS"/>
                <a:ea typeface="Comic Sans MS"/>
                <a:cs typeface="Comic Sans MS"/>
                <a:sym typeface="Comic Sans MS"/>
              </a:rPr>
              <a:t>e </a:t>
            </a:r>
            <a:r>
              <a:rPr lang="pt-BR" sz="2400" b="1">
                <a:solidFill>
                  <a:srgbClr val="0000FF"/>
                </a:solidFill>
                <a:highlight>
                  <a:srgbClr val="F7F7F7"/>
                </a:highlight>
                <a:latin typeface="Comic Sans MS"/>
                <a:ea typeface="Comic Sans MS"/>
                <a:cs typeface="Comic Sans MS"/>
                <a:sym typeface="Comic Sans MS"/>
              </a:rPr>
              <a:t>constituem um sistema único</a:t>
            </a:r>
            <a:r>
              <a:rPr lang="pt-BR" sz="2400">
                <a:solidFill>
                  <a:schemeClr val="dk1"/>
                </a:solidFill>
                <a:highlight>
                  <a:srgbClr val="F7F7F7"/>
                </a:highlight>
                <a:latin typeface="Comic Sans MS"/>
                <a:ea typeface="Comic Sans MS"/>
                <a:cs typeface="Comic Sans MS"/>
                <a:sym typeface="Comic Sans MS"/>
              </a:rPr>
              <a:t>, organizado de acordo com as seguintes diretrizes:</a:t>
            </a:r>
            <a:endParaRPr sz="2400">
              <a:solidFill>
                <a:schemeClr val="dk1"/>
              </a:solidFill>
              <a:highlight>
                <a:srgbClr val="F7F7F7"/>
              </a:highlight>
              <a:latin typeface="Comic Sans MS"/>
              <a:ea typeface="Comic Sans MS"/>
              <a:cs typeface="Comic Sans MS"/>
              <a:sym typeface="Comic Sans MS"/>
            </a:endParaRPr>
          </a:p>
          <a:p>
            <a:pPr marL="0" lvl="0" indent="0" algn="ctr">
              <a:spcBef>
                <a:spcPts val="0"/>
              </a:spcBef>
              <a:spcAft>
                <a:spcPts val="0"/>
              </a:spcAft>
              <a:buClr>
                <a:schemeClr val="dk1"/>
              </a:buClr>
              <a:buSzPts val="1100"/>
              <a:buFont typeface="Arial"/>
              <a:buNone/>
            </a:pPr>
            <a:r>
              <a:rPr lang="pt-BR" sz="2400">
                <a:solidFill>
                  <a:schemeClr val="dk1"/>
                </a:solidFill>
                <a:highlight>
                  <a:srgbClr val="F7F7F7"/>
                </a:highlight>
                <a:latin typeface="Comic Sans MS"/>
                <a:ea typeface="Comic Sans MS"/>
                <a:cs typeface="Comic Sans MS"/>
                <a:sym typeface="Comic Sans MS"/>
              </a:rPr>
              <a:t>I - </a:t>
            </a:r>
            <a:r>
              <a:rPr lang="pt-BR" sz="2400" b="1">
                <a:solidFill>
                  <a:srgbClr val="FF0000"/>
                </a:solidFill>
                <a:highlight>
                  <a:srgbClr val="F7F7F7"/>
                </a:highlight>
                <a:latin typeface="Comic Sans MS"/>
                <a:ea typeface="Comic Sans MS"/>
                <a:cs typeface="Comic Sans MS"/>
                <a:sym typeface="Comic Sans MS"/>
              </a:rPr>
              <a:t>descentralização</a:t>
            </a:r>
            <a:r>
              <a:rPr lang="pt-BR" sz="2400">
                <a:solidFill>
                  <a:schemeClr val="dk1"/>
                </a:solidFill>
                <a:highlight>
                  <a:srgbClr val="F7F7F7"/>
                </a:highlight>
                <a:latin typeface="Comic Sans MS"/>
                <a:ea typeface="Comic Sans MS"/>
                <a:cs typeface="Comic Sans MS"/>
                <a:sym typeface="Comic Sans MS"/>
              </a:rPr>
              <a:t>, com </a:t>
            </a:r>
            <a:r>
              <a:rPr lang="pt-BR" sz="2400" b="1">
                <a:solidFill>
                  <a:schemeClr val="dk1"/>
                </a:solidFill>
                <a:highlight>
                  <a:srgbClr val="F7F7F7"/>
                </a:highlight>
                <a:latin typeface="Comic Sans MS"/>
                <a:ea typeface="Comic Sans MS"/>
                <a:cs typeface="Comic Sans MS"/>
                <a:sym typeface="Comic Sans MS"/>
              </a:rPr>
              <a:t>direção única em cada esfera de governo</a:t>
            </a:r>
            <a:r>
              <a:rPr lang="pt-BR" sz="2400">
                <a:solidFill>
                  <a:schemeClr val="dk1"/>
                </a:solidFill>
                <a:highlight>
                  <a:srgbClr val="F7F7F7"/>
                </a:highlight>
                <a:latin typeface="Comic Sans MS"/>
                <a:ea typeface="Comic Sans MS"/>
                <a:cs typeface="Comic Sans MS"/>
                <a:sym typeface="Comic Sans MS"/>
              </a:rPr>
              <a:t>;</a:t>
            </a:r>
            <a:endParaRPr sz="2400">
              <a:solidFill>
                <a:schemeClr val="dk1"/>
              </a:solidFill>
              <a:highlight>
                <a:srgbClr val="F7F7F7"/>
              </a:highlight>
              <a:latin typeface="Comic Sans MS"/>
              <a:ea typeface="Comic Sans MS"/>
              <a:cs typeface="Comic Sans MS"/>
              <a:sym typeface="Comic Sans MS"/>
            </a:endParaRPr>
          </a:p>
          <a:p>
            <a:pPr marL="0" lvl="0" indent="0" algn="ctr">
              <a:spcBef>
                <a:spcPts val="0"/>
              </a:spcBef>
              <a:spcAft>
                <a:spcPts val="0"/>
              </a:spcAft>
              <a:buClr>
                <a:schemeClr val="dk1"/>
              </a:buClr>
              <a:buSzPts val="1100"/>
              <a:buFont typeface="Arial"/>
              <a:buNone/>
            </a:pPr>
            <a:r>
              <a:rPr lang="pt-BR" sz="2400">
                <a:solidFill>
                  <a:schemeClr val="dk1"/>
                </a:solidFill>
                <a:highlight>
                  <a:srgbClr val="F7F7F7"/>
                </a:highlight>
                <a:latin typeface="Comic Sans MS"/>
                <a:ea typeface="Comic Sans MS"/>
                <a:cs typeface="Comic Sans MS"/>
                <a:sym typeface="Comic Sans MS"/>
              </a:rPr>
              <a:t>II - </a:t>
            </a:r>
            <a:r>
              <a:rPr lang="pt-BR" sz="2400" b="1">
                <a:solidFill>
                  <a:srgbClr val="0000FF"/>
                </a:solidFill>
                <a:highlight>
                  <a:srgbClr val="F7F7F7"/>
                </a:highlight>
                <a:latin typeface="Comic Sans MS"/>
                <a:ea typeface="Comic Sans MS"/>
                <a:cs typeface="Comic Sans MS"/>
                <a:sym typeface="Comic Sans MS"/>
              </a:rPr>
              <a:t>atendimento integral</a:t>
            </a:r>
            <a:r>
              <a:rPr lang="pt-BR" sz="2400">
                <a:solidFill>
                  <a:schemeClr val="dk1"/>
                </a:solidFill>
                <a:highlight>
                  <a:srgbClr val="F7F7F7"/>
                </a:highlight>
                <a:latin typeface="Comic Sans MS"/>
                <a:ea typeface="Comic Sans MS"/>
                <a:cs typeface="Comic Sans MS"/>
                <a:sym typeface="Comic Sans MS"/>
              </a:rPr>
              <a:t>, com </a:t>
            </a:r>
            <a:r>
              <a:rPr lang="pt-BR" sz="2400" b="1">
                <a:solidFill>
                  <a:schemeClr val="dk1"/>
                </a:solidFill>
                <a:highlight>
                  <a:srgbClr val="F7F7F7"/>
                </a:highlight>
                <a:latin typeface="Comic Sans MS"/>
                <a:ea typeface="Comic Sans MS"/>
                <a:cs typeface="Comic Sans MS"/>
                <a:sym typeface="Comic Sans MS"/>
              </a:rPr>
              <a:t>prioridade para as atividades preventivas, sem prejuízo dos serviços assistenciais</a:t>
            </a:r>
            <a:r>
              <a:rPr lang="pt-BR" sz="2400">
                <a:solidFill>
                  <a:schemeClr val="dk1"/>
                </a:solidFill>
                <a:highlight>
                  <a:srgbClr val="F7F7F7"/>
                </a:highlight>
                <a:latin typeface="Comic Sans MS"/>
                <a:ea typeface="Comic Sans MS"/>
                <a:cs typeface="Comic Sans MS"/>
                <a:sym typeface="Comic Sans MS"/>
              </a:rPr>
              <a:t>;</a:t>
            </a:r>
            <a:endParaRPr sz="2400">
              <a:solidFill>
                <a:schemeClr val="dk1"/>
              </a:solidFill>
              <a:highlight>
                <a:srgbClr val="F7F7F7"/>
              </a:highlight>
              <a:latin typeface="Comic Sans MS"/>
              <a:ea typeface="Comic Sans MS"/>
              <a:cs typeface="Comic Sans MS"/>
              <a:sym typeface="Comic Sans MS"/>
            </a:endParaRPr>
          </a:p>
          <a:p>
            <a:pPr marL="0" lvl="0" indent="0" algn="ctr">
              <a:spcBef>
                <a:spcPts val="0"/>
              </a:spcBef>
              <a:spcAft>
                <a:spcPts val="0"/>
              </a:spcAft>
              <a:buClr>
                <a:schemeClr val="dk1"/>
              </a:buClr>
              <a:buSzPts val="1100"/>
              <a:buFont typeface="Arial"/>
              <a:buNone/>
            </a:pPr>
            <a:r>
              <a:rPr lang="pt-BR" sz="2400">
                <a:solidFill>
                  <a:schemeClr val="dk1"/>
                </a:solidFill>
                <a:highlight>
                  <a:srgbClr val="F7F7F7"/>
                </a:highlight>
                <a:latin typeface="Comic Sans MS"/>
                <a:ea typeface="Comic Sans MS"/>
                <a:cs typeface="Comic Sans MS"/>
                <a:sym typeface="Comic Sans MS"/>
              </a:rPr>
              <a:t>III - </a:t>
            </a:r>
            <a:r>
              <a:rPr lang="pt-BR" sz="2400" b="1">
                <a:solidFill>
                  <a:srgbClr val="0000FF"/>
                </a:solidFill>
                <a:highlight>
                  <a:srgbClr val="F7F7F7"/>
                </a:highlight>
                <a:latin typeface="Comic Sans MS"/>
                <a:ea typeface="Comic Sans MS"/>
                <a:cs typeface="Comic Sans MS"/>
                <a:sym typeface="Comic Sans MS"/>
              </a:rPr>
              <a:t>participação da comunidade</a:t>
            </a:r>
            <a:r>
              <a:rPr lang="pt-BR" sz="2400">
                <a:solidFill>
                  <a:schemeClr val="dk1"/>
                </a:solidFill>
                <a:highlight>
                  <a:srgbClr val="F7F7F7"/>
                </a:highlight>
                <a:latin typeface="Comic Sans MS"/>
                <a:ea typeface="Comic Sans MS"/>
                <a:cs typeface="Comic Sans MS"/>
                <a:sym typeface="Comic Sans MS"/>
              </a:rPr>
              <a:t>.</a:t>
            </a:r>
            <a:endParaRPr sz="2400">
              <a:solidFill>
                <a:schemeClr val="dk1"/>
              </a:solidFill>
              <a:latin typeface="Comic Sans MS"/>
              <a:ea typeface="Comic Sans MS"/>
              <a:cs typeface="Comic Sans MS"/>
              <a:sym typeface="Comic Sans MS"/>
            </a:endParaRPr>
          </a:p>
          <a:p>
            <a:pPr marL="0" lvl="0" indent="0" algn="ctr">
              <a:spcBef>
                <a:spcPts val="0"/>
              </a:spcBef>
              <a:spcAft>
                <a:spcPts val="0"/>
              </a:spcAft>
              <a:buNone/>
            </a:pPr>
            <a:endParaRPr sz="2400">
              <a:latin typeface="Comic Sans MS"/>
              <a:ea typeface="Comic Sans MS"/>
              <a:cs typeface="Comic Sans MS"/>
              <a:sym typeface="Comic Sans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
                                            <p:txEl>
                                              <p:pRg st="0" end="0"/>
                                            </p:txEl>
                                          </p:spTgt>
                                        </p:tgtEl>
                                        <p:attrNameLst>
                                          <p:attrName>style.visibility</p:attrName>
                                        </p:attrNameLst>
                                      </p:cBhvr>
                                      <p:to>
                                        <p:strVal val="visible"/>
                                      </p:to>
                                    </p:set>
                                    <p:animEffect transition="in" filter="fade">
                                      <p:cBhvr>
                                        <p:cTn id="7" dur="1000"/>
                                        <p:tgtEl>
                                          <p:spTgt spid="1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
                                            <p:txEl>
                                              <p:pRg st="1" end="1"/>
                                            </p:txEl>
                                          </p:spTgt>
                                        </p:tgtEl>
                                        <p:attrNameLst>
                                          <p:attrName>style.visibility</p:attrName>
                                        </p:attrNameLst>
                                      </p:cBhvr>
                                      <p:to>
                                        <p:strVal val="visible"/>
                                      </p:to>
                                    </p:set>
                                    <p:animEffect transition="in" filter="fade">
                                      <p:cBhvr>
                                        <p:cTn id="12" dur="1000"/>
                                        <p:tgtEl>
                                          <p:spTgt spid="1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
                                            <p:txEl>
                                              <p:pRg st="2" end="2"/>
                                            </p:txEl>
                                          </p:spTgt>
                                        </p:tgtEl>
                                        <p:attrNameLst>
                                          <p:attrName>style.visibility</p:attrName>
                                        </p:attrNameLst>
                                      </p:cBhvr>
                                      <p:to>
                                        <p:strVal val="visible"/>
                                      </p:to>
                                    </p:set>
                                    <p:animEffect transition="in" filter="fade">
                                      <p:cBhvr>
                                        <p:cTn id="17" dur="1000"/>
                                        <p:tgtEl>
                                          <p:spTgt spid="15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3">
                                            <p:txEl>
                                              <p:pRg st="3" end="3"/>
                                            </p:txEl>
                                          </p:spTgt>
                                        </p:tgtEl>
                                        <p:attrNameLst>
                                          <p:attrName>style.visibility</p:attrName>
                                        </p:attrNameLst>
                                      </p:cBhvr>
                                      <p:to>
                                        <p:strVal val="visible"/>
                                      </p:to>
                                    </p:set>
                                    <p:animEffect transition="in" filter="fade">
                                      <p:cBhvr>
                                        <p:cTn id="22" dur="1000"/>
                                        <p:tgtEl>
                                          <p:spTgt spid="15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3">
                                            <p:txEl>
                                              <p:pRg st="4" end="4"/>
                                            </p:txEl>
                                          </p:spTgt>
                                        </p:tgtEl>
                                        <p:attrNameLst>
                                          <p:attrName>style.visibility</p:attrName>
                                        </p:attrNameLst>
                                      </p:cBhvr>
                                      <p:to>
                                        <p:strVal val="visible"/>
                                      </p:to>
                                    </p:set>
                                    <p:animEffect transition="in" filter="fade">
                                      <p:cBhvr>
                                        <p:cTn id="27" dur="1000"/>
                                        <p:tgtEl>
                                          <p:spTgt spid="15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16</a:t>
            </a:fld>
            <a:endParaRPr/>
          </a:p>
        </p:txBody>
      </p:sp>
      <p:sp>
        <p:nvSpPr>
          <p:cNvPr id="159" name="Shape 159"/>
          <p:cNvSpPr txBox="1"/>
          <p:nvPr/>
        </p:nvSpPr>
        <p:spPr>
          <a:xfrm>
            <a:off x="68225" y="88575"/>
            <a:ext cx="8952900" cy="4968300"/>
          </a:xfrm>
          <a:prstGeom prst="rect">
            <a:avLst/>
          </a:prstGeom>
          <a:noFill/>
          <a:ln>
            <a:noFill/>
          </a:ln>
        </p:spPr>
        <p:txBody>
          <a:bodyPr spcFirstLastPara="1" wrap="square" lIns="91425" tIns="91425" rIns="91425" bIns="91425" anchor="t" anchorCtr="0">
            <a:noAutofit/>
          </a:bodyPr>
          <a:lstStyle/>
          <a:p>
            <a:pPr marL="0" lvl="0" indent="0" algn="ctr">
              <a:lnSpc>
                <a:spcPct val="115000"/>
              </a:lnSpc>
              <a:spcBef>
                <a:spcPts val="0"/>
              </a:spcBef>
              <a:spcAft>
                <a:spcPts val="0"/>
              </a:spcAft>
              <a:buClr>
                <a:schemeClr val="dk1"/>
              </a:buClr>
              <a:buSzPts val="1100"/>
              <a:buFont typeface="Arial"/>
              <a:buNone/>
            </a:pPr>
            <a:r>
              <a:rPr lang="pt-BR" sz="2000">
                <a:solidFill>
                  <a:schemeClr val="dk1"/>
                </a:solidFill>
                <a:latin typeface="Comic Sans MS"/>
                <a:ea typeface="Comic Sans MS"/>
                <a:cs typeface="Comic Sans MS"/>
                <a:sym typeface="Comic Sans MS"/>
              </a:rPr>
              <a:t>§ 1º O </a:t>
            </a:r>
            <a:r>
              <a:rPr lang="pt-BR" sz="2000" b="1">
                <a:solidFill>
                  <a:srgbClr val="0000FF"/>
                </a:solidFill>
                <a:latin typeface="Comic Sans MS"/>
                <a:ea typeface="Comic Sans MS"/>
                <a:cs typeface="Comic Sans MS"/>
                <a:sym typeface="Comic Sans MS"/>
              </a:rPr>
              <a:t>sistema único de saúde</a:t>
            </a:r>
            <a:r>
              <a:rPr lang="pt-BR" sz="2000">
                <a:solidFill>
                  <a:schemeClr val="dk1"/>
                </a:solidFill>
                <a:latin typeface="Comic Sans MS"/>
                <a:ea typeface="Comic Sans MS"/>
                <a:cs typeface="Comic Sans MS"/>
                <a:sym typeface="Comic Sans MS"/>
              </a:rPr>
              <a:t> será </a:t>
            </a:r>
            <a:r>
              <a:rPr lang="pt-BR" sz="2000" b="1">
                <a:solidFill>
                  <a:schemeClr val="dk1"/>
                </a:solidFill>
                <a:latin typeface="Comic Sans MS"/>
                <a:ea typeface="Comic Sans MS"/>
                <a:cs typeface="Comic Sans MS"/>
                <a:sym typeface="Comic Sans MS"/>
              </a:rPr>
              <a:t>financiado</a:t>
            </a:r>
            <a:r>
              <a:rPr lang="pt-BR" sz="2000">
                <a:solidFill>
                  <a:schemeClr val="dk1"/>
                </a:solidFill>
                <a:latin typeface="Comic Sans MS"/>
                <a:ea typeface="Comic Sans MS"/>
                <a:cs typeface="Comic Sans MS"/>
                <a:sym typeface="Comic Sans MS"/>
              </a:rPr>
              <a:t>, nos termos do</a:t>
            </a:r>
            <a:r>
              <a:rPr lang="pt-BR" sz="2000">
                <a:solidFill>
                  <a:srgbClr val="0000FF"/>
                </a:solidFill>
                <a:latin typeface="Comic Sans MS"/>
                <a:ea typeface="Comic Sans MS"/>
                <a:cs typeface="Comic Sans MS"/>
                <a:sym typeface="Comic Sans MS"/>
              </a:rPr>
              <a:t> </a:t>
            </a:r>
            <a:r>
              <a:rPr lang="pt-BR" sz="2000">
                <a:solidFill>
                  <a:schemeClr val="dk1"/>
                </a:solidFill>
                <a:latin typeface="Comic Sans MS"/>
                <a:ea typeface="Comic Sans MS"/>
                <a:cs typeface="Comic Sans MS"/>
                <a:sym typeface="Comic Sans MS"/>
              </a:rPr>
              <a:t>art. 195, com </a:t>
            </a:r>
            <a:r>
              <a:rPr lang="pt-BR" sz="2000" b="1">
                <a:solidFill>
                  <a:srgbClr val="FF0000"/>
                </a:solidFill>
                <a:latin typeface="Comic Sans MS"/>
                <a:ea typeface="Comic Sans MS"/>
                <a:cs typeface="Comic Sans MS"/>
                <a:sym typeface="Comic Sans MS"/>
              </a:rPr>
              <a:t>recursos do orçamento da seguridade social</a:t>
            </a:r>
            <a:r>
              <a:rPr lang="pt-BR" sz="2000">
                <a:solidFill>
                  <a:schemeClr val="dk1"/>
                </a:solidFill>
                <a:latin typeface="Comic Sans MS"/>
                <a:ea typeface="Comic Sans MS"/>
                <a:cs typeface="Comic Sans MS"/>
                <a:sym typeface="Comic Sans MS"/>
              </a:rPr>
              <a:t>, </a:t>
            </a:r>
            <a:r>
              <a:rPr lang="pt-BR" sz="2000" b="1">
                <a:solidFill>
                  <a:schemeClr val="dk1"/>
                </a:solidFill>
                <a:latin typeface="Comic Sans MS"/>
                <a:ea typeface="Comic Sans MS"/>
                <a:cs typeface="Comic Sans MS"/>
                <a:sym typeface="Comic Sans MS"/>
              </a:rPr>
              <a:t>da União, dos Estados, do Distrito Federal e dos Municípios, além de outras fontes</a:t>
            </a:r>
            <a:r>
              <a:rPr lang="pt-BR" sz="2000">
                <a:solidFill>
                  <a:schemeClr val="dk1"/>
                </a:solidFill>
                <a:latin typeface="Comic Sans MS"/>
                <a:ea typeface="Comic Sans MS"/>
                <a:cs typeface="Comic Sans MS"/>
                <a:sym typeface="Comic Sans MS"/>
              </a:rPr>
              <a:t>. </a:t>
            </a:r>
            <a:r>
              <a:rPr lang="pt-BR" sz="2000" b="1" i="1">
                <a:solidFill>
                  <a:schemeClr val="dk1"/>
                </a:solidFill>
                <a:latin typeface="Comic Sans MS"/>
                <a:ea typeface="Comic Sans MS"/>
                <a:cs typeface="Comic Sans MS"/>
                <a:sym typeface="Comic Sans MS"/>
              </a:rPr>
              <a:t>(Renumerado de p. único para § 1º pela EC </a:t>
            </a:r>
            <a:r>
              <a:rPr lang="pt-BR" sz="2000" b="1" i="1" u="sng">
                <a:solidFill>
                  <a:srgbClr val="0000FF"/>
                </a:solidFill>
                <a:latin typeface="Comic Sans MS"/>
                <a:ea typeface="Comic Sans MS"/>
                <a:cs typeface="Comic Sans MS"/>
                <a:sym typeface="Comic Sans MS"/>
                <a:hlinkClick r:id="rId3"/>
              </a:rPr>
              <a:t>29/00</a:t>
            </a:r>
            <a:r>
              <a:rPr lang="pt-BR" sz="2000" b="1" i="1">
                <a:solidFill>
                  <a:schemeClr val="dk1"/>
                </a:solidFill>
                <a:latin typeface="Comic Sans MS"/>
                <a:ea typeface="Comic Sans MS"/>
                <a:cs typeface="Comic Sans MS"/>
                <a:sym typeface="Comic Sans MS"/>
              </a:rPr>
              <a:t>)</a:t>
            </a:r>
            <a:endParaRPr sz="2000" b="1" i="1">
              <a:solidFill>
                <a:schemeClr val="dk1"/>
              </a:solidFill>
              <a:latin typeface="Comic Sans MS"/>
              <a:ea typeface="Comic Sans MS"/>
              <a:cs typeface="Comic Sans MS"/>
              <a:sym typeface="Comic Sans MS"/>
            </a:endParaRPr>
          </a:p>
          <a:p>
            <a:pPr marL="0" lvl="0" indent="0" algn="ctr">
              <a:lnSpc>
                <a:spcPct val="115000"/>
              </a:lnSpc>
              <a:spcBef>
                <a:spcPts val="0"/>
              </a:spcBef>
              <a:spcAft>
                <a:spcPts val="0"/>
              </a:spcAft>
              <a:buClr>
                <a:schemeClr val="dk1"/>
              </a:buClr>
              <a:buSzPts val="1100"/>
              <a:buFont typeface="Arial"/>
              <a:buNone/>
            </a:pPr>
            <a:r>
              <a:rPr lang="pt-BR" sz="2000">
                <a:solidFill>
                  <a:schemeClr val="dk1"/>
                </a:solidFill>
                <a:latin typeface="Comic Sans MS"/>
                <a:ea typeface="Comic Sans MS"/>
                <a:cs typeface="Comic Sans MS"/>
                <a:sym typeface="Comic Sans MS"/>
              </a:rPr>
              <a:t>§ 2º A </a:t>
            </a:r>
            <a:r>
              <a:rPr lang="pt-BR" sz="2000" b="1">
                <a:solidFill>
                  <a:schemeClr val="dk1"/>
                </a:solidFill>
                <a:latin typeface="Comic Sans MS"/>
                <a:ea typeface="Comic Sans MS"/>
                <a:cs typeface="Comic Sans MS"/>
                <a:sym typeface="Comic Sans MS"/>
              </a:rPr>
              <a:t>União, os Estados, o Distrito Federal e os Municípios</a:t>
            </a:r>
            <a:r>
              <a:rPr lang="pt-BR" sz="2000">
                <a:solidFill>
                  <a:schemeClr val="dk1"/>
                </a:solidFill>
                <a:latin typeface="Comic Sans MS"/>
                <a:ea typeface="Comic Sans MS"/>
                <a:cs typeface="Comic Sans MS"/>
                <a:sym typeface="Comic Sans MS"/>
              </a:rPr>
              <a:t> aplicarão, anualmente, em ações e serviços públicos de saúde </a:t>
            </a:r>
            <a:r>
              <a:rPr lang="pt-BR" sz="2000" b="1">
                <a:solidFill>
                  <a:schemeClr val="dk1"/>
                </a:solidFill>
                <a:latin typeface="Comic Sans MS"/>
                <a:ea typeface="Comic Sans MS"/>
                <a:cs typeface="Comic Sans MS"/>
                <a:sym typeface="Comic Sans MS"/>
              </a:rPr>
              <a:t>recursos mínimos derivados da aplicação de percentuais calculados sobre</a:t>
            </a:r>
            <a:r>
              <a:rPr lang="pt-BR" sz="2000">
                <a:solidFill>
                  <a:schemeClr val="dk1"/>
                </a:solidFill>
                <a:latin typeface="Comic Sans MS"/>
                <a:ea typeface="Comic Sans MS"/>
                <a:cs typeface="Comic Sans MS"/>
                <a:sym typeface="Comic Sans MS"/>
              </a:rPr>
              <a:t>: </a:t>
            </a:r>
            <a:r>
              <a:rPr lang="pt-BR" sz="2000" b="1" i="1">
                <a:solidFill>
                  <a:schemeClr val="dk1"/>
                </a:solidFill>
                <a:latin typeface="Comic Sans MS"/>
                <a:ea typeface="Comic Sans MS"/>
                <a:cs typeface="Comic Sans MS"/>
                <a:sym typeface="Comic Sans MS"/>
              </a:rPr>
              <a:t>(Acrescentado pela EC </a:t>
            </a:r>
            <a:r>
              <a:rPr lang="pt-BR" sz="2000" b="1" i="1" u="sng">
                <a:solidFill>
                  <a:srgbClr val="0000FF"/>
                </a:solidFill>
                <a:latin typeface="Comic Sans MS"/>
                <a:ea typeface="Comic Sans MS"/>
                <a:cs typeface="Comic Sans MS"/>
                <a:sym typeface="Comic Sans MS"/>
                <a:hlinkClick r:id="rId3"/>
              </a:rPr>
              <a:t>29/00</a:t>
            </a:r>
            <a:r>
              <a:rPr lang="pt-BR" sz="2000" b="1" i="1">
                <a:solidFill>
                  <a:schemeClr val="dk1"/>
                </a:solidFill>
                <a:latin typeface="Comic Sans MS"/>
                <a:ea typeface="Comic Sans MS"/>
                <a:cs typeface="Comic Sans MS"/>
                <a:sym typeface="Comic Sans MS"/>
              </a:rPr>
              <a:t>)</a:t>
            </a:r>
            <a:endParaRPr sz="2000" b="1" i="1">
              <a:solidFill>
                <a:schemeClr val="dk1"/>
              </a:solidFill>
              <a:latin typeface="Comic Sans MS"/>
              <a:ea typeface="Comic Sans MS"/>
              <a:cs typeface="Comic Sans MS"/>
              <a:sym typeface="Comic Sans MS"/>
            </a:endParaRPr>
          </a:p>
          <a:p>
            <a:pPr marL="0" lvl="0" indent="0" algn="ctr">
              <a:lnSpc>
                <a:spcPct val="115000"/>
              </a:lnSpc>
              <a:spcBef>
                <a:spcPts val="0"/>
              </a:spcBef>
              <a:spcAft>
                <a:spcPts val="0"/>
              </a:spcAft>
              <a:buClr>
                <a:schemeClr val="dk1"/>
              </a:buClr>
              <a:buSzPts val="1100"/>
              <a:buFont typeface="Arial"/>
              <a:buNone/>
            </a:pPr>
            <a:r>
              <a:rPr lang="pt-BR" sz="2000">
                <a:solidFill>
                  <a:schemeClr val="dk1"/>
                </a:solidFill>
                <a:latin typeface="Comic Sans MS"/>
                <a:ea typeface="Comic Sans MS"/>
                <a:cs typeface="Comic Sans MS"/>
                <a:sym typeface="Comic Sans MS"/>
              </a:rPr>
              <a:t>I - no caso da </a:t>
            </a:r>
            <a:r>
              <a:rPr lang="pt-BR" sz="2000" b="1">
                <a:solidFill>
                  <a:schemeClr val="dk1"/>
                </a:solidFill>
                <a:latin typeface="Comic Sans MS"/>
                <a:ea typeface="Comic Sans MS"/>
                <a:cs typeface="Comic Sans MS"/>
                <a:sym typeface="Comic Sans MS"/>
              </a:rPr>
              <a:t>União</a:t>
            </a:r>
            <a:r>
              <a:rPr lang="pt-BR" sz="2000">
                <a:solidFill>
                  <a:schemeClr val="dk1"/>
                </a:solidFill>
                <a:latin typeface="Comic Sans MS"/>
                <a:ea typeface="Comic Sans MS"/>
                <a:cs typeface="Comic Sans MS"/>
                <a:sym typeface="Comic Sans MS"/>
              </a:rPr>
              <a:t>, a</a:t>
            </a:r>
            <a:r>
              <a:rPr lang="pt-BR" sz="2000" b="1">
                <a:solidFill>
                  <a:schemeClr val="dk1"/>
                </a:solidFill>
                <a:latin typeface="Comic Sans MS"/>
                <a:ea typeface="Comic Sans MS"/>
                <a:cs typeface="Comic Sans MS"/>
                <a:sym typeface="Comic Sans MS"/>
              </a:rPr>
              <a:t> receita corrente líquida do respectivo exercício financeiro, não podendo ser inferior a 15% (quinze por cento</a:t>
            </a:r>
            <a:r>
              <a:rPr lang="pt-BR" sz="2000">
                <a:solidFill>
                  <a:schemeClr val="dk1"/>
                </a:solidFill>
                <a:latin typeface="Comic Sans MS"/>
                <a:ea typeface="Comic Sans MS"/>
                <a:cs typeface="Comic Sans MS"/>
                <a:sym typeface="Comic Sans MS"/>
              </a:rPr>
              <a:t>); </a:t>
            </a:r>
            <a:r>
              <a:rPr lang="pt-BR" sz="2000" b="1" i="1">
                <a:solidFill>
                  <a:schemeClr val="dk1"/>
                </a:solidFill>
                <a:latin typeface="Comic Sans MS"/>
                <a:ea typeface="Comic Sans MS"/>
                <a:cs typeface="Comic Sans MS"/>
                <a:sym typeface="Comic Sans MS"/>
              </a:rPr>
              <a:t>(Nova redação dada pela EC </a:t>
            </a:r>
            <a:r>
              <a:rPr lang="pt-BR" sz="2000" b="1" i="1" u="sng">
                <a:solidFill>
                  <a:srgbClr val="0000FF"/>
                </a:solidFill>
                <a:latin typeface="Comic Sans MS"/>
                <a:ea typeface="Comic Sans MS"/>
                <a:cs typeface="Comic Sans MS"/>
                <a:sym typeface="Comic Sans MS"/>
                <a:hlinkClick r:id="rId4"/>
              </a:rPr>
              <a:t>86/15</a:t>
            </a:r>
            <a:r>
              <a:rPr lang="pt-BR" sz="2000" b="1" i="1">
                <a:solidFill>
                  <a:schemeClr val="dk1"/>
                </a:solidFill>
                <a:latin typeface="Comic Sans MS"/>
                <a:ea typeface="Comic Sans MS"/>
                <a:cs typeface="Comic Sans MS"/>
                <a:sym typeface="Comic Sans MS"/>
              </a:rPr>
              <a:t>)</a:t>
            </a:r>
            <a:endParaRPr sz="2000" b="1" i="1">
              <a:solidFill>
                <a:schemeClr val="dk1"/>
              </a:solidFill>
              <a:latin typeface="Comic Sans MS"/>
              <a:ea typeface="Comic Sans MS"/>
              <a:cs typeface="Comic Sans MS"/>
              <a:sym typeface="Comic Sans MS"/>
            </a:endParaRPr>
          </a:p>
          <a:p>
            <a:pPr marL="914400" lvl="1" indent="-355600" algn="ctr" rtl="0">
              <a:lnSpc>
                <a:spcPct val="115000"/>
              </a:lnSpc>
              <a:spcBef>
                <a:spcPts val="0"/>
              </a:spcBef>
              <a:spcAft>
                <a:spcPts val="0"/>
              </a:spcAft>
              <a:buClr>
                <a:schemeClr val="dk1"/>
              </a:buClr>
              <a:buSzPts val="2000"/>
              <a:buChar char="○"/>
            </a:pPr>
            <a:r>
              <a:rPr lang="pt-BR" sz="2000" b="1">
                <a:solidFill>
                  <a:srgbClr val="008000"/>
                </a:solidFill>
                <a:latin typeface="Comic Sans MS"/>
                <a:ea typeface="Comic Sans MS"/>
                <a:cs typeface="Comic Sans MS"/>
                <a:sym typeface="Comic Sans MS"/>
              </a:rPr>
              <a:t>Redação original</a:t>
            </a:r>
            <a:r>
              <a:rPr lang="pt-BR" sz="2000">
                <a:solidFill>
                  <a:srgbClr val="008000"/>
                </a:solidFill>
                <a:latin typeface="Comic Sans MS"/>
                <a:ea typeface="Comic Sans MS"/>
                <a:cs typeface="Comic Sans MS"/>
                <a:sym typeface="Comic Sans MS"/>
              </a:rPr>
              <a:t>, inciso I acrescentado pela EC </a:t>
            </a:r>
            <a:r>
              <a:rPr lang="pt-BR" sz="2000" u="sng">
                <a:solidFill>
                  <a:srgbClr val="0000FF"/>
                </a:solidFill>
                <a:latin typeface="Comic Sans MS"/>
                <a:ea typeface="Comic Sans MS"/>
                <a:cs typeface="Comic Sans MS"/>
                <a:sym typeface="Comic Sans MS"/>
                <a:hlinkClick r:id="rId3"/>
              </a:rPr>
              <a:t>29/00.</a:t>
            </a:r>
            <a:endParaRPr sz="2000" u="sng">
              <a:solidFill>
                <a:srgbClr val="0000FF"/>
              </a:solidFill>
              <a:latin typeface="Comic Sans MS"/>
              <a:ea typeface="Comic Sans MS"/>
              <a:cs typeface="Comic Sans MS"/>
              <a:sym typeface="Comic Sans MS"/>
              <a:hlinkClick r:id="rId3"/>
            </a:endParaRPr>
          </a:p>
          <a:p>
            <a:pPr marL="0" lvl="0" indent="0" algn="ctr">
              <a:lnSpc>
                <a:spcPct val="115000"/>
              </a:lnSpc>
              <a:spcBef>
                <a:spcPts val="0"/>
              </a:spcBef>
              <a:spcAft>
                <a:spcPts val="0"/>
              </a:spcAft>
              <a:buNone/>
            </a:pPr>
            <a:r>
              <a:rPr lang="pt-BR" sz="2000">
                <a:solidFill>
                  <a:srgbClr val="008000"/>
                </a:solidFill>
                <a:latin typeface="Comic Sans MS"/>
                <a:ea typeface="Comic Sans MS"/>
                <a:cs typeface="Comic Sans MS"/>
                <a:sym typeface="Comic Sans MS"/>
              </a:rPr>
              <a:t>I – no caso da União, na forma definida nos termos da lei complementar prevista no § 3º;</a:t>
            </a:r>
            <a:endParaRPr sz="2000">
              <a:latin typeface="Comic Sans MS"/>
              <a:ea typeface="Comic Sans MS"/>
              <a:cs typeface="Comic Sans MS"/>
              <a:sym typeface="Comic Sans M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p:nvPr/>
        </p:nvSpPr>
        <p:spPr>
          <a:xfrm>
            <a:off x="81850" y="88575"/>
            <a:ext cx="8881800" cy="49797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Clr>
                <a:schemeClr val="dk1"/>
              </a:buClr>
              <a:buSzPts val="1100"/>
              <a:buFont typeface="Arial"/>
              <a:buNone/>
            </a:pPr>
            <a:r>
              <a:rPr lang="pt-BR" sz="2200" b="1">
                <a:solidFill>
                  <a:srgbClr val="0000FF"/>
                </a:solidFill>
                <a:latin typeface="Comic Sans MS"/>
                <a:ea typeface="Comic Sans MS"/>
                <a:cs typeface="Comic Sans MS"/>
                <a:sym typeface="Comic Sans MS"/>
              </a:rPr>
              <a:t>A saúde na Constituição Federal de 1988</a:t>
            </a:r>
            <a:endParaRPr sz="2200" b="1">
              <a:solidFill>
                <a:srgbClr val="0000FF"/>
              </a:solidFill>
              <a:latin typeface="Comic Sans MS"/>
              <a:ea typeface="Comic Sans MS"/>
              <a:cs typeface="Comic Sans MS"/>
              <a:sym typeface="Comic Sans MS"/>
            </a:endParaRPr>
          </a:p>
          <a:p>
            <a:pPr marL="0" lvl="0" indent="0" algn="ctr">
              <a:spcBef>
                <a:spcPts val="0"/>
              </a:spcBef>
              <a:spcAft>
                <a:spcPts val="0"/>
              </a:spcAft>
              <a:buClr>
                <a:schemeClr val="dk1"/>
              </a:buClr>
              <a:buSzPts val="1100"/>
              <a:buFont typeface="Arial"/>
              <a:buNone/>
            </a:pPr>
            <a:r>
              <a:rPr lang="pt-BR" sz="2200">
                <a:solidFill>
                  <a:srgbClr val="3A382C"/>
                </a:solidFill>
                <a:latin typeface="Comic Sans MS"/>
                <a:ea typeface="Comic Sans MS"/>
                <a:cs typeface="Comic Sans MS"/>
                <a:sym typeface="Comic Sans MS"/>
              </a:rPr>
              <a:t>O direito à saúde foi inserido na Constituição Federal de 1988 no título destinado à ordem social, que tem como objetivo o </a:t>
            </a:r>
            <a:r>
              <a:rPr lang="pt-BR" sz="2200" b="1">
                <a:solidFill>
                  <a:srgbClr val="0000FF"/>
                </a:solidFill>
                <a:latin typeface="Comic Sans MS"/>
                <a:ea typeface="Comic Sans MS"/>
                <a:cs typeface="Comic Sans MS"/>
                <a:sym typeface="Comic Sans MS"/>
              </a:rPr>
              <a:t>bem-estar e a justiça social</a:t>
            </a:r>
            <a:r>
              <a:rPr lang="pt-BR" sz="2200">
                <a:solidFill>
                  <a:srgbClr val="3A382C"/>
                </a:solidFill>
                <a:latin typeface="Comic Sans MS"/>
                <a:ea typeface="Comic Sans MS"/>
                <a:cs typeface="Comic Sans MS"/>
                <a:sym typeface="Comic Sans MS"/>
              </a:rPr>
              <a:t>. Nessa perspectiva, a Constituição Federal de 1988, no seu </a:t>
            </a:r>
            <a:r>
              <a:rPr lang="pt-BR" sz="2200" b="1">
                <a:solidFill>
                  <a:srgbClr val="0000FF"/>
                </a:solidFill>
                <a:latin typeface="Comic Sans MS"/>
                <a:ea typeface="Comic Sans MS"/>
                <a:cs typeface="Comic Sans MS"/>
                <a:sym typeface="Comic Sans MS"/>
              </a:rPr>
              <a:t>Art. 6º, estabelece como direitos sociais fundamentais a educação, a saúde, o trabalho, o lazer, a segurança, a previdência social, a proteção à maternidade e à infância</a:t>
            </a:r>
            <a:r>
              <a:rPr lang="pt-BR" sz="2200">
                <a:solidFill>
                  <a:srgbClr val="0000FF"/>
                </a:solidFill>
                <a:latin typeface="Comic Sans MS"/>
                <a:ea typeface="Comic Sans MS"/>
                <a:cs typeface="Comic Sans MS"/>
                <a:sym typeface="Comic Sans MS"/>
              </a:rPr>
              <a:t>.</a:t>
            </a:r>
            <a:endParaRPr sz="2200">
              <a:solidFill>
                <a:srgbClr val="3A382C"/>
              </a:solidFill>
              <a:latin typeface="Comic Sans MS"/>
              <a:ea typeface="Comic Sans MS"/>
              <a:cs typeface="Comic Sans MS"/>
              <a:sym typeface="Comic Sans MS"/>
            </a:endParaRPr>
          </a:p>
          <a:p>
            <a:pPr marL="0" lvl="0" indent="0" algn="ctr" rtl="0">
              <a:spcBef>
                <a:spcPts val="0"/>
              </a:spcBef>
              <a:spcAft>
                <a:spcPts val="0"/>
              </a:spcAft>
              <a:buNone/>
            </a:pPr>
            <a:r>
              <a:rPr lang="pt-BR" sz="2200">
                <a:solidFill>
                  <a:srgbClr val="3A382C"/>
                </a:solidFill>
                <a:latin typeface="Comic Sans MS"/>
                <a:ea typeface="Comic Sans MS"/>
                <a:cs typeface="Comic Sans MS"/>
                <a:sym typeface="Comic Sans MS"/>
              </a:rPr>
              <a:t>Em seguida, no </a:t>
            </a:r>
            <a:r>
              <a:rPr lang="pt-BR" sz="2200" b="1">
                <a:solidFill>
                  <a:srgbClr val="3A382C"/>
                </a:solidFill>
                <a:latin typeface="Comic Sans MS"/>
                <a:ea typeface="Comic Sans MS"/>
                <a:cs typeface="Comic Sans MS"/>
                <a:sym typeface="Comic Sans MS"/>
              </a:rPr>
              <a:t>Art. 196, a Constituição Federal de 1988</a:t>
            </a:r>
            <a:r>
              <a:rPr lang="pt-BR" sz="2200">
                <a:solidFill>
                  <a:srgbClr val="3A382C"/>
                </a:solidFill>
                <a:latin typeface="Comic Sans MS"/>
                <a:ea typeface="Comic Sans MS"/>
                <a:cs typeface="Comic Sans MS"/>
                <a:sym typeface="Comic Sans MS"/>
              </a:rPr>
              <a:t> reconhece </a:t>
            </a:r>
            <a:r>
              <a:rPr lang="pt-BR" sz="2200" b="1">
                <a:solidFill>
                  <a:srgbClr val="0000FF"/>
                </a:solidFill>
                <a:latin typeface="Comic Sans MS"/>
                <a:ea typeface="Comic Sans MS"/>
                <a:cs typeface="Comic Sans MS"/>
                <a:sym typeface="Comic Sans MS"/>
              </a:rPr>
              <a:t>a saúde como direito de todos e dever do Estado</a:t>
            </a:r>
            <a:r>
              <a:rPr lang="pt-BR" sz="2200">
                <a:solidFill>
                  <a:srgbClr val="3A382C"/>
                </a:solidFill>
                <a:latin typeface="Comic Sans MS"/>
                <a:ea typeface="Comic Sans MS"/>
                <a:cs typeface="Comic Sans MS"/>
                <a:sym typeface="Comic Sans MS"/>
              </a:rPr>
              <a:t>, garantido mediante </a:t>
            </a:r>
            <a:r>
              <a:rPr lang="pt-BR" sz="2200" b="1">
                <a:solidFill>
                  <a:srgbClr val="3A382C"/>
                </a:solidFill>
                <a:latin typeface="Comic Sans MS"/>
                <a:ea typeface="Comic Sans MS"/>
                <a:cs typeface="Comic Sans MS"/>
                <a:sym typeface="Comic Sans MS"/>
              </a:rPr>
              <a:t>políticas sociais e econômicas que visem à redução do risco de doença e de outros agravos</a:t>
            </a:r>
            <a:r>
              <a:rPr lang="pt-BR" sz="2200">
                <a:solidFill>
                  <a:srgbClr val="3A382C"/>
                </a:solidFill>
                <a:latin typeface="Comic Sans MS"/>
                <a:ea typeface="Comic Sans MS"/>
                <a:cs typeface="Comic Sans MS"/>
                <a:sym typeface="Comic Sans MS"/>
              </a:rPr>
              <a:t> e ao </a:t>
            </a:r>
            <a:endParaRPr sz="2200">
              <a:solidFill>
                <a:srgbClr val="3A382C"/>
              </a:solidFill>
              <a:latin typeface="Comic Sans MS"/>
              <a:ea typeface="Comic Sans MS"/>
              <a:cs typeface="Comic Sans MS"/>
              <a:sym typeface="Comic Sans MS"/>
            </a:endParaRPr>
          </a:p>
          <a:p>
            <a:pPr marL="0" lvl="0" indent="0" algn="ctr">
              <a:spcBef>
                <a:spcPts val="0"/>
              </a:spcBef>
              <a:spcAft>
                <a:spcPts val="0"/>
              </a:spcAft>
              <a:buClr>
                <a:schemeClr val="dk1"/>
              </a:buClr>
              <a:buSzPts val="1100"/>
              <a:buFont typeface="Arial"/>
              <a:buNone/>
            </a:pPr>
            <a:r>
              <a:rPr lang="pt-BR" sz="2200" b="1">
                <a:solidFill>
                  <a:srgbClr val="0000FF"/>
                </a:solidFill>
                <a:latin typeface="Comic Sans MS"/>
                <a:ea typeface="Comic Sans MS"/>
                <a:cs typeface="Comic Sans MS"/>
                <a:sym typeface="Comic Sans MS"/>
              </a:rPr>
              <a:t>acesso universal e igualitário às ações e serviços para sua promoção, proteção e recuperação</a:t>
            </a:r>
            <a:r>
              <a:rPr lang="pt-BR" sz="2200">
                <a:solidFill>
                  <a:srgbClr val="3A382C"/>
                </a:solidFill>
                <a:latin typeface="Comic Sans MS"/>
                <a:ea typeface="Comic Sans MS"/>
                <a:cs typeface="Comic Sans MS"/>
                <a:sym typeface="Comic Sans MS"/>
              </a:rPr>
              <a:t>.</a:t>
            </a:r>
            <a:endParaRPr sz="2200">
              <a:solidFill>
                <a:srgbClr val="3A382C"/>
              </a:solidFill>
              <a:latin typeface="Comic Sans MS"/>
              <a:ea typeface="Comic Sans MS"/>
              <a:cs typeface="Comic Sans MS"/>
              <a:sym typeface="Comic Sans MS"/>
            </a:endParaRPr>
          </a:p>
        </p:txBody>
      </p:sp>
      <p:sp>
        <p:nvSpPr>
          <p:cNvPr id="165" name="Shape 16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17</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4">
                                            <p:txEl>
                                              <p:pRg st="0" end="0"/>
                                            </p:txEl>
                                          </p:spTgt>
                                        </p:tgtEl>
                                        <p:attrNameLst>
                                          <p:attrName>style.visibility</p:attrName>
                                        </p:attrNameLst>
                                      </p:cBhvr>
                                      <p:to>
                                        <p:strVal val="visible"/>
                                      </p:to>
                                    </p:set>
                                    <p:animEffect transition="in" filter="fade">
                                      <p:cBhvr>
                                        <p:cTn id="7" dur="200"/>
                                        <p:tgtEl>
                                          <p:spTgt spid="1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4">
                                            <p:txEl>
                                              <p:pRg st="1" end="1"/>
                                            </p:txEl>
                                          </p:spTgt>
                                        </p:tgtEl>
                                        <p:attrNameLst>
                                          <p:attrName>style.visibility</p:attrName>
                                        </p:attrNameLst>
                                      </p:cBhvr>
                                      <p:to>
                                        <p:strVal val="visible"/>
                                      </p:to>
                                    </p:set>
                                    <p:animEffect transition="in" filter="fade">
                                      <p:cBhvr>
                                        <p:cTn id="12" dur="200"/>
                                        <p:tgtEl>
                                          <p:spTgt spid="16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4">
                                            <p:txEl>
                                              <p:pRg st="2" end="2"/>
                                            </p:txEl>
                                          </p:spTgt>
                                        </p:tgtEl>
                                        <p:attrNameLst>
                                          <p:attrName>style.visibility</p:attrName>
                                        </p:attrNameLst>
                                      </p:cBhvr>
                                      <p:to>
                                        <p:strVal val="visible"/>
                                      </p:to>
                                    </p:set>
                                    <p:animEffect transition="in" filter="fade">
                                      <p:cBhvr>
                                        <p:cTn id="17" dur="200"/>
                                        <p:tgtEl>
                                          <p:spTgt spid="16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4">
                                            <p:txEl>
                                              <p:pRg st="3" end="3"/>
                                            </p:txEl>
                                          </p:spTgt>
                                        </p:tgtEl>
                                        <p:attrNameLst>
                                          <p:attrName>style.visibility</p:attrName>
                                        </p:attrNameLst>
                                      </p:cBhvr>
                                      <p:to>
                                        <p:strVal val="visible"/>
                                      </p:to>
                                    </p:set>
                                    <p:animEffect transition="in" filter="fade">
                                      <p:cBhvr>
                                        <p:cTn id="22" dur="200"/>
                                        <p:tgtEl>
                                          <p:spTgt spid="16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18</a:t>
            </a:fld>
            <a:endParaRPr/>
          </a:p>
        </p:txBody>
      </p:sp>
      <p:sp>
        <p:nvSpPr>
          <p:cNvPr id="171" name="Shape 171"/>
          <p:cNvSpPr txBox="1"/>
          <p:nvPr/>
        </p:nvSpPr>
        <p:spPr>
          <a:xfrm>
            <a:off x="109150" y="102225"/>
            <a:ext cx="8911800" cy="48024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Clr>
                <a:schemeClr val="dk1"/>
              </a:buClr>
              <a:buSzPts val="1100"/>
              <a:buFont typeface="Arial"/>
              <a:buNone/>
            </a:pPr>
            <a:r>
              <a:rPr lang="pt-BR" sz="2000">
                <a:solidFill>
                  <a:schemeClr val="dk1"/>
                </a:solidFill>
                <a:highlight>
                  <a:srgbClr val="F7F7F7"/>
                </a:highlight>
                <a:latin typeface="Comic Sans MS"/>
                <a:ea typeface="Comic Sans MS"/>
                <a:cs typeface="Comic Sans MS"/>
                <a:sym typeface="Comic Sans MS"/>
              </a:rPr>
              <a:t>II – no caso dos </a:t>
            </a:r>
            <a:r>
              <a:rPr lang="pt-BR" sz="2000" b="1">
                <a:solidFill>
                  <a:schemeClr val="dk1"/>
                </a:solidFill>
                <a:highlight>
                  <a:srgbClr val="F7F7F7"/>
                </a:highlight>
                <a:latin typeface="Comic Sans MS"/>
                <a:ea typeface="Comic Sans MS"/>
                <a:cs typeface="Comic Sans MS"/>
                <a:sym typeface="Comic Sans MS"/>
              </a:rPr>
              <a:t>Estados e do Distrito Federal,</a:t>
            </a:r>
            <a:r>
              <a:rPr lang="pt-BR" sz="2000">
                <a:solidFill>
                  <a:schemeClr val="dk1"/>
                </a:solidFill>
                <a:highlight>
                  <a:srgbClr val="F7F7F7"/>
                </a:highlight>
                <a:latin typeface="Comic Sans MS"/>
                <a:ea typeface="Comic Sans MS"/>
                <a:cs typeface="Comic Sans MS"/>
                <a:sym typeface="Comic Sans MS"/>
              </a:rPr>
              <a:t> o </a:t>
            </a:r>
            <a:r>
              <a:rPr lang="pt-BR" sz="2000" b="1">
                <a:solidFill>
                  <a:schemeClr val="dk1"/>
                </a:solidFill>
                <a:highlight>
                  <a:srgbClr val="F7F7F7"/>
                </a:highlight>
                <a:latin typeface="Comic Sans MS"/>
                <a:ea typeface="Comic Sans MS"/>
                <a:cs typeface="Comic Sans MS"/>
                <a:sym typeface="Comic Sans MS"/>
              </a:rPr>
              <a:t>produto da arrecadação dos impostos</a:t>
            </a:r>
            <a:r>
              <a:rPr lang="pt-BR" sz="2000">
                <a:solidFill>
                  <a:schemeClr val="dk1"/>
                </a:solidFill>
                <a:highlight>
                  <a:srgbClr val="F7F7F7"/>
                </a:highlight>
                <a:latin typeface="Comic Sans MS"/>
                <a:ea typeface="Comic Sans MS"/>
                <a:cs typeface="Comic Sans MS"/>
                <a:sym typeface="Comic Sans MS"/>
              </a:rPr>
              <a:t> a que se refere o art. 155 e dos recursos de que tratam os arts. 157 e 159, inciso I, alínea a, e inciso II, </a:t>
            </a:r>
            <a:r>
              <a:rPr lang="pt-BR" sz="2000" b="1">
                <a:solidFill>
                  <a:schemeClr val="dk1"/>
                </a:solidFill>
                <a:highlight>
                  <a:srgbClr val="F7F7F7"/>
                </a:highlight>
                <a:latin typeface="Comic Sans MS"/>
                <a:ea typeface="Comic Sans MS"/>
                <a:cs typeface="Comic Sans MS"/>
                <a:sym typeface="Comic Sans MS"/>
              </a:rPr>
              <a:t>deduzidas as parcelas que forem transferidas aos respectivos Municípios</a:t>
            </a:r>
            <a:r>
              <a:rPr lang="pt-BR" sz="2000">
                <a:solidFill>
                  <a:schemeClr val="dk1"/>
                </a:solidFill>
                <a:highlight>
                  <a:srgbClr val="F7F7F7"/>
                </a:highlight>
                <a:latin typeface="Comic Sans MS"/>
                <a:ea typeface="Comic Sans MS"/>
                <a:cs typeface="Comic Sans MS"/>
                <a:sym typeface="Comic Sans MS"/>
              </a:rPr>
              <a:t>; </a:t>
            </a:r>
            <a:r>
              <a:rPr lang="pt-BR" sz="2000" b="1" i="1">
                <a:solidFill>
                  <a:schemeClr val="dk1"/>
                </a:solidFill>
                <a:highlight>
                  <a:srgbClr val="F7F7F7"/>
                </a:highlight>
                <a:latin typeface="Comic Sans MS"/>
                <a:ea typeface="Comic Sans MS"/>
                <a:cs typeface="Comic Sans MS"/>
                <a:sym typeface="Comic Sans MS"/>
              </a:rPr>
              <a:t>(Acrescentado pela EC </a:t>
            </a:r>
            <a:r>
              <a:rPr lang="pt-BR" sz="2000" b="1" i="1" u="sng">
                <a:solidFill>
                  <a:srgbClr val="0000FF"/>
                </a:solidFill>
                <a:highlight>
                  <a:srgbClr val="F7F7F7"/>
                </a:highlight>
                <a:latin typeface="Comic Sans MS"/>
                <a:ea typeface="Comic Sans MS"/>
                <a:cs typeface="Comic Sans MS"/>
                <a:sym typeface="Comic Sans MS"/>
                <a:hlinkClick r:id="rId3"/>
              </a:rPr>
              <a:t>29/00</a:t>
            </a:r>
            <a:r>
              <a:rPr lang="pt-BR" sz="2000" b="1" i="1">
                <a:solidFill>
                  <a:schemeClr val="dk1"/>
                </a:solidFill>
                <a:highlight>
                  <a:srgbClr val="F7F7F7"/>
                </a:highlight>
                <a:latin typeface="Comic Sans MS"/>
                <a:ea typeface="Comic Sans MS"/>
                <a:cs typeface="Comic Sans MS"/>
                <a:sym typeface="Comic Sans MS"/>
              </a:rPr>
              <a:t>)</a:t>
            </a:r>
            <a:endParaRPr sz="2000" b="1" i="1">
              <a:solidFill>
                <a:schemeClr val="dk1"/>
              </a:solidFill>
              <a:highlight>
                <a:srgbClr val="F7F7F7"/>
              </a:highlight>
              <a:latin typeface="Comic Sans MS"/>
              <a:ea typeface="Comic Sans MS"/>
              <a:cs typeface="Comic Sans MS"/>
              <a:sym typeface="Comic Sans MS"/>
            </a:endParaRPr>
          </a:p>
          <a:p>
            <a:pPr marL="0" lvl="0" indent="0" algn="ctr">
              <a:spcBef>
                <a:spcPts val="0"/>
              </a:spcBef>
              <a:spcAft>
                <a:spcPts val="0"/>
              </a:spcAft>
              <a:buClr>
                <a:schemeClr val="dk1"/>
              </a:buClr>
              <a:buSzPts val="1100"/>
              <a:buFont typeface="Arial"/>
              <a:buNone/>
            </a:pPr>
            <a:r>
              <a:rPr lang="pt-BR" sz="2000">
                <a:solidFill>
                  <a:schemeClr val="dk1"/>
                </a:solidFill>
                <a:highlight>
                  <a:srgbClr val="F7F7F7"/>
                </a:highlight>
                <a:latin typeface="Comic Sans MS"/>
                <a:ea typeface="Comic Sans MS"/>
                <a:cs typeface="Comic Sans MS"/>
                <a:sym typeface="Comic Sans MS"/>
              </a:rPr>
              <a:t>III – no caso dos </a:t>
            </a:r>
            <a:r>
              <a:rPr lang="pt-BR" sz="2000" b="1">
                <a:solidFill>
                  <a:schemeClr val="dk1"/>
                </a:solidFill>
                <a:highlight>
                  <a:srgbClr val="F7F7F7"/>
                </a:highlight>
                <a:latin typeface="Comic Sans MS"/>
                <a:ea typeface="Comic Sans MS"/>
                <a:cs typeface="Comic Sans MS"/>
                <a:sym typeface="Comic Sans MS"/>
              </a:rPr>
              <a:t>Municípios e do Distrito Federal</a:t>
            </a:r>
            <a:r>
              <a:rPr lang="pt-BR" sz="2000">
                <a:solidFill>
                  <a:schemeClr val="dk1"/>
                </a:solidFill>
                <a:highlight>
                  <a:srgbClr val="F7F7F7"/>
                </a:highlight>
                <a:latin typeface="Comic Sans MS"/>
                <a:ea typeface="Comic Sans MS"/>
                <a:cs typeface="Comic Sans MS"/>
                <a:sym typeface="Comic Sans MS"/>
              </a:rPr>
              <a:t>, o </a:t>
            </a:r>
            <a:r>
              <a:rPr lang="pt-BR" sz="2000" b="1">
                <a:solidFill>
                  <a:schemeClr val="dk1"/>
                </a:solidFill>
                <a:highlight>
                  <a:srgbClr val="F7F7F7"/>
                </a:highlight>
                <a:latin typeface="Comic Sans MS"/>
                <a:ea typeface="Comic Sans MS"/>
                <a:cs typeface="Comic Sans MS"/>
                <a:sym typeface="Comic Sans MS"/>
              </a:rPr>
              <a:t>produto da arrecadação dos impostos</a:t>
            </a:r>
            <a:r>
              <a:rPr lang="pt-BR" sz="2000">
                <a:solidFill>
                  <a:schemeClr val="dk1"/>
                </a:solidFill>
                <a:highlight>
                  <a:srgbClr val="F7F7F7"/>
                </a:highlight>
                <a:latin typeface="Comic Sans MS"/>
                <a:ea typeface="Comic Sans MS"/>
                <a:cs typeface="Comic Sans MS"/>
                <a:sym typeface="Comic Sans MS"/>
              </a:rPr>
              <a:t> a que se refere o art. 156 e dos recursos de que tratam os arts. 158 e 159, inciso I, alínea b e § 3º. </a:t>
            </a:r>
            <a:r>
              <a:rPr lang="pt-BR" sz="2000" b="1" i="1">
                <a:solidFill>
                  <a:schemeClr val="dk1"/>
                </a:solidFill>
                <a:highlight>
                  <a:srgbClr val="F7F7F7"/>
                </a:highlight>
                <a:latin typeface="Comic Sans MS"/>
                <a:ea typeface="Comic Sans MS"/>
                <a:cs typeface="Comic Sans MS"/>
                <a:sym typeface="Comic Sans MS"/>
              </a:rPr>
              <a:t>(Acrescentado pela EC </a:t>
            </a:r>
            <a:r>
              <a:rPr lang="pt-BR" sz="2000" b="1" i="1" u="sng">
                <a:solidFill>
                  <a:srgbClr val="0000FF"/>
                </a:solidFill>
                <a:highlight>
                  <a:srgbClr val="F7F7F7"/>
                </a:highlight>
                <a:latin typeface="Comic Sans MS"/>
                <a:ea typeface="Comic Sans MS"/>
                <a:cs typeface="Comic Sans MS"/>
                <a:sym typeface="Comic Sans MS"/>
                <a:hlinkClick r:id="rId3"/>
              </a:rPr>
              <a:t>29/00</a:t>
            </a:r>
            <a:r>
              <a:rPr lang="pt-BR" sz="2000" b="1" i="1">
                <a:solidFill>
                  <a:schemeClr val="dk1"/>
                </a:solidFill>
                <a:highlight>
                  <a:srgbClr val="F7F7F7"/>
                </a:highlight>
                <a:latin typeface="Comic Sans MS"/>
                <a:ea typeface="Comic Sans MS"/>
                <a:cs typeface="Comic Sans MS"/>
                <a:sym typeface="Comic Sans MS"/>
              </a:rPr>
              <a:t>)</a:t>
            </a:r>
            <a:endParaRPr sz="2000" b="1" i="1">
              <a:solidFill>
                <a:schemeClr val="dk1"/>
              </a:solidFill>
              <a:highlight>
                <a:srgbClr val="F7F7F7"/>
              </a:highlight>
              <a:latin typeface="Comic Sans MS"/>
              <a:ea typeface="Comic Sans MS"/>
              <a:cs typeface="Comic Sans MS"/>
              <a:sym typeface="Comic Sans MS"/>
            </a:endParaRPr>
          </a:p>
          <a:p>
            <a:pPr marL="0" lvl="0" indent="0" algn="ctr">
              <a:spcBef>
                <a:spcPts val="0"/>
              </a:spcBef>
              <a:spcAft>
                <a:spcPts val="0"/>
              </a:spcAft>
              <a:buClr>
                <a:schemeClr val="dk1"/>
              </a:buClr>
              <a:buSzPts val="1100"/>
              <a:buFont typeface="Arial"/>
              <a:buNone/>
            </a:pPr>
            <a:r>
              <a:rPr lang="pt-BR" sz="2000">
                <a:solidFill>
                  <a:schemeClr val="dk1"/>
                </a:solidFill>
                <a:latin typeface="Comic Sans MS"/>
                <a:ea typeface="Comic Sans MS"/>
                <a:cs typeface="Comic Sans MS"/>
                <a:sym typeface="Comic Sans MS"/>
              </a:rPr>
              <a:t>§ 3º Lei complementar, que será reavaliada pelo menos a cada cinco anos, estabelecerá: </a:t>
            </a:r>
            <a:r>
              <a:rPr lang="pt-BR" sz="2000" b="1" i="1">
                <a:solidFill>
                  <a:schemeClr val="dk1"/>
                </a:solidFill>
                <a:latin typeface="Comic Sans MS"/>
                <a:ea typeface="Comic Sans MS"/>
                <a:cs typeface="Comic Sans MS"/>
                <a:sym typeface="Comic Sans MS"/>
              </a:rPr>
              <a:t>(Acrescentado pela EC </a:t>
            </a:r>
            <a:r>
              <a:rPr lang="pt-BR" sz="2000" b="1" i="1" u="sng">
                <a:solidFill>
                  <a:srgbClr val="0000FF"/>
                </a:solidFill>
                <a:latin typeface="Comic Sans MS"/>
                <a:ea typeface="Comic Sans MS"/>
                <a:cs typeface="Comic Sans MS"/>
                <a:sym typeface="Comic Sans MS"/>
                <a:hlinkClick r:id="rId3"/>
              </a:rPr>
              <a:t>29/00</a:t>
            </a:r>
            <a:r>
              <a:rPr lang="pt-BR" sz="2000" b="1" i="1">
                <a:solidFill>
                  <a:schemeClr val="dk1"/>
                </a:solidFill>
                <a:latin typeface="Comic Sans MS"/>
                <a:ea typeface="Comic Sans MS"/>
                <a:cs typeface="Comic Sans MS"/>
                <a:sym typeface="Comic Sans MS"/>
              </a:rPr>
              <a:t>)</a:t>
            </a:r>
            <a:endParaRPr sz="2000" b="1" i="1">
              <a:solidFill>
                <a:schemeClr val="dk1"/>
              </a:solidFill>
              <a:latin typeface="Comic Sans MS"/>
              <a:ea typeface="Comic Sans MS"/>
              <a:cs typeface="Comic Sans MS"/>
              <a:sym typeface="Comic Sans MS"/>
            </a:endParaRPr>
          </a:p>
          <a:p>
            <a:pPr marL="0" lvl="0" indent="0" algn="ctr">
              <a:spcBef>
                <a:spcPts val="0"/>
              </a:spcBef>
              <a:spcAft>
                <a:spcPts val="0"/>
              </a:spcAft>
              <a:buClr>
                <a:schemeClr val="dk1"/>
              </a:buClr>
              <a:buSzPts val="1100"/>
              <a:buFont typeface="Arial"/>
              <a:buNone/>
            </a:pPr>
            <a:r>
              <a:rPr lang="pt-BR" sz="2000">
                <a:solidFill>
                  <a:schemeClr val="dk1"/>
                </a:solidFill>
                <a:latin typeface="Comic Sans MS"/>
                <a:ea typeface="Comic Sans MS"/>
                <a:cs typeface="Comic Sans MS"/>
                <a:sym typeface="Comic Sans MS"/>
              </a:rPr>
              <a:t>I - os percentuais de que tratam os incisos II e III do § 2º; </a:t>
            </a:r>
            <a:r>
              <a:rPr lang="pt-BR" sz="2000" b="1" i="1">
                <a:solidFill>
                  <a:schemeClr val="dk1"/>
                </a:solidFill>
                <a:latin typeface="Comic Sans MS"/>
                <a:ea typeface="Comic Sans MS"/>
                <a:cs typeface="Comic Sans MS"/>
                <a:sym typeface="Comic Sans MS"/>
              </a:rPr>
              <a:t>(Nova redação dada pela EC </a:t>
            </a:r>
            <a:r>
              <a:rPr lang="pt-BR" sz="2000" b="1" i="1" u="sng">
                <a:solidFill>
                  <a:srgbClr val="0000FF"/>
                </a:solidFill>
                <a:latin typeface="Comic Sans MS"/>
                <a:ea typeface="Comic Sans MS"/>
                <a:cs typeface="Comic Sans MS"/>
                <a:sym typeface="Comic Sans MS"/>
                <a:hlinkClick r:id="rId4"/>
              </a:rPr>
              <a:t>86/15</a:t>
            </a:r>
            <a:r>
              <a:rPr lang="pt-BR" sz="2000" b="1" i="1">
                <a:solidFill>
                  <a:schemeClr val="dk1"/>
                </a:solidFill>
                <a:latin typeface="Comic Sans MS"/>
                <a:ea typeface="Comic Sans MS"/>
                <a:cs typeface="Comic Sans MS"/>
                <a:sym typeface="Comic Sans MS"/>
              </a:rPr>
              <a:t>)</a:t>
            </a:r>
            <a:endParaRPr sz="2000" b="1" i="1">
              <a:solidFill>
                <a:schemeClr val="dk1"/>
              </a:solidFill>
              <a:latin typeface="Comic Sans MS"/>
              <a:ea typeface="Comic Sans MS"/>
              <a:cs typeface="Comic Sans MS"/>
              <a:sym typeface="Comic Sans MS"/>
            </a:endParaRPr>
          </a:p>
          <a:p>
            <a:pPr marL="914400" lvl="1" indent="-342900" algn="ctr" rtl="0">
              <a:lnSpc>
                <a:spcPct val="100000"/>
              </a:lnSpc>
              <a:spcBef>
                <a:spcPts val="0"/>
              </a:spcBef>
              <a:spcAft>
                <a:spcPts val="0"/>
              </a:spcAft>
              <a:buClr>
                <a:schemeClr val="dk1"/>
              </a:buClr>
              <a:buSzPts val="1800"/>
              <a:buChar char="○"/>
            </a:pPr>
            <a:r>
              <a:rPr lang="pt-BR" sz="1800" b="1">
                <a:solidFill>
                  <a:srgbClr val="008000"/>
                </a:solidFill>
                <a:latin typeface="Comic Sans MS"/>
                <a:ea typeface="Comic Sans MS"/>
                <a:cs typeface="Comic Sans MS"/>
                <a:sym typeface="Comic Sans MS"/>
              </a:rPr>
              <a:t>Redação original</a:t>
            </a:r>
            <a:r>
              <a:rPr lang="pt-BR" sz="1800">
                <a:solidFill>
                  <a:srgbClr val="008000"/>
                </a:solidFill>
                <a:latin typeface="Comic Sans MS"/>
                <a:ea typeface="Comic Sans MS"/>
                <a:cs typeface="Comic Sans MS"/>
                <a:sym typeface="Comic Sans MS"/>
              </a:rPr>
              <a:t>, inciso I acrescentado pela EC </a:t>
            </a:r>
            <a:r>
              <a:rPr lang="pt-BR" sz="1800" u="sng">
                <a:solidFill>
                  <a:srgbClr val="0000FF"/>
                </a:solidFill>
                <a:latin typeface="Comic Sans MS"/>
                <a:ea typeface="Comic Sans MS"/>
                <a:cs typeface="Comic Sans MS"/>
                <a:sym typeface="Comic Sans MS"/>
                <a:hlinkClick r:id="rId3"/>
              </a:rPr>
              <a:t>29/00.</a:t>
            </a:r>
            <a:endParaRPr sz="1800" u="sng">
              <a:solidFill>
                <a:srgbClr val="0000FF"/>
              </a:solidFill>
              <a:latin typeface="Comic Sans MS"/>
              <a:ea typeface="Comic Sans MS"/>
              <a:cs typeface="Comic Sans MS"/>
              <a:sym typeface="Comic Sans MS"/>
              <a:hlinkClick r:id="rId3"/>
            </a:endParaRPr>
          </a:p>
          <a:p>
            <a:pPr marL="0" lvl="0" indent="0" algn="ctr">
              <a:lnSpc>
                <a:spcPct val="100000"/>
              </a:lnSpc>
              <a:spcBef>
                <a:spcPts val="0"/>
              </a:spcBef>
              <a:spcAft>
                <a:spcPts val="0"/>
              </a:spcAft>
              <a:buNone/>
            </a:pPr>
            <a:r>
              <a:rPr lang="pt-BR" sz="1800">
                <a:solidFill>
                  <a:srgbClr val="008000"/>
                </a:solidFill>
                <a:latin typeface="Comic Sans MS"/>
                <a:ea typeface="Comic Sans MS"/>
                <a:cs typeface="Comic Sans MS"/>
                <a:sym typeface="Comic Sans MS"/>
              </a:rPr>
              <a:t>I – os percentuais de que trata o § 2º;</a:t>
            </a:r>
            <a:endParaRPr sz="1800">
              <a:latin typeface="Comic Sans MS"/>
              <a:ea typeface="Comic Sans MS"/>
              <a:cs typeface="Comic Sans MS"/>
              <a:sym typeface="Comic Sans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1">
                                            <p:txEl>
                                              <p:pRg st="0" end="0"/>
                                            </p:txEl>
                                          </p:spTgt>
                                        </p:tgtEl>
                                        <p:attrNameLst>
                                          <p:attrName>style.visibility</p:attrName>
                                        </p:attrNameLst>
                                      </p:cBhvr>
                                      <p:to>
                                        <p:strVal val="visible"/>
                                      </p:to>
                                    </p:set>
                                    <p:animEffect transition="in" filter="fade">
                                      <p:cBhvr>
                                        <p:cTn id="7" dur="1000"/>
                                        <p:tgtEl>
                                          <p:spTgt spid="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1">
                                            <p:txEl>
                                              <p:pRg st="1" end="1"/>
                                            </p:txEl>
                                          </p:spTgt>
                                        </p:tgtEl>
                                        <p:attrNameLst>
                                          <p:attrName>style.visibility</p:attrName>
                                        </p:attrNameLst>
                                      </p:cBhvr>
                                      <p:to>
                                        <p:strVal val="visible"/>
                                      </p:to>
                                    </p:set>
                                    <p:animEffect transition="in" filter="fade">
                                      <p:cBhvr>
                                        <p:cTn id="12" dur="1000"/>
                                        <p:tgtEl>
                                          <p:spTgt spid="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1">
                                            <p:txEl>
                                              <p:pRg st="2" end="2"/>
                                            </p:txEl>
                                          </p:spTgt>
                                        </p:tgtEl>
                                        <p:attrNameLst>
                                          <p:attrName>style.visibility</p:attrName>
                                        </p:attrNameLst>
                                      </p:cBhvr>
                                      <p:to>
                                        <p:strVal val="visible"/>
                                      </p:to>
                                    </p:set>
                                    <p:animEffect transition="in" filter="fade">
                                      <p:cBhvr>
                                        <p:cTn id="17" dur="1000"/>
                                        <p:tgtEl>
                                          <p:spTgt spid="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1">
                                            <p:txEl>
                                              <p:pRg st="3" end="3"/>
                                            </p:txEl>
                                          </p:spTgt>
                                        </p:tgtEl>
                                        <p:attrNameLst>
                                          <p:attrName>style.visibility</p:attrName>
                                        </p:attrNameLst>
                                      </p:cBhvr>
                                      <p:to>
                                        <p:strVal val="visible"/>
                                      </p:to>
                                    </p:set>
                                    <p:animEffect transition="in" filter="fade">
                                      <p:cBhvr>
                                        <p:cTn id="22" dur="1000"/>
                                        <p:tgtEl>
                                          <p:spTgt spid="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1">
                                            <p:txEl>
                                              <p:pRg st="4" end="4"/>
                                            </p:txEl>
                                          </p:spTgt>
                                        </p:tgtEl>
                                        <p:attrNameLst>
                                          <p:attrName>style.visibility</p:attrName>
                                        </p:attrNameLst>
                                      </p:cBhvr>
                                      <p:to>
                                        <p:strVal val="visible"/>
                                      </p:to>
                                    </p:set>
                                    <p:animEffect transition="in" filter="fade">
                                      <p:cBhvr>
                                        <p:cTn id="27" dur="1000"/>
                                        <p:tgtEl>
                                          <p:spTgt spid="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1">
                                            <p:txEl>
                                              <p:pRg st="5" end="5"/>
                                            </p:txEl>
                                          </p:spTgt>
                                        </p:tgtEl>
                                        <p:attrNameLst>
                                          <p:attrName>style.visibility</p:attrName>
                                        </p:attrNameLst>
                                      </p:cBhvr>
                                      <p:to>
                                        <p:strVal val="visible"/>
                                      </p:to>
                                    </p:set>
                                    <p:animEffect transition="in" filter="fade">
                                      <p:cBhvr>
                                        <p:cTn id="32" dur="1000"/>
                                        <p:tgtEl>
                                          <p:spTgt spid="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19</a:t>
            </a:fld>
            <a:endParaRPr/>
          </a:p>
        </p:txBody>
      </p:sp>
      <p:sp>
        <p:nvSpPr>
          <p:cNvPr id="177" name="Shape 177"/>
          <p:cNvSpPr txBox="1"/>
          <p:nvPr/>
        </p:nvSpPr>
        <p:spPr>
          <a:xfrm>
            <a:off x="245575" y="129525"/>
            <a:ext cx="8704500" cy="4533600"/>
          </a:xfrm>
          <a:prstGeom prst="rect">
            <a:avLst/>
          </a:prstGeom>
          <a:noFill/>
          <a:ln>
            <a:noFill/>
          </a:ln>
        </p:spPr>
        <p:txBody>
          <a:bodyPr spcFirstLastPara="1" wrap="square" lIns="91425" tIns="91425" rIns="91425" bIns="91425" anchor="t" anchorCtr="0">
            <a:noAutofit/>
          </a:bodyPr>
          <a:lstStyle/>
          <a:p>
            <a:pPr marL="0" lvl="0" indent="0">
              <a:lnSpc>
                <a:spcPct val="115000"/>
              </a:lnSpc>
              <a:spcBef>
                <a:spcPts val="0"/>
              </a:spcBef>
              <a:spcAft>
                <a:spcPts val="0"/>
              </a:spcAft>
              <a:buClr>
                <a:schemeClr val="dk1"/>
              </a:buClr>
              <a:buSzPts val="1100"/>
              <a:buFont typeface="Arial"/>
              <a:buNone/>
            </a:pPr>
            <a:r>
              <a:rPr lang="pt-BR" sz="2200">
                <a:solidFill>
                  <a:schemeClr val="dk1"/>
                </a:solidFill>
                <a:highlight>
                  <a:srgbClr val="F7F7F7"/>
                </a:highlight>
                <a:latin typeface="Comic Sans MS"/>
                <a:ea typeface="Comic Sans MS"/>
                <a:cs typeface="Comic Sans MS"/>
                <a:sym typeface="Comic Sans MS"/>
              </a:rPr>
              <a:t>II – os </a:t>
            </a:r>
            <a:r>
              <a:rPr lang="pt-BR" sz="2200" b="1">
                <a:solidFill>
                  <a:srgbClr val="0000FF"/>
                </a:solidFill>
                <a:highlight>
                  <a:srgbClr val="F7F7F7"/>
                </a:highlight>
                <a:latin typeface="Comic Sans MS"/>
                <a:ea typeface="Comic Sans MS"/>
                <a:cs typeface="Comic Sans MS"/>
                <a:sym typeface="Comic Sans MS"/>
              </a:rPr>
              <a:t>critérios de rateio dos recursos da União vinculados à saúde destinados aos Estados, ao Distrito Federal e aos Municípios</a:t>
            </a:r>
            <a:r>
              <a:rPr lang="pt-BR" sz="2200">
                <a:solidFill>
                  <a:schemeClr val="dk1"/>
                </a:solidFill>
                <a:highlight>
                  <a:srgbClr val="F7F7F7"/>
                </a:highlight>
                <a:latin typeface="Comic Sans MS"/>
                <a:ea typeface="Comic Sans MS"/>
                <a:cs typeface="Comic Sans MS"/>
                <a:sym typeface="Comic Sans MS"/>
              </a:rPr>
              <a:t>, e </a:t>
            </a:r>
            <a:r>
              <a:rPr lang="pt-BR" sz="2200" b="1">
                <a:solidFill>
                  <a:srgbClr val="0000FF"/>
                </a:solidFill>
                <a:highlight>
                  <a:srgbClr val="F7F7F7"/>
                </a:highlight>
                <a:latin typeface="Comic Sans MS"/>
                <a:ea typeface="Comic Sans MS"/>
                <a:cs typeface="Comic Sans MS"/>
                <a:sym typeface="Comic Sans MS"/>
              </a:rPr>
              <a:t>dos Estados destinados a seus respectivos Municípios</a:t>
            </a:r>
            <a:r>
              <a:rPr lang="pt-BR" sz="2200">
                <a:solidFill>
                  <a:schemeClr val="dk1"/>
                </a:solidFill>
                <a:highlight>
                  <a:srgbClr val="F7F7F7"/>
                </a:highlight>
                <a:latin typeface="Comic Sans MS"/>
                <a:ea typeface="Comic Sans MS"/>
                <a:cs typeface="Comic Sans MS"/>
                <a:sym typeface="Comic Sans MS"/>
              </a:rPr>
              <a:t>, objetivando a </a:t>
            </a:r>
            <a:r>
              <a:rPr lang="pt-BR" sz="2400" b="1">
                <a:solidFill>
                  <a:srgbClr val="FF0000"/>
                </a:solidFill>
                <a:highlight>
                  <a:srgbClr val="F7F7F7"/>
                </a:highlight>
                <a:latin typeface="Comic Sans MS"/>
                <a:ea typeface="Comic Sans MS"/>
                <a:cs typeface="Comic Sans MS"/>
                <a:sym typeface="Comic Sans MS"/>
              </a:rPr>
              <a:t>progressiva redução das disparidades regionais</a:t>
            </a:r>
            <a:r>
              <a:rPr lang="pt-BR" sz="2200">
                <a:solidFill>
                  <a:schemeClr val="dk1"/>
                </a:solidFill>
                <a:highlight>
                  <a:srgbClr val="F7F7F7"/>
                </a:highlight>
                <a:latin typeface="Comic Sans MS"/>
                <a:ea typeface="Comic Sans MS"/>
                <a:cs typeface="Comic Sans MS"/>
                <a:sym typeface="Comic Sans MS"/>
              </a:rPr>
              <a:t>; </a:t>
            </a:r>
            <a:r>
              <a:rPr lang="pt-BR" sz="2200" b="1" i="1">
                <a:solidFill>
                  <a:schemeClr val="dk1"/>
                </a:solidFill>
                <a:highlight>
                  <a:srgbClr val="F7F7F7"/>
                </a:highlight>
                <a:latin typeface="Comic Sans MS"/>
                <a:ea typeface="Comic Sans MS"/>
                <a:cs typeface="Comic Sans MS"/>
                <a:sym typeface="Comic Sans MS"/>
              </a:rPr>
              <a:t>(Acrescentado pela EC </a:t>
            </a:r>
            <a:r>
              <a:rPr lang="pt-BR" sz="2200" b="1" i="1" u="sng">
                <a:solidFill>
                  <a:srgbClr val="0000FF"/>
                </a:solidFill>
                <a:highlight>
                  <a:srgbClr val="F7F7F7"/>
                </a:highlight>
                <a:latin typeface="Comic Sans MS"/>
                <a:ea typeface="Comic Sans MS"/>
                <a:cs typeface="Comic Sans MS"/>
                <a:sym typeface="Comic Sans MS"/>
                <a:hlinkClick r:id="rId3"/>
              </a:rPr>
              <a:t>29/00</a:t>
            </a:r>
            <a:r>
              <a:rPr lang="pt-BR" sz="2200" b="1" i="1">
                <a:solidFill>
                  <a:schemeClr val="dk1"/>
                </a:solidFill>
                <a:highlight>
                  <a:srgbClr val="F7F7F7"/>
                </a:highlight>
                <a:latin typeface="Comic Sans MS"/>
                <a:ea typeface="Comic Sans MS"/>
                <a:cs typeface="Comic Sans MS"/>
                <a:sym typeface="Comic Sans MS"/>
              </a:rPr>
              <a:t>)</a:t>
            </a:r>
            <a:endParaRPr sz="2200" b="1" i="1">
              <a:solidFill>
                <a:schemeClr val="dk1"/>
              </a:solidFill>
              <a:highlight>
                <a:srgbClr val="F7F7F7"/>
              </a:highlight>
              <a:latin typeface="Comic Sans MS"/>
              <a:ea typeface="Comic Sans MS"/>
              <a:cs typeface="Comic Sans MS"/>
              <a:sym typeface="Comic Sans MS"/>
            </a:endParaRPr>
          </a:p>
          <a:p>
            <a:pPr marL="0" lvl="0" indent="0">
              <a:lnSpc>
                <a:spcPct val="115000"/>
              </a:lnSpc>
              <a:spcBef>
                <a:spcPts val="0"/>
              </a:spcBef>
              <a:spcAft>
                <a:spcPts val="0"/>
              </a:spcAft>
              <a:buClr>
                <a:schemeClr val="dk1"/>
              </a:buClr>
              <a:buSzPts val="1100"/>
              <a:buFont typeface="Arial"/>
              <a:buNone/>
            </a:pPr>
            <a:r>
              <a:rPr lang="pt-BR" sz="2200">
                <a:solidFill>
                  <a:schemeClr val="dk1"/>
                </a:solidFill>
                <a:highlight>
                  <a:srgbClr val="F7F7F7"/>
                </a:highlight>
                <a:latin typeface="Comic Sans MS"/>
                <a:ea typeface="Comic Sans MS"/>
                <a:cs typeface="Comic Sans MS"/>
                <a:sym typeface="Comic Sans MS"/>
              </a:rPr>
              <a:t>III – as</a:t>
            </a:r>
            <a:r>
              <a:rPr lang="pt-BR" sz="2200" b="1">
                <a:solidFill>
                  <a:schemeClr val="dk1"/>
                </a:solidFill>
                <a:highlight>
                  <a:srgbClr val="F7F7F7"/>
                </a:highlight>
                <a:latin typeface="Comic Sans MS"/>
                <a:ea typeface="Comic Sans MS"/>
                <a:cs typeface="Comic Sans MS"/>
                <a:sym typeface="Comic Sans MS"/>
              </a:rPr>
              <a:t> normas de fiscalização, avaliação e controle das despesas com saúde nas esferas federal, estadual, distrital e municipal</a:t>
            </a:r>
            <a:r>
              <a:rPr lang="pt-BR" sz="2200">
                <a:solidFill>
                  <a:schemeClr val="dk1"/>
                </a:solidFill>
                <a:highlight>
                  <a:srgbClr val="F7F7F7"/>
                </a:highlight>
                <a:latin typeface="Comic Sans MS"/>
                <a:ea typeface="Comic Sans MS"/>
                <a:cs typeface="Comic Sans MS"/>
                <a:sym typeface="Comic Sans MS"/>
              </a:rPr>
              <a:t>; </a:t>
            </a:r>
            <a:r>
              <a:rPr lang="pt-BR" sz="2200" b="1" i="1">
                <a:solidFill>
                  <a:schemeClr val="dk1"/>
                </a:solidFill>
                <a:highlight>
                  <a:srgbClr val="F7F7F7"/>
                </a:highlight>
                <a:latin typeface="Comic Sans MS"/>
                <a:ea typeface="Comic Sans MS"/>
                <a:cs typeface="Comic Sans MS"/>
                <a:sym typeface="Comic Sans MS"/>
              </a:rPr>
              <a:t>(Acrescentado pela EC </a:t>
            </a:r>
            <a:r>
              <a:rPr lang="pt-BR" sz="2200" b="1" i="1" u="sng">
                <a:solidFill>
                  <a:srgbClr val="0000FF"/>
                </a:solidFill>
                <a:highlight>
                  <a:srgbClr val="F7F7F7"/>
                </a:highlight>
                <a:latin typeface="Comic Sans MS"/>
                <a:ea typeface="Comic Sans MS"/>
                <a:cs typeface="Comic Sans MS"/>
                <a:sym typeface="Comic Sans MS"/>
                <a:hlinkClick r:id="rId3"/>
              </a:rPr>
              <a:t>29/00</a:t>
            </a:r>
            <a:r>
              <a:rPr lang="pt-BR" sz="2200" b="1" i="1">
                <a:solidFill>
                  <a:schemeClr val="dk1"/>
                </a:solidFill>
                <a:highlight>
                  <a:srgbClr val="F7F7F7"/>
                </a:highlight>
                <a:latin typeface="Comic Sans MS"/>
                <a:ea typeface="Comic Sans MS"/>
                <a:cs typeface="Comic Sans MS"/>
                <a:sym typeface="Comic Sans MS"/>
              </a:rPr>
              <a:t>)</a:t>
            </a:r>
            <a:endParaRPr sz="2200" b="1" i="1">
              <a:solidFill>
                <a:schemeClr val="dk1"/>
              </a:solidFill>
              <a:highlight>
                <a:srgbClr val="F7F7F7"/>
              </a:highlight>
              <a:latin typeface="Comic Sans MS"/>
              <a:ea typeface="Comic Sans MS"/>
              <a:cs typeface="Comic Sans MS"/>
              <a:sym typeface="Comic Sans MS"/>
            </a:endParaRPr>
          </a:p>
          <a:p>
            <a:pPr marL="0" lvl="0" indent="0">
              <a:lnSpc>
                <a:spcPct val="115000"/>
              </a:lnSpc>
              <a:spcBef>
                <a:spcPts val="0"/>
              </a:spcBef>
              <a:spcAft>
                <a:spcPts val="0"/>
              </a:spcAft>
              <a:buClr>
                <a:schemeClr val="dk1"/>
              </a:buClr>
              <a:buSzPts val="1100"/>
              <a:buFont typeface="Arial"/>
              <a:buNone/>
            </a:pPr>
            <a:r>
              <a:rPr lang="pt-BR" sz="2200">
                <a:solidFill>
                  <a:schemeClr val="dk1"/>
                </a:solidFill>
                <a:highlight>
                  <a:srgbClr val="F7F7F7"/>
                </a:highlight>
                <a:latin typeface="Comic Sans MS"/>
                <a:ea typeface="Comic Sans MS"/>
                <a:cs typeface="Comic Sans MS"/>
                <a:sym typeface="Comic Sans MS"/>
              </a:rPr>
              <a:t>IV – (revogado) </a:t>
            </a:r>
            <a:r>
              <a:rPr lang="pt-BR" sz="2200" b="1" i="1">
                <a:solidFill>
                  <a:schemeClr val="dk1"/>
                </a:solidFill>
                <a:highlight>
                  <a:srgbClr val="F7F7F7"/>
                </a:highlight>
                <a:latin typeface="Comic Sans MS"/>
                <a:ea typeface="Comic Sans MS"/>
                <a:cs typeface="Comic Sans MS"/>
                <a:sym typeface="Comic Sans MS"/>
              </a:rPr>
              <a:t>(Revogado pela EC </a:t>
            </a:r>
            <a:r>
              <a:rPr lang="pt-BR" sz="2200" b="1" i="1" u="sng">
                <a:solidFill>
                  <a:srgbClr val="0000FF"/>
                </a:solidFill>
                <a:highlight>
                  <a:srgbClr val="F7F7F7"/>
                </a:highlight>
                <a:latin typeface="Comic Sans MS"/>
                <a:ea typeface="Comic Sans MS"/>
                <a:cs typeface="Comic Sans MS"/>
                <a:sym typeface="Comic Sans MS"/>
                <a:hlinkClick r:id="rId4"/>
              </a:rPr>
              <a:t>86/15</a:t>
            </a:r>
            <a:r>
              <a:rPr lang="pt-BR" sz="2200" b="1" i="1">
                <a:solidFill>
                  <a:schemeClr val="dk1"/>
                </a:solidFill>
                <a:highlight>
                  <a:srgbClr val="F7F7F7"/>
                </a:highlight>
                <a:latin typeface="Comic Sans MS"/>
                <a:ea typeface="Comic Sans MS"/>
                <a:cs typeface="Comic Sans MS"/>
                <a:sym typeface="Comic Sans MS"/>
              </a:rPr>
              <a:t>)</a:t>
            </a:r>
            <a:endParaRPr sz="2200" b="1" i="1">
              <a:solidFill>
                <a:schemeClr val="dk1"/>
              </a:solidFill>
              <a:highlight>
                <a:srgbClr val="F7F7F7"/>
              </a:highlight>
              <a:latin typeface="Comic Sans MS"/>
              <a:ea typeface="Comic Sans MS"/>
              <a:cs typeface="Comic Sans MS"/>
              <a:sym typeface="Comic Sans MS"/>
            </a:endParaRPr>
          </a:p>
          <a:p>
            <a:pPr marL="914400" lvl="1" indent="-368300" rtl="0">
              <a:lnSpc>
                <a:spcPct val="115000"/>
              </a:lnSpc>
              <a:spcBef>
                <a:spcPts val="0"/>
              </a:spcBef>
              <a:spcAft>
                <a:spcPts val="0"/>
              </a:spcAft>
              <a:buClr>
                <a:schemeClr val="dk1"/>
              </a:buClr>
              <a:buSzPts val="2200"/>
              <a:buChar char="○"/>
            </a:pPr>
            <a:r>
              <a:rPr lang="pt-BR" sz="2200" b="1">
                <a:solidFill>
                  <a:srgbClr val="008000"/>
                </a:solidFill>
                <a:latin typeface="Comic Sans MS"/>
                <a:ea typeface="Comic Sans MS"/>
                <a:cs typeface="Comic Sans MS"/>
                <a:sym typeface="Comic Sans MS"/>
              </a:rPr>
              <a:t>Redação original</a:t>
            </a:r>
            <a:r>
              <a:rPr lang="pt-BR" sz="2200">
                <a:solidFill>
                  <a:srgbClr val="008000"/>
                </a:solidFill>
                <a:latin typeface="Comic Sans MS"/>
                <a:ea typeface="Comic Sans MS"/>
                <a:cs typeface="Comic Sans MS"/>
                <a:sym typeface="Comic Sans MS"/>
              </a:rPr>
              <a:t>, inciso IV acrescentado pela EC </a:t>
            </a:r>
            <a:r>
              <a:rPr lang="pt-BR" sz="2200" u="sng">
                <a:solidFill>
                  <a:srgbClr val="0000FF"/>
                </a:solidFill>
                <a:latin typeface="Comic Sans MS"/>
                <a:ea typeface="Comic Sans MS"/>
                <a:cs typeface="Comic Sans MS"/>
                <a:sym typeface="Comic Sans MS"/>
                <a:hlinkClick r:id="rId3"/>
              </a:rPr>
              <a:t>29/00.</a:t>
            </a:r>
            <a:endParaRPr sz="2200" u="sng">
              <a:solidFill>
                <a:srgbClr val="0000FF"/>
              </a:solidFill>
              <a:latin typeface="Comic Sans MS"/>
              <a:ea typeface="Comic Sans MS"/>
              <a:cs typeface="Comic Sans MS"/>
              <a:sym typeface="Comic Sans MS"/>
              <a:hlinkClick r:id="rId3"/>
            </a:endParaRPr>
          </a:p>
          <a:p>
            <a:pPr marL="0" lvl="0" indent="0">
              <a:spcBef>
                <a:spcPts val="0"/>
              </a:spcBef>
              <a:spcAft>
                <a:spcPts val="0"/>
              </a:spcAft>
              <a:buNone/>
            </a:pPr>
            <a:r>
              <a:rPr lang="pt-BR" sz="2200">
                <a:solidFill>
                  <a:srgbClr val="008000"/>
                </a:solidFill>
                <a:latin typeface="Comic Sans MS"/>
                <a:ea typeface="Comic Sans MS"/>
                <a:cs typeface="Comic Sans MS"/>
                <a:sym typeface="Comic Sans MS"/>
              </a:rPr>
              <a:t>IV – as normas de cálculo do montante a ser aplicado pela União.</a:t>
            </a:r>
            <a:endParaRPr sz="2200">
              <a:latin typeface="Comic Sans MS"/>
              <a:ea typeface="Comic Sans MS"/>
              <a:cs typeface="Comic Sans MS"/>
              <a:sym typeface="Comic Sans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7">
                                            <p:txEl>
                                              <p:pRg st="0" end="0"/>
                                            </p:txEl>
                                          </p:spTgt>
                                        </p:tgtEl>
                                        <p:attrNameLst>
                                          <p:attrName>style.visibility</p:attrName>
                                        </p:attrNameLst>
                                      </p:cBhvr>
                                      <p:to>
                                        <p:strVal val="visible"/>
                                      </p:to>
                                    </p:set>
                                    <p:animEffect transition="in" filter="fade">
                                      <p:cBhvr>
                                        <p:cTn id="7" dur="1000"/>
                                        <p:tgtEl>
                                          <p:spTgt spid="1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7">
                                            <p:txEl>
                                              <p:pRg st="1" end="1"/>
                                            </p:txEl>
                                          </p:spTgt>
                                        </p:tgtEl>
                                        <p:attrNameLst>
                                          <p:attrName>style.visibility</p:attrName>
                                        </p:attrNameLst>
                                      </p:cBhvr>
                                      <p:to>
                                        <p:strVal val="visible"/>
                                      </p:to>
                                    </p:set>
                                    <p:animEffect transition="in" filter="fade">
                                      <p:cBhvr>
                                        <p:cTn id="12" dur="1000"/>
                                        <p:tgtEl>
                                          <p:spTgt spid="1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7">
                                            <p:txEl>
                                              <p:pRg st="2" end="2"/>
                                            </p:txEl>
                                          </p:spTgt>
                                        </p:tgtEl>
                                        <p:attrNameLst>
                                          <p:attrName>style.visibility</p:attrName>
                                        </p:attrNameLst>
                                      </p:cBhvr>
                                      <p:to>
                                        <p:strVal val="visible"/>
                                      </p:to>
                                    </p:set>
                                    <p:animEffect transition="in" filter="fade">
                                      <p:cBhvr>
                                        <p:cTn id="17" dur="1000"/>
                                        <p:tgtEl>
                                          <p:spTgt spid="17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7">
                                            <p:txEl>
                                              <p:pRg st="3" end="3"/>
                                            </p:txEl>
                                          </p:spTgt>
                                        </p:tgtEl>
                                        <p:attrNameLst>
                                          <p:attrName>style.visibility</p:attrName>
                                        </p:attrNameLst>
                                      </p:cBhvr>
                                      <p:to>
                                        <p:strVal val="visible"/>
                                      </p:to>
                                    </p:set>
                                    <p:animEffect transition="in" filter="fade">
                                      <p:cBhvr>
                                        <p:cTn id="22" dur="1000"/>
                                        <p:tgtEl>
                                          <p:spTgt spid="17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7">
                                            <p:txEl>
                                              <p:pRg st="4" end="4"/>
                                            </p:txEl>
                                          </p:spTgt>
                                        </p:tgtEl>
                                        <p:attrNameLst>
                                          <p:attrName>style.visibility</p:attrName>
                                        </p:attrNameLst>
                                      </p:cBhvr>
                                      <p:to>
                                        <p:strVal val="visible"/>
                                      </p:to>
                                    </p:set>
                                    <p:animEffect transition="in" filter="fade">
                                      <p:cBhvr>
                                        <p:cTn id="27" dur="1000"/>
                                        <p:tgtEl>
                                          <p:spTgt spid="17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0"/>
        <p:cNvGrpSpPr/>
        <p:nvPr/>
      </p:nvGrpSpPr>
      <p:grpSpPr>
        <a:xfrm>
          <a:off x="0" y="0"/>
          <a:ext cx="0" cy="0"/>
          <a:chOff x="0" y="0"/>
          <a:chExt cx="0" cy="0"/>
        </a:xfrm>
      </p:grpSpPr>
      <p:sp>
        <p:nvSpPr>
          <p:cNvPr id="71" name="Shape 71"/>
          <p:cNvSpPr txBox="1"/>
          <p:nvPr/>
        </p:nvSpPr>
        <p:spPr>
          <a:xfrm>
            <a:off x="0" y="88575"/>
            <a:ext cx="9059100" cy="5055000"/>
          </a:xfrm>
          <a:prstGeom prst="rect">
            <a:avLst/>
          </a:prstGeom>
          <a:noFill/>
          <a:ln>
            <a:noFill/>
          </a:ln>
        </p:spPr>
        <p:txBody>
          <a:bodyPr spcFirstLastPara="1" wrap="square" lIns="76025" tIns="38000" rIns="76025" bIns="38000" anchor="t" anchorCtr="0">
            <a:noAutofit/>
          </a:bodyPr>
          <a:lstStyle/>
          <a:p>
            <a:pPr marL="0" marR="0" lvl="0" indent="0" algn="ctr" rtl="0">
              <a:lnSpc>
                <a:spcPct val="115000"/>
              </a:lnSpc>
              <a:spcBef>
                <a:spcPts val="0"/>
              </a:spcBef>
              <a:spcAft>
                <a:spcPts val="0"/>
              </a:spcAft>
              <a:buClr>
                <a:srgbClr val="000000"/>
              </a:buClr>
              <a:buFont typeface="Arial"/>
              <a:buNone/>
            </a:pPr>
            <a:r>
              <a:rPr lang="pt-BR" sz="2000" i="0" u="none" strike="noStrike" cap="none">
                <a:solidFill>
                  <a:srgbClr val="000000"/>
                </a:solidFill>
                <a:latin typeface="Comic Sans MS"/>
                <a:ea typeface="Comic Sans MS"/>
                <a:cs typeface="Comic Sans MS"/>
                <a:sym typeface="Comic Sans MS"/>
              </a:rPr>
              <a:t>A </a:t>
            </a:r>
            <a:r>
              <a:rPr lang="pt-BR" sz="2000" b="1">
                <a:solidFill>
                  <a:srgbClr val="FF0000"/>
                </a:solidFill>
                <a:latin typeface="Comic Sans MS"/>
                <a:ea typeface="Comic Sans MS"/>
                <a:cs typeface="Comic Sans MS"/>
                <a:sym typeface="Comic Sans MS"/>
              </a:rPr>
              <a:t>SEGURIDADE SOCIAL</a:t>
            </a:r>
            <a:r>
              <a:rPr lang="pt-BR" sz="2000">
                <a:latin typeface="Comic Sans MS"/>
                <a:ea typeface="Comic Sans MS"/>
                <a:cs typeface="Comic Sans MS"/>
                <a:sym typeface="Comic Sans MS"/>
              </a:rPr>
              <a:t>,</a:t>
            </a:r>
            <a:r>
              <a:rPr lang="pt-BR" sz="2000" i="0" u="none" strike="noStrike" cap="none">
                <a:solidFill>
                  <a:srgbClr val="000000"/>
                </a:solidFill>
                <a:latin typeface="Comic Sans MS"/>
                <a:ea typeface="Comic Sans MS"/>
                <a:cs typeface="Comic Sans MS"/>
                <a:sym typeface="Comic Sans MS"/>
              </a:rPr>
              <a:t> ao lado da </a:t>
            </a:r>
            <a:r>
              <a:rPr lang="pt-BR" sz="2000" b="1" i="0" u="none" strike="noStrike" cap="none">
                <a:solidFill>
                  <a:srgbClr val="0000FF"/>
                </a:solidFill>
                <a:latin typeface="Comic Sans MS"/>
                <a:ea typeface="Comic Sans MS"/>
                <a:cs typeface="Comic Sans MS"/>
                <a:sym typeface="Comic Sans MS"/>
              </a:rPr>
              <a:t>Educação</a:t>
            </a:r>
            <a:r>
              <a:rPr lang="pt-BR" sz="2000" i="0" u="none" strike="noStrike" cap="none">
                <a:solidFill>
                  <a:srgbClr val="000000"/>
                </a:solidFill>
                <a:latin typeface="Comic Sans MS"/>
                <a:ea typeface="Comic Sans MS"/>
                <a:cs typeface="Comic Sans MS"/>
                <a:sym typeface="Comic Sans MS"/>
              </a:rPr>
              <a:t>, se constituem em </a:t>
            </a:r>
            <a:r>
              <a:rPr lang="pt-BR" sz="2000" b="1" i="0" u="none" strike="noStrike" cap="none">
                <a:solidFill>
                  <a:srgbClr val="000000"/>
                </a:solidFill>
                <a:latin typeface="Comic Sans MS"/>
                <a:ea typeface="Comic Sans MS"/>
                <a:cs typeface="Comic Sans MS"/>
                <a:sym typeface="Comic Sans MS"/>
              </a:rPr>
              <a:t>possibilidade real de incorporação nos circuitos de cidadania</a:t>
            </a:r>
            <a:r>
              <a:rPr lang="pt-BR" sz="2000" i="0" u="none" strike="noStrike" cap="none">
                <a:solidFill>
                  <a:srgbClr val="000000"/>
                </a:solidFill>
                <a:latin typeface="Comic Sans MS"/>
                <a:ea typeface="Comic Sans MS"/>
                <a:cs typeface="Comic Sans MS"/>
                <a:sym typeface="Comic Sans MS"/>
              </a:rPr>
              <a:t> </a:t>
            </a:r>
            <a:endParaRPr sz="2000" i="0" u="none" strike="noStrike" cap="none">
              <a:solidFill>
                <a:srgbClr val="000000"/>
              </a:solidFill>
              <a:latin typeface="Comic Sans MS"/>
              <a:ea typeface="Comic Sans MS"/>
              <a:cs typeface="Comic Sans MS"/>
              <a:sym typeface="Comic Sans MS"/>
            </a:endParaRPr>
          </a:p>
          <a:p>
            <a:pPr marL="0" marR="0" lvl="0" indent="0" algn="ctr" rtl="0">
              <a:lnSpc>
                <a:spcPct val="115000"/>
              </a:lnSpc>
              <a:spcBef>
                <a:spcPts val="0"/>
              </a:spcBef>
              <a:spcAft>
                <a:spcPts val="0"/>
              </a:spcAft>
              <a:buClr>
                <a:srgbClr val="000000"/>
              </a:buClr>
              <a:buFont typeface="Arial"/>
              <a:buNone/>
            </a:pPr>
            <a:r>
              <a:rPr lang="pt-BR" sz="2000" b="1" i="0" u="none" strike="noStrike" cap="none">
                <a:solidFill>
                  <a:srgbClr val="980000"/>
                </a:solidFill>
                <a:latin typeface="Comic Sans MS"/>
                <a:ea typeface="Comic Sans MS"/>
                <a:cs typeface="Comic Sans MS"/>
                <a:sym typeface="Comic Sans MS"/>
              </a:rPr>
              <a:t>daqueles que não possuem um horizonte de serem incorporados apenas pelo “mercado”</a:t>
            </a:r>
            <a:r>
              <a:rPr lang="pt-BR" sz="2000" i="0" u="none" strike="noStrike" cap="none">
                <a:solidFill>
                  <a:srgbClr val="000000"/>
                </a:solidFill>
                <a:latin typeface="Comic Sans MS"/>
                <a:ea typeface="Comic Sans MS"/>
                <a:cs typeface="Comic Sans MS"/>
                <a:sym typeface="Comic Sans MS"/>
              </a:rPr>
              <a:t>.</a:t>
            </a:r>
            <a:endParaRPr sz="1200">
              <a:latin typeface="Comic Sans MS"/>
              <a:ea typeface="Comic Sans MS"/>
              <a:cs typeface="Comic Sans MS"/>
              <a:sym typeface="Comic Sans MS"/>
            </a:endParaRPr>
          </a:p>
          <a:p>
            <a:pPr marL="0" marR="0" lvl="0" indent="0" algn="ctr" rtl="0">
              <a:lnSpc>
                <a:spcPct val="115000"/>
              </a:lnSpc>
              <a:spcBef>
                <a:spcPts val="0"/>
              </a:spcBef>
              <a:spcAft>
                <a:spcPts val="0"/>
              </a:spcAft>
              <a:buClr>
                <a:srgbClr val="000000"/>
              </a:buClr>
              <a:buFont typeface="Arial"/>
              <a:buNone/>
            </a:pPr>
            <a:r>
              <a:rPr lang="pt-BR" sz="2000" i="0" u="none" strike="noStrike" cap="none">
                <a:solidFill>
                  <a:srgbClr val="000000"/>
                </a:solidFill>
                <a:latin typeface="Comic Sans MS"/>
                <a:ea typeface="Comic Sans MS"/>
                <a:cs typeface="Comic Sans MS"/>
                <a:sym typeface="Comic Sans MS"/>
              </a:rPr>
              <a:t>É a </a:t>
            </a:r>
            <a:r>
              <a:rPr lang="pt-BR" sz="2000" b="1" i="0" u="none" strike="noStrike" cap="none">
                <a:solidFill>
                  <a:srgbClr val="FF0000"/>
                </a:solidFill>
                <a:latin typeface="Comic Sans MS"/>
                <a:ea typeface="Comic Sans MS"/>
                <a:cs typeface="Comic Sans MS"/>
                <a:sym typeface="Comic Sans MS"/>
              </a:rPr>
              <a:t>concepção de Seguridade Social</a:t>
            </a:r>
            <a:r>
              <a:rPr lang="pt-BR" sz="2000" i="0" u="none" strike="noStrike" cap="none">
                <a:solidFill>
                  <a:srgbClr val="000000"/>
                </a:solidFill>
                <a:latin typeface="Comic Sans MS"/>
                <a:ea typeface="Comic Sans MS"/>
                <a:cs typeface="Comic Sans MS"/>
                <a:sym typeface="Comic Sans MS"/>
              </a:rPr>
              <a:t> (</a:t>
            </a:r>
            <a:r>
              <a:rPr lang="pt-BR" sz="2000">
                <a:latin typeface="Comic Sans MS"/>
                <a:ea typeface="Comic Sans MS"/>
                <a:cs typeface="Comic Sans MS"/>
                <a:sym typeface="Comic Sans MS"/>
              </a:rPr>
              <a:t>estabelecida na Constituição de 1988) </a:t>
            </a:r>
            <a:r>
              <a:rPr lang="pt-BR" sz="2000" i="0" u="none" strike="noStrike" cap="none">
                <a:solidFill>
                  <a:srgbClr val="000000"/>
                </a:solidFill>
                <a:latin typeface="Comic Sans MS"/>
                <a:ea typeface="Comic Sans MS"/>
                <a:cs typeface="Comic Sans MS"/>
                <a:sym typeface="Comic Sans MS"/>
              </a:rPr>
              <a:t>, baseada na idéia de </a:t>
            </a:r>
            <a:r>
              <a:rPr lang="pt-BR" sz="2000" b="1" i="0" u="none" strike="noStrike" cap="none">
                <a:solidFill>
                  <a:srgbClr val="000000"/>
                </a:solidFill>
                <a:latin typeface="Comic Sans MS"/>
                <a:ea typeface="Comic Sans MS"/>
                <a:cs typeface="Comic Sans MS"/>
                <a:sym typeface="Comic Sans MS"/>
              </a:rPr>
              <a:t>DIREITO DE CIDADANIA</a:t>
            </a:r>
            <a:r>
              <a:rPr lang="pt-BR" sz="2000" i="0" u="none" strike="noStrike" cap="none">
                <a:solidFill>
                  <a:srgbClr val="000000"/>
                </a:solidFill>
                <a:latin typeface="Comic Sans MS"/>
                <a:ea typeface="Comic Sans MS"/>
                <a:cs typeface="Comic Sans MS"/>
                <a:sym typeface="Comic Sans MS"/>
              </a:rPr>
              <a:t>, que permite ir mais além da concepção restrita de seguro baseada apenas na relação contributiva. </a:t>
            </a:r>
            <a:endParaRPr sz="1200">
              <a:latin typeface="Comic Sans MS"/>
              <a:ea typeface="Comic Sans MS"/>
              <a:cs typeface="Comic Sans MS"/>
              <a:sym typeface="Comic Sans MS"/>
            </a:endParaRPr>
          </a:p>
          <a:p>
            <a:pPr marL="0" marR="0" lvl="0" indent="0" algn="ctr" rtl="0">
              <a:lnSpc>
                <a:spcPct val="115000"/>
              </a:lnSpc>
              <a:spcBef>
                <a:spcPts val="0"/>
              </a:spcBef>
              <a:spcAft>
                <a:spcPts val="0"/>
              </a:spcAft>
              <a:buClr>
                <a:srgbClr val="000000"/>
              </a:buClr>
              <a:buFont typeface="Arial"/>
              <a:buNone/>
            </a:pPr>
            <a:r>
              <a:rPr lang="pt-BR" sz="2000" i="0" u="none" strike="noStrike" cap="none">
                <a:solidFill>
                  <a:srgbClr val="000000"/>
                </a:solidFill>
                <a:latin typeface="Comic Sans MS"/>
                <a:ea typeface="Comic Sans MS"/>
                <a:cs typeface="Comic Sans MS"/>
                <a:sym typeface="Comic Sans MS"/>
              </a:rPr>
              <a:t>É a </a:t>
            </a:r>
            <a:r>
              <a:rPr lang="pt-BR" sz="2000" b="1" i="0" u="none" strike="noStrike" cap="none">
                <a:solidFill>
                  <a:srgbClr val="FF0000"/>
                </a:solidFill>
                <a:latin typeface="Comic Sans MS"/>
                <a:ea typeface="Comic Sans MS"/>
                <a:cs typeface="Comic Sans MS"/>
                <a:sym typeface="Comic Sans MS"/>
              </a:rPr>
              <a:t>Seguridade Social </a:t>
            </a:r>
            <a:r>
              <a:rPr lang="pt-BR" sz="2000" i="0" u="none" strike="noStrike" cap="none">
                <a:solidFill>
                  <a:srgbClr val="000000"/>
                </a:solidFill>
                <a:latin typeface="Comic Sans MS"/>
                <a:ea typeface="Comic Sans MS"/>
                <a:cs typeface="Comic Sans MS"/>
                <a:sym typeface="Comic Sans MS"/>
              </a:rPr>
              <a:t>que permite </a:t>
            </a:r>
            <a:r>
              <a:rPr lang="pt-BR" sz="2000" b="1" i="0" u="none" strike="noStrike" cap="none">
                <a:solidFill>
                  <a:srgbClr val="000000"/>
                </a:solidFill>
                <a:latin typeface="Comic Sans MS"/>
                <a:ea typeface="Comic Sans MS"/>
                <a:cs typeface="Comic Sans MS"/>
                <a:sym typeface="Comic Sans MS"/>
              </a:rPr>
              <a:t>romper com a idéia de que só deve receber o benefício quem contribui diretamente por ele</a:t>
            </a:r>
            <a:r>
              <a:rPr lang="pt-BR" sz="2000" i="0" u="none" strike="noStrike" cap="none">
                <a:solidFill>
                  <a:srgbClr val="000000"/>
                </a:solidFill>
                <a:latin typeface="Comic Sans MS"/>
                <a:ea typeface="Comic Sans MS"/>
                <a:cs typeface="Comic Sans MS"/>
                <a:sym typeface="Comic Sans MS"/>
              </a:rPr>
              <a:t>, ignorando o fato de que as empresas repassam o valor das contribuições sociais aos preços, fazendo com que – </a:t>
            </a:r>
            <a:r>
              <a:rPr lang="pt-BR" sz="2000" b="1" i="0" u="none" strike="noStrike" cap="none">
                <a:solidFill>
                  <a:srgbClr val="000000"/>
                </a:solidFill>
                <a:latin typeface="Comic Sans MS"/>
                <a:ea typeface="Comic Sans MS"/>
                <a:cs typeface="Comic Sans MS"/>
                <a:sym typeface="Comic Sans MS"/>
              </a:rPr>
              <a:t>num sistema tributário predominantemente indireto - toda a sociedade brasileira, sobretudo os mais pobres, pague pela Seguridade Social. </a:t>
            </a:r>
            <a:endParaRPr sz="1200" b="1">
              <a:latin typeface="Comic Sans MS"/>
              <a:ea typeface="Comic Sans MS"/>
              <a:cs typeface="Comic Sans MS"/>
              <a:sym typeface="Comic Sans MS"/>
            </a:endParaRPr>
          </a:p>
        </p:txBody>
      </p:sp>
      <p:sp>
        <p:nvSpPr>
          <p:cNvPr id="72" name="Shape 72"/>
          <p:cNvSpPr txBox="1">
            <a:spLocks noGrp="1"/>
          </p:cNvSpPr>
          <p:nvPr>
            <p:ph type="sldNum" idx="12"/>
          </p:nvPr>
        </p:nvSpPr>
        <p:spPr>
          <a:xfrm>
            <a:off x="6556319" y="4685532"/>
            <a:ext cx="2128200" cy="353100"/>
          </a:xfrm>
          <a:prstGeom prst="rect">
            <a:avLst/>
          </a:prstGeom>
        </p:spPr>
        <p:txBody>
          <a:bodyPr spcFirstLastPara="1" wrap="square" lIns="0" tIns="0" rIns="0" bIns="0" anchor="t" anchorCtr="0">
            <a:noAutofit/>
          </a:bodyPr>
          <a:lstStyle/>
          <a:p>
            <a:pPr marL="0" lvl="0" indent="0" rtl="0">
              <a:spcBef>
                <a:spcPts val="0"/>
              </a:spcBef>
              <a:spcAft>
                <a:spcPts val="0"/>
              </a:spcAft>
              <a:buNone/>
            </a:pPr>
            <a:fld id="{00000000-1234-1234-1234-123412341234}" type="slidenum">
              <a:rPr lang="pt-BR"/>
              <a:t>2</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
                                            <p:txEl>
                                              <p:pRg st="0" end="0"/>
                                            </p:txEl>
                                          </p:spTgt>
                                        </p:tgtEl>
                                        <p:attrNameLst>
                                          <p:attrName>style.visibility</p:attrName>
                                        </p:attrNameLst>
                                      </p:cBhvr>
                                      <p:to>
                                        <p:strVal val="visible"/>
                                      </p:to>
                                    </p:set>
                                    <p:animEffect transition="in" filter="fade">
                                      <p:cBhvr>
                                        <p:cTn id="7" dur="1000"/>
                                        <p:tgtEl>
                                          <p:spTgt spid="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
                                            <p:txEl>
                                              <p:pRg st="1" end="1"/>
                                            </p:txEl>
                                          </p:spTgt>
                                        </p:tgtEl>
                                        <p:attrNameLst>
                                          <p:attrName>style.visibility</p:attrName>
                                        </p:attrNameLst>
                                      </p:cBhvr>
                                      <p:to>
                                        <p:strVal val="visible"/>
                                      </p:to>
                                    </p:set>
                                    <p:animEffect transition="in" filter="fade">
                                      <p:cBhvr>
                                        <p:cTn id="12" dur="1000"/>
                                        <p:tgtEl>
                                          <p:spTgt spid="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
                                            <p:txEl>
                                              <p:pRg st="2" end="2"/>
                                            </p:txEl>
                                          </p:spTgt>
                                        </p:tgtEl>
                                        <p:attrNameLst>
                                          <p:attrName>style.visibility</p:attrName>
                                        </p:attrNameLst>
                                      </p:cBhvr>
                                      <p:to>
                                        <p:strVal val="visible"/>
                                      </p:to>
                                    </p:set>
                                    <p:animEffect transition="in" filter="fade">
                                      <p:cBhvr>
                                        <p:cTn id="17" dur="1000"/>
                                        <p:tgtEl>
                                          <p:spTgt spid="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1">
                                            <p:txEl>
                                              <p:pRg st="3" end="3"/>
                                            </p:txEl>
                                          </p:spTgt>
                                        </p:tgtEl>
                                        <p:attrNameLst>
                                          <p:attrName>style.visibility</p:attrName>
                                        </p:attrNameLst>
                                      </p:cBhvr>
                                      <p:to>
                                        <p:strVal val="visible"/>
                                      </p:to>
                                    </p:set>
                                    <p:animEffect transition="in" filter="fade">
                                      <p:cBhvr>
                                        <p:cTn id="22" dur="1000"/>
                                        <p:tgtEl>
                                          <p:spTgt spid="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20</a:t>
            </a:fld>
            <a:endParaRPr/>
          </a:p>
        </p:txBody>
      </p:sp>
      <p:sp>
        <p:nvSpPr>
          <p:cNvPr id="183" name="Shape 183"/>
          <p:cNvSpPr txBox="1"/>
          <p:nvPr/>
        </p:nvSpPr>
        <p:spPr>
          <a:xfrm>
            <a:off x="95500" y="102225"/>
            <a:ext cx="8841000" cy="50412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pt-BR" sz="2000">
                <a:solidFill>
                  <a:schemeClr val="dk1"/>
                </a:solidFill>
                <a:highlight>
                  <a:srgbClr val="F7F7F7"/>
                </a:highlight>
                <a:latin typeface="Comic Sans MS"/>
                <a:ea typeface="Comic Sans MS"/>
                <a:cs typeface="Comic Sans MS"/>
                <a:sym typeface="Comic Sans MS"/>
              </a:rPr>
              <a:t>§ 4º Os </a:t>
            </a:r>
            <a:r>
              <a:rPr lang="pt-BR" sz="2000" b="1">
                <a:solidFill>
                  <a:schemeClr val="dk1"/>
                </a:solidFill>
                <a:highlight>
                  <a:srgbClr val="F7F7F7"/>
                </a:highlight>
                <a:latin typeface="Comic Sans MS"/>
                <a:ea typeface="Comic Sans MS"/>
                <a:cs typeface="Comic Sans MS"/>
                <a:sym typeface="Comic Sans MS"/>
              </a:rPr>
              <a:t>gestores locais do sistema único de saúde</a:t>
            </a:r>
            <a:r>
              <a:rPr lang="pt-BR" sz="2000">
                <a:solidFill>
                  <a:schemeClr val="dk1"/>
                </a:solidFill>
                <a:highlight>
                  <a:srgbClr val="F7F7F7"/>
                </a:highlight>
                <a:latin typeface="Comic Sans MS"/>
                <a:ea typeface="Comic Sans MS"/>
                <a:cs typeface="Comic Sans MS"/>
                <a:sym typeface="Comic Sans MS"/>
              </a:rPr>
              <a:t> poderão admitir </a:t>
            </a:r>
            <a:r>
              <a:rPr lang="pt-BR" sz="2000" b="1">
                <a:solidFill>
                  <a:schemeClr val="dk1"/>
                </a:solidFill>
                <a:highlight>
                  <a:srgbClr val="F7F7F7"/>
                </a:highlight>
                <a:latin typeface="Comic Sans MS"/>
                <a:ea typeface="Comic Sans MS"/>
                <a:cs typeface="Comic Sans MS"/>
                <a:sym typeface="Comic Sans MS"/>
              </a:rPr>
              <a:t>agentes comunitários de saúde e agentes de combate às endemias</a:t>
            </a:r>
            <a:r>
              <a:rPr lang="pt-BR" sz="2000">
                <a:solidFill>
                  <a:schemeClr val="dk1"/>
                </a:solidFill>
                <a:highlight>
                  <a:srgbClr val="F7F7F7"/>
                </a:highlight>
                <a:latin typeface="Comic Sans MS"/>
                <a:ea typeface="Comic Sans MS"/>
                <a:cs typeface="Comic Sans MS"/>
                <a:sym typeface="Comic Sans MS"/>
              </a:rPr>
              <a:t> por meio de </a:t>
            </a:r>
            <a:r>
              <a:rPr lang="pt-BR" sz="2000" b="1">
                <a:solidFill>
                  <a:srgbClr val="FF0000"/>
                </a:solidFill>
                <a:highlight>
                  <a:srgbClr val="F7F7F7"/>
                </a:highlight>
                <a:latin typeface="Comic Sans MS"/>
                <a:ea typeface="Comic Sans MS"/>
                <a:cs typeface="Comic Sans MS"/>
                <a:sym typeface="Comic Sans MS"/>
              </a:rPr>
              <a:t>processo seletivo público</a:t>
            </a:r>
            <a:r>
              <a:rPr lang="pt-BR" sz="2000">
                <a:solidFill>
                  <a:schemeClr val="dk1"/>
                </a:solidFill>
                <a:highlight>
                  <a:srgbClr val="F7F7F7"/>
                </a:highlight>
                <a:latin typeface="Comic Sans MS"/>
                <a:ea typeface="Comic Sans MS"/>
                <a:cs typeface="Comic Sans MS"/>
                <a:sym typeface="Comic Sans MS"/>
              </a:rPr>
              <a:t>, </a:t>
            </a:r>
            <a:r>
              <a:rPr lang="pt-BR" sz="2000" b="1">
                <a:solidFill>
                  <a:schemeClr val="dk1"/>
                </a:solidFill>
                <a:highlight>
                  <a:srgbClr val="F7F7F7"/>
                </a:highlight>
                <a:latin typeface="Comic Sans MS"/>
                <a:ea typeface="Comic Sans MS"/>
                <a:cs typeface="Comic Sans MS"/>
                <a:sym typeface="Comic Sans MS"/>
              </a:rPr>
              <a:t>de acordo com a natureza e complexidade de suas atribuições e requisitos específicos para sua atuação</a:t>
            </a:r>
            <a:r>
              <a:rPr lang="pt-BR" sz="2000">
                <a:solidFill>
                  <a:schemeClr val="dk1"/>
                </a:solidFill>
                <a:highlight>
                  <a:srgbClr val="F7F7F7"/>
                </a:highlight>
                <a:latin typeface="Comic Sans MS"/>
                <a:ea typeface="Comic Sans MS"/>
                <a:cs typeface="Comic Sans MS"/>
                <a:sym typeface="Comic Sans MS"/>
              </a:rPr>
              <a:t>. </a:t>
            </a:r>
            <a:r>
              <a:rPr lang="pt-BR" sz="2000" b="1" i="1">
                <a:solidFill>
                  <a:schemeClr val="dk1"/>
                </a:solidFill>
                <a:highlight>
                  <a:srgbClr val="F7F7F7"/>
                </a:highlight>
                <a:latin typeface="Comic Sans MS"/>
                <a:ea typeface="Comic Sans MS"/>
                <a:cs typeface="Comic Sans MS"/>
                <a:sym typeface="Comic Sans MS"/>
              </a:rPr>
              <a:t>(Acrescentado pela EC </a:t>
            </a:r>
            <a:r>
              <a:rPr lang="pt-BR" sz="2000" b="1" i="1" u="sng">
                <a:solidFill>
                  <a:srgbClr val="0000FF"/>
                </a:solidFill>
                <a:highlight>
                  <a:srgbClr val="F7F7F7"/>
                </a:highlight>
                <a:latin typeface="Comic Sans MS"/>
                <a:ea typeface="Comic Sans MS"/>
                <a:cs typeface="Comic Sans MS"/>
                <a:sym typeface="Comic Sans MS"/>
                <a:hlinkClick r:id="rId3"/>
              </a:rPr>
              <a:t>51/06</a:t>
            </a:r>
            <a:r>
              <a:rPr lang="pt-BR" sz="2000" b="1" i="1">
                <a:solidFill>
                  <a:schemeClr val="dk1"/>
                </a:solidFill>
                <a:highlight>
                  <a:srgbClr val="F7F7F7"/>
                </a:highlight>
                <a:latin typeface="Comic Sans MS"/>
                <a:ea typeface="Comic Sans MS"/>
                <a:cs typeface="Comic Sans MS"/>
                <a:sym typeface="Comic Sans MS"/>
              </a:rPr>
              <a:t>)</a:t>
            </a:r>
            <a:endParaRPr sz="2000" b="1" i="1">
              <a:solidFill>
                <a:schemeClr val="dk1"/>
              </a:solidFill>
              <a:highlight>
                <a:srgbClr val="F7F7F7"/>
              </a:highlight>
              <a:latin typeface="Comic Sans MS"/>
              <a:ea typeface="Comic Sans MS"/>
              <a:cs typeface="Comic Sans MS"/>
              <a:sym typeface="Comic Sans MS"/>
            </a:endParaRPr>
          </a:p>
          <a:p>
            <a:pPr marL="0" lvl="0" indent="0">
              <a:spcBef>
                <a:spcPts val="0"/>
              </a:spcBef>
              <a:spcAft>
                <a:spcPts val="0"/>
              </a:spcAft>
              <a:buClr>
                <a:schemeClr val="dk1"/>
              </a:buClr>
              <a:buSzPts val="1100"/>
              <a:buFont typeface="Arial"/>
              <a:buNone/>
            </a:pPr>
            <a:r>
              <a:rPr lang="pt-BR" sz="2000">
                <a:solidFill>
                  <a:schemeClr val="dk1"/>
                </a:solidFill>
                <a:latin typeface="Comic Sans MS"/>
                <a:ea typeface="Comic Sans MS"/>
                <a:cs typeface="Comic Sans MS"/>
                <a:sym typeface="Comic Sans MS"/>
              </a:rPr>
              <a:t>§ 5º </a:t>
            </a:r>
            <a:r>
              <a:rPr lang="pt-BR" sz="2000" b="1">
                <a:solidFill>
                  <a:srgbClr val="0000FF"/>
                </a:solidFill>
                <a:latin typeface="Comic Sans MS"/>
                <a:ea typeface="Comic Sans MS"/>
                <a:cs typeface="Comic Sans MS"/>
                <a:sym typeface="Comic Sans MS"/>
              </a:rPr>
              <a:t>Lei federal </a:t>
            </a:r>
            <a:r>
              <a:rPr lang="pt-BR" sz="2000">
                <a:solidFill>
                  <a:schemeClr val="dk1"/>
                </a:solidFill>
                <a:latin typeface="Comic Sans MS"/>
                <a:ea typeface="Comic Sans MS"/>
                <a:cs typeface="Comic Sans MS"/>
                <a:sym typeface="Comic Sans MS"/>
              </a:rPr>
              <a:t>disporá sobre o </a:t>
            </a:r>
            <a:r>
              <a:rPr lang="pt-BR" sz="2000" b="1">
                <a:solidFill>
                  <a:schemeClr val="dk1"/>
                </a:solidFill>
                <a:latin typeface="Comic Sans MS"/>
                <a:ea typeface="Comic Sans MS"/>
                <a:cs typeface="Comic Sans MS"/>
                <a:sym typeface="Comic Sans MS"/>
              </a:rPr>
              <a:t>regime jurídico, o piso salarial profissional nacional, as diretrizes para os Planos de Carreira e a regulamentação das atividades de agente comunitário de saúde e agente de combate às endemias</a:t>
            </a:r>
            <a:r>
              <a:rPr lang="pt-BR" sz="2000">
                <a:solidFill>
                  <a:schemeClr val="dk1"/>
                </a:solidFill>
                <a:latin typeface="Comic Sans MS"/>
                <a:ea typeface="Comic Sans MS"/>
                <a:cs typeface="Comic Sans MS"/>
                <a:sym typeface="Comic Sans MS"/>
              </a:rPr>
              <a:t>, </a:t>
            </a:r>
            <a:r>
              <a:rPr lang="pt-BR" sz="2000" b="1">
                <a:solidFill>
                  <a:srgbClr val="0000FF"/>
                </a:solidFill>
                <a:latin typeface="Comic Sans MS"/>
                <a:ea typeface="Comic Sans MS"/>
                <a:cs typeface="Comic Sans MS"/>
                <a:sym typeface="Comic Sans MS"/>
              </a:rPr>
              <a:t>competindo à União, nos termos da lei, prestar assistência financeira complementar aos Estados, ao Distrito Federal e aos Municípios, para o cumprimento do referido piso salarial.</a:t>
            </a:r>
            <a:r>
              <a:rPr lang="pt-BR" sz="2000">
                <a:solidFill>
                  <a:schemeClr val="dk1"/>
                </a:solidFill>
                <a:latin typeface="Comic Sans MS"/>
                <a:ea typeface="Comic Sans MS"/>
                <a:cs typeface="Comic Sans MS"/>
                <a:sym typeface="Comic Sans MS"/>
              </a:rPr>
              <a:t> </a:t>
            </a:r>
            <a:r>
              <a:rPr lang="pt-BR" sz="2000" b="1" i="1">
                <a:solidFill>
                  <a:schemeClr val="dk1"/>
                </a:solidFill>
                <a:latin typeface="Comic Sans MS"/>
                <a:ea typeface="Comic Sans MS"/>
                <a:cs typeface="Comic Sans MS"/>
                <a:sym typeface="Comic Sans MS"/>
              </a:rPr>
              <a:t>(Nova redação dada pela EC</a:t>
            </a:r>
            <a:r>
              <a:rPr lang="pt-BR" sz="2000" b="1" i="1" u="sng">
                <a:solidFill>
                  <a:srgbClr val="0000FF"/>
                </a:solidFill>
                <a:latin typeface="Comic Sans MS"/>
                <a:ea typeface="Comic Sans MS"/>
                <a:cs typeface="Comic Sans MS"/>
                <a:sym typeface="Comic Sans MS"/>
                <a:hlinkClick r:id="rId4"/>
              </a:rPr>
              <a:t> 63/10</a:t>
            </a:r>
            <a:r>
              <a:rPr lang="pt-BR" sz="2000" b="1" i="1">
                <a:solidFill>
                  <a:schemeClr val="dk1"/>
                </a:solidFill>
                <a:latin typeface="Comic Sans MS"/>
                <a:ea typeface="Comic Sans MS"/>
                <a:cs typeface="Comic Sans MS"/>
                <a:sym typeface="Comic Sans MS"/>
              </a:rPr>
              <a:t>)</a:t>
            </a:r>
            <a:endParaRPr sz="2000" b="1" i="1">
              <a:solidFill>
                <a:schemeClr val="dk1"/>
              </a:solidFill>
              <a:latin typeface="Comic Sans MS"/>
              <a:ea typeface="Comic Sans MS"/>
              <a:cs typeface="Comic Sans MS"/>
              <a:sym typeface="Comic Sans MS"/>
            </a:endParaRPr>
          </a:p>
          <a:p>
            <a:pPr marL="914400" lvl="1" indent="-355600" rtl="0">
              <a:lnSpc>
                <a:spcPct val="100000"/>
              </a:lnSpc>
              <a:spcBef>
                <a:spcPts val="0"/>
              </a:spcBef>
              <a:spcAft>
                <a:spcPts val="0"/>
              </a:spcAft>
              <a:buClr>
                <a:schemeClr val="dk1"/>
              </a:buClr>
              <a:buSzPts val="2000"/>
              <a:buChar char="○"/>
            </a:pPr>
            <a:r>
              <a:rPr lang="pt-BR" sz="2000" b="1">
                <a:solidFill>
                  <a:srgbClr val="008000"/>
                </a:solidFill>
                <a:latin typeface="Comic Sans MS"/>
                <a:ea typeface="Comic Sans MS"/>
                <a:cs typeface="Comic Sans MS"/>
                <a:sym typeface="Comic Sans MS"/>
              </a:rPr>
              <a:t>Redação original,</a:t>
            </a:r>
            <a:r>
              <a:rPr lang="pt-BR" sz="2000">
                <a:solidFill>
                  <a:srgbClr val="008000"/>
                </a:solidFill>
                <a:latin typeface="Comic Sans MS"/>
                <a:ea typeface="Comic Sans MS"/>
                <a:cs typeface="Comic Sans MS"/>
                <a:sym typeface="Comic Sans MS"/>
              </a:rPr>
              <a:t> § 5º acrescentado pela EC </a:t>
            </a:r>
            <a:r>
              <a:rPr lang="pt-BR" sz="2000" u="sng">
                <a:solidFill>
                  <a:srgbClr val="0000FF"/>
                </a:solidFill>
                <a:latin typeface="Comic Sans MS"/>
                <a:ea typeface="Comic Sans MS"/>
                <a:cs typeface="Comic Sans MS"/>
                <a:sym typeface="Comic Sans MS"/>
                <a:hlinkClick r:id="rId3"/>
              </a:rPr>
              <a:t>51/06</a:t>
            </a:r>
            <a:r>
              <a:rPr lang="pt-BR" sz="2000">
                <a:solidFill>
                  <a:srgbClr val="008000"/>
                </a:solidFill>
                <a:latin typeface="Comic Sans MS"/>
                <a:ea typeface="Comic Sans MS"/>
                <a:cs typeface="Comic Sans MS"/>
                <a:sym typeface="Comic Sans MS"/>
              </a:rPr>
              <a:t>.</a:t>
            </a:r>
            <a:endParaRPr sz="2000">
              <a:solidFill>
                <a:srgbClr val="008000"/>
              </a:solidFill>
              <a:latin typeface="Comic Sans MS"/>
              <a:ea typeface="Comic Sans MS"/>
              <a:cs typeface="Comic Sans MS"/>
              <a:sym typeface="Comic Sans MS"/>
            </a:endParaRPr>
          </a:p>
          <a:p>
            <a:pPr marL="0" lvl="0" indent="0">
              <a:lnSpc>
                <a:spcPct val="100000"/>
              </a:lnSpc>
              <a:spcBef>
                <a:spcPts val="0"/>
              </a:spcBef>
              <a:spcAft>
                <a:spcPts val="0"/>
              </a:spcAft>
              <a:buNone/>
            </a:pPr>
            <a:r>
              <a:rPr lang="pt-BR" sz="2000">
                <a:solidFill>
                  <a:srgbClr val="008000"/>
                </a:solidFill>
                <a:latin typeface="Comic Sans MS"/>
                <a:ea typeface="Comic Sans MS"/>
                <a:cs typeface="Comic Sans MS"/>
                <a:sym typeface="Comic Sans MS"/>
              </a:rPr>
              <a:t>§ 5º Lei federal disporá sobre o regime jurídico e a regulamentação das atividades de agente comunitário de saúde e agente de combate às endemias.</a:t>
            </a:r>
            <a:endParaRPr sz="2000">
              <a:latin typeface="Comic Sans MS"/>
              <a:ea typeface="Comic Sans MS"/>
              <a:cs typeface="Comic Sans MS"/>
              <a:sym typeface="Comic Sans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3">
                                            <p:txEl>
                                              <p:pRg st="0" end="0"/>
                                            </p:txEl>
                                          </p:spTgt>
                                        </p:tgtEl>
                                        <p:attrNameLst>
                                          <p:attrName>style.visibility</p:attrName>
                                        </p:attrNameLst>
                                      </p:cBhvr>
                                      <p:to>
                                        <p:strVal val="visible"/>
                                      </p:to>
                                    </p:set>
                                    <p:animEffect transition="in" filter="fade">
                                      <p:cBhvr>
                                        <p:cTn id="7" dur="1000"/>
                                        <p:tgtEl>
                                          <p:spTgt spid="1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3">
                                            <p:txEl>
                                              <p:pRg st="1" end="1"/>
                                            </p:txEl>
                                          </p:spTgt>
                                        </p:tgtEl>
                                        <p:attrNameLst>
                                          <p:attrName>style.visibility</p:attrName>
                                        </p:attrNameLst>
                                      </p:cBhvr>
                                      <p:to>
                                        <p:strVal val="visible"/>
                                      </p:to>
                                    </p:set>
                                    <p:animEffect transition="in" filter="fade">
                                      <p:cBhvr>
                                        <p:cTn id="12" dur="1000"/>
                                        <p:tgtEl>
                                          <p:spTgt spid="1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3">
                                            <p:txEl>
                                              <p:pRg st="2" end="2"/>
                                            </p:txEl>
                                          </p:spTgt>
                                        </p:tgtEl>
                                        <p:attrNameLst>
                                          <p:attrName>style.visibility</p:attrName>
                                        </p:attrNameLst>
                                      </p:cBhvr>
                                      <p:to>
                                        <p:strVal val="visible"/>
                                      </p:to>
                                    </p:set>
                                    <p:animEffect transition="in" filter="fade">
                                      <p:cBhvr>
                                        <p:cTn id="17" dur="1000"/>
                                        <p:tgtEl>
                                          <p:spTgt spid="1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3">
                                            <p:txEl>
                                              <p:pRg st="3" end="3"/>
                                            </p:txEl>
                                          </p:spTgt>
                                        </p:tgtEl>
                                        <p:attrNameLst>
                                          <p:attrName>style.visibility</p:attrName>
                                        </p:attrNameLst>
                                      </p:cBhvr>
                                      <p:to>
                                        <p:strVal val="visible"/>
                                      </p:to>
                                    </p:set>
                                    <p:animEffect transition="in" filter="fade">
                                      <p:cBhvr>
                                        <p:cTn id="22" dur="1000"/>
                                        <p:tgtEl>
                                          <p:spTgt spid="1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21</a:t>
            </a:fld>
            <a:endParaRPr/>
          </a:p>
        </p:txBody>
      </p:sp>
      <p:sp>
        <p:nvSpPr>
          <p:cNvPr id="189" name="Shape 189"/>
          <p:cNvSpPr txBox="1"/>
          <p:nvPr/>
        </p:nvSpPr>
        <p:spPr>
          <a:xfrm>
            <a:off x="122800" y="74950"/>
            <a:ext cx="8815200" cy="47208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pt-BR" sz="2200" b="1">
                <a:solidFill>
                  <a:schemeClr val="dk1"/>
                </a:solidFill>
                <a:latin typeface="Comic Sans MS"/>
                <a:ea typeface="Comic Sans MS"/>
                <a:cs typeface="Comic Sans MS"/>
                <a:sym typeface="Comic Sans MS"/>
              </a:rPr>
              <a:t>Art. 199.</a:t>
            </a:r>
            <a:r>
              <a:rPr lang="pt-BR" sz="2200">
                <a:solidFill>
                  <a:schemeClr val="dk1"/>
                </a:solidFill>
                <a:latin typeface="Comic Sans MS"/>
                <a:ea typeface="Comic Sans MS"/>
                <a:cs typeface="Comic Sans MS"/>
                <a:sym typeface="Comic Sans MS"/>
              </a:rPr>
              <a:t> </a:t>
            </a:r>
            <a:r>
              <a:rPr lang="pt-BR" sz="2200" b="1" u="sng">
                <a:solidFill>
                  <a:srgbClr val="980000"/>
                </a:solidFill>
                <a:latin typeface="Comic Sans MS"/>
                <a:ea typeface="Comic Sans MS"/>
                <a:cs typeface="Comic Sans MS"/>
                <a:sym typeface="Comic Sans MS"/>
              </a:rPr>
              <a:t>A assistência à saúde é livre à iniciativa privada</a:t>
            </a:r>
            <a:r>
              <a:rPr lang="pt-BR" sz="2200" u="sng">
                <a:solidFill>
                  <a:schemeClr val="dk1"/>
                </a:solidFill>
                <a:latin typeface="Comic Sans MS"/>
                <a:ea typeface="Comic Sans MS"/>
                <a:cs typeface="Comic Sans MS"/>
                <a:sym typeface="Comic Sans MS"/>
              </a:rPr>
              <a:t>.</a:t>
            </a:r>
            <a:endParaRPr sz="2200" u="sng">
              <a:solidFill>
                <a:schemeClr val="dk1"/>
              </a:solidFill>
              <a:latin typeface="Comic Sans MS"/>
              <a:ea typeface="Comic Sans MS"/>
              <a:cs typeface="Comic Sans MS"/>
              <a:sym typeface="Comic Sans MS"/>
            </a:endParaRPr>
          </a:p>
          <a:p>
            <a:pPr marL="0" lvl="0" indent="0">
              <a:lnSpc>
                <a:spcPct val="115000"/>
              </a:lnSpc>
              <a:spcBef>
                <a:spcPts val="0"/>
              </a:spcBef>
              <a:spcAft>
                <a:spcPts val="0"/>
              </a:spcAft>
              <a:buClr>
                <a:schemeClr val="dk1"/>
              </a:buClr>
              <a:buSzPts val="1100"/>
              <a:buFont typeface="Arial"/>
              <a:buNone/>
            </a:pPr>
            <a:endParaRPr sz="2200">
              <a:solidFill>
                <a:schemeClr val="dk1"/>
              </a:solidFill>
              <a:latin typeface="Comic Sans MS"/>
              <a:ea typeface="Comic Sans MS"/>
              <a:cs typeface="Comic Sans MS"/>
              <a:sym typeface="Comic Sans MS"/>
            </a:endParaRPr>
          </a:p>
          <a:p>
            <a:pPr marL="0" lvl="0" indent="0">
              <a:lnSpc>
                <a:spcPct val="115000"/>
              </a:lnSpc>
              <a:spcBef>
                <a:spcPts val="0"/>
              </a:spcBef>
              <a:spcAft>
                <a:spcPts val="0"/>
              </a:spcAft>
              <a:buClr>
                <a:schemeClr val="dk1"/>
              </a:buClr>
              <a:buSzPts val="1100"/>
              <a:buFont typeface="Arial"/>
              <a:buNone/>
            </a:pPr>
            <a:r>
              <a:rPr lang="pt-BR" sz="2200">
                <a:solidFill>
                  <a:schemeClr val="dk1"/>
                </a:solidFill>
                <a:latin typeface="Comic Sans MS"/>
                <a:ea typeface="Comic Sans MS"/>
                <a:cs typeface="Comic Sans MS"/>
                <a:sym typeface="Comic Sans MS"/>
              </a:rPr>
              <a:t>§ 1º As </a:t>
            </a:r>
            <a:r>
              <a:rPr lang="pt-BR" sz="2200" b="1">
                <a:solidFill>
                  <a:schemeClr val="dk1"/>
                </a:solidFill>
                <a:latin typeface="Comic Sans MS"/>
                <a:ea typeface="Comic Sans MS"/>
                <a:cs typeface="Comic Sans MS"/>
                <a:sym typeface="Comic Sans MS"/>
              </a:rPr>
              <a:t>instituições privadas</a:t>
            </a:r>
            <a:r>
              <a:rPr lang="pt-BR" sz="2200">
                <a:solidFill>
                  <a:schemeClr val="dk1"/>
                </a:solidFill>
                <a:latin typeface="Comic Sans MS"/>
                <a:ea typeface="Comic Sans MS"/>
                <a:cs typeface="Comic Sans MS"/>
                <a:sym typeface="Comic Sans MS"/>
              </a:rPr>
              <a:t> poderão participar </a:t>
            </a:r>
            <a:r>
              <a:rPr lang="pt-BR" sz="2200" b="1">
                <a:solidFill>
                  <a:srgbClr val="0000FF"/>
                </a:solidFill>
                <a:latin typeface="Comic Sans MS"/>
                <a:ea typeface="Comic Sans MS"/>
                <a:cs typeface="Comic Sans MS"/>
                <a:sym typeface="Comic Sans MS"/>
              </a:rPr>
              <a:t>de forma complementar do sistema único de saúde</a:t>
            </a:r>
            <a:r>
              <a:rPr lang="pt-BR" sz="2200">
                <a:solidFill>
                  <a:schemeClr val="dk1"/>
                </a:solidFill>
                <a:latin typeface="Comic Sans MS"/>
                <a:ea typeface="Comic Sans MS"/>
                <a:cs typeface="Comic Sans MS"/>
                <a:sym typeface="Comic Sans MS"/>
              </a:rPr>
              <a:t>, segundo </a:t>
            </a:r>
            <a:r>
              <a:rPr lang="pt-BR" sz="2200" b="1">
                <a:solidFill>
                  <a:srgbClr val="0000FF"/>
                </a:solidFill>
                <a:latin typeface="Comic Sans MS"/>
                <a:ea typeface="Comic Sans MS"/>
                <a:cs typeface="Comic Sans MS"/>
                <a:sym typeface="Comic Sans MS"/>
              </a:rPr>
              <a:t>diretrizes</a:t>
            </a:r>
            <a:r>
              <a:rPr lang="pt-BR" sz="2200">
                <a:solidFill>
                  <a:schemeClr val="dk1"/>
                </a:solidFill>
                <a:latin typeface="Comic Sans MS"/>
                <a:ea typeface="Comic Sans MS"/>
                <a:cs typeface="Comic Sans MS"/>
                <a:sym typeface="Comic Sans MS"/>
              </a:rPr>
              <a:t> deste,</a:t>
            </a:r>
            <a:r>
              <a:rPr lang="pt-BR" sz="2200" b="1">
                <a:solidFill>
                  <a:schemeClr val="dk1"/>
                </a:solidFill>
                <a:latin typeface="Comic Sans MS"/>
                <a:ea typeface="Comic Sans MS"/>
                <a:cs typeface="Comic Sans MS"/>
                <a:sym typeface="Comic Sans MS"/>
              </a:rPr>
              <a:t> mediante contrato de direito público ou convênio</a:t>
            </a:r>
            <a:r>
              <a:rPr lang="pt-BR" sz="2200">
                <a:solidFill>
                  <a:schemeClr val="dk1"/>
                </a:solidFill>
                <a:latin typeface="Comic Sans MS"/>
                <a:ea typeface="Comic Sans MS"/>
                <a:cs typeface="Comic Sans MS"/>
                <a:sym typeface="Comic Sans MS"/>
              </a:rPr>
              <a:t>, tendo </a:t>
            </a:r>
            <a:r>
              <a:rPr lang="pt-BR" sz="2200" b="1">
                <a:solidFill>
                  <a:srgbClr val="980000"/>
                </a:solidFill>
                <a:latin typeface="Comic Sans MS"/>
                <a:ea typeface="Comic Sans MS"/>
                <a:cs typeface="Comic Sans MS"/>
                <a:sym typeface="Comic Sans MS"/>
              </a:rPr>
              <a:t>preferência as entidades filantrópicas e as </a:t>
            </a:r>
            <a:r>
              <a:rPr lang="pt-BR" sz="2200" b="1" u="sng">
                <a:solidFill>
                  <a:srgbClr val="980000"/>
                </a:solidFill>
                <a:latin typeface="Comic Sans MS"/>
                <a:ea typeface="Comic Sans MS"/>
                <a:cs typeface="Comic Sans MS"/>
                <a:sym typeface="Comic Sans MS"/>
              </a:rPr>
              <a:t>sem fins lucrativos</a:t>
            </a:r>
            <a:r>
              <a:rPr lang="pt-BR" sz="2200" u="sng">
                <a:solidFill>
                  <a:schemeClr val="dk1"/>
                </a:solidFill>
                <a:latin typeface="Comic Sans MS"/>
                <a:ea typeface="Comic Sans MS"/>
                <a:cs typeface="Comic Sans MS"/>
                <a:sym typeface="Comic Sans MS"/>
              </a:rPr>
              <a:t>.</a:t>
            </a:r>
            <a:endParaRPr sz="2200" u="sng">
              <a:solidFill>
                <a:schemeClr val="dk1"/>
              </a:solidFill>
              <a:latin typeface="Comic Sans MS"/>
              <a:ea typeface="Comic Sans MS"/>
              <a:cs typeface="Comic Sans MS"/>
              <a:sym typeface="Comic Sans MS"/>
            </a:endParaRPr>
          </a:p>
          <a:p>
            <a:pPr marL="0" lvl="0" indent="0">
              <a:lnSpc>
                <a:spcPct val="115000"/>
              </a:lnSpc>
              <a:spcBef>
                <a:spcPts val="1000"/>
              </a:spcBef>
              <a:spcAft>
                <a:spcPts val="0"/>
              </a:spcAft>
              <a:buClr>
                <a:schemeClr val="dk1"/>
              </a:buClr>
              <a:buSzPts val="1100"/>
              <a:buFont typeface="Arial"/>
              <a:buNone/>
            </a:pPr>
            <a:r>
              <a:rPr lang="pt-BR" sz="2200">
                <a:solidFill>
                  <a:schemeClr val="dk1"/>
                </a:solidFill>
                <a:latin typeface="Comic Sans MS"/>
                <a:ea typeface="Comic Sans MS"/>
                <a:cs typeface="Comic Sans MS"/>
                <a:sym typeface="Comic Sans MS"/>
              </a:rPr>
              <a:t>§ 2º </a:t>
            </a:r>
            <a:r>
              <a:rPr lang="pt-BR" sz="2200" b="1" u="sng">
                <a:solidFill>
                  <a:srgbClr val="FF0000"/>
                </a:solidFill>
                <a:latin typeface="Comic Sans MS"/>
                <a:ea typeface="Comic Sans MS"/>
                <a:cs typeface="Comic Sans MS"/>
                <a:sym typeface="Comic Sans MS"/>
              </a:rPr>
              <a:t>É vedada a destinação de recursos públicos para auxílios ou subvenções às instituições privadas com fins lucrativos.</a:t>
            </a:r>
            <a:endParaRPr sz="2200" b="1" u="sng">
              <a:solidFill>
                <a:srgbClr val="FF0000"/>
              </a:solidFill>
              <a:latin typeface="Comic Sans MS"/>
              <a:ea typeface="Comic Sans MS"/>
              <a:cs typeface="Comic Sans MS"/>
              <a:sym typeface="Comic Sans MS"/>
            </a:endParaRPr>
          </a:p>
          <a:p>
            <a:pPr marL="0" lvl="0" indent="0">
              <a:lnSpc>
                <a:spcPct val="115000"/>
              </a:lnSpc>
              <a:spcBef>
                <a:spcPts val="1000"/>
              </a:spcBef>
              <a:spcAft>
                <a:spcPts val="0"/>
              </a:spcAft>
              <a:buClr>
                <a:schemeClr val="dk1"/>
              </a:buClr>
              <a:buSzPts val="1100"/>
              <a:buFont typeface="Arial"/>
              <a:buNone/>
            </a:pPr>
            <a:r>
              <a:rPr lang="pt-BR" sz="2200">
                <a:solidFill>
                  <a:schemeClr val="dk1"/>
                </a:solidFill>
                <a:latin typeface="Comic Sans MS"/>
                <a:ea typeface="Comic Sans MS"/>
                <a:cs typeface="Comic Sans MS"/>
                <a:sym typeface="Comic Sans MS"/>
              </a:rPr>
              <a:t>§ 3º </a:t>
            </a:r>
            <a:r>
              <a:rPr lang="pt-BR" sz="2200" b="1" u="sng">
                <a:solidFill>
                  <a:srgbClr val="980000"/>
                </a:solidFill>
                <a:latin typeface="Comic Sans MS"/>
                <a:ea typeface="Comic Sans MS"/>
                <a:cs typeface="Comic Sans MS"/>
                <a:sym typeface="Comic Sans MS"/>
              </a:rPr>
              <a:t>É vedada a participação direta ou indireta de empresas ou capitais estrangeiros na assistência à saúde no País, salvo nos casos previstos em lei.</a:t>
            </a:r>
            <a:endParaRPr sz="2200" b="1" u="sng">
              <a:solidFill>
                <a:srgbClr val="980000"/>
              </a:solidFill>
              <a:latin typeface="Comic Sans MS"/>
              <a:ea typeface="Comic Sans MS"/>
              <a:cs typeface="Comic Sans MS"/>
              <a:sym typeface="Comic Sans MS"/>
            </a:endParaRPr>
          </a:p>
          <a:p>
            <a:pPr marL="0" lvl="0" indent="0">
              <a:spcBef>
                <a:spcPts val="100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9">
                                            <p:txEl>
                                              <p:pRg st="0" end="0"/>
                                            </p:txEl>
                                          </p:spTgt>
                                        </p:tgtEl>
                                        <p:attrNameLst>
                                          <p:attrName>style.visibility</p:attrName>
                                        </p:attrNameLst>
                                      </p:cBhvr>
                                      <p:to>
                                        <p:strVal val="visible"/>
                                      </p:to>
                                    </p:set>
                                    <p:animEffect transition="in" filter="fade">
                                      <p:cBhvr>
                                        <p:cTn id="7" dur="1000"/>
                                        <p:tgtEl>
                                          <p:spTgt spid="1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9">
                                            <p:txEl>
                                              <p:pRg st="1" end="1"/>
                                            </p:txEl>
                                          </p:spTgt>
                                        </p:tgtEl>
                                        <p:attrNameLst>
                                          <p:attrName>style.visibility</p:attrName>
                                        </p:attrNameLst>
                                      </p:cBhvr>
                                      <p:to>
                                        <p:strVal val="visible"/>
                                      </p:to>
                                    </p:set>
                                    <p:animEffect transition="in" filter="fade">
                                      <p:cBhvr>
                                        <p:cTn id="12" dur="1000"/>
                                        <p:tgtEl>
                                          <p:spTgt spid="1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9">
                                            <p:txEl>
                                              <p:pRg st="2" end="2"/>
                                            </p:txEl>
                                          </p:spTgt>
                                        </p:tgtEl>
                                        <p:attrNameLst>
                                          <p:attrName>style.visibility</p:attrName>
                                        </p:attrNameLst>
                                      </p:cBhvr>
                                      <p:to>
                                        <p:strVal val="visible"/>
                                      </p:to>
                                    </p:set>
                                    <p:animEffect transition="in" filter="fade">
                                      <p:cBhvr>
                                        <p:cTn id="17" dur="1000"/>
                                        <p:tgtEl>
                                          <p:spTgt spid="18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9">
                                            <p:txEl>
                                              <p:pRg st="3" end="3"/>
                                            </p:txEl>
                                          </p:spTgt>
                                        </p:tgtEl>
                                        <p:attrNameLst>
                                          <p:attrName>style.visibility</p:attrName>
                                        </p:attrNameLst>
                                      </p:cBhvr>
                                      <p:to>
                                        <p:strVal val="visible"/>
                                      </p:to>
                                    </p:set>
                                    <p:animEffect transition="in" filter="fade">
                                      <p:cBhvr>
                                        <p:cTn id="22" dur="1000"/>
                                        <p:tgtEl>
                                          <p:spTgt spid="18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9">
                                            <p:txEl>
                                              <p:pRg st="4" end="4"/>
                                            </p:txEl>
                                          </p:spTgt>
                                        </p:tgtEl>
                                        <p:attrNameLst>
                                          <p:attrName>style.visibility</p:attrName>
                                        </p:attrNameLst>
                                      </p:cBhvr>
                                      <p:to>
                                        <p:strVal val="visible"/>
                                      </p:to>
                                    </p:set>
                                    <p:animEffect transition="in" filter="fade">
                                      <p:cBhvr>
                                        <p:cTn id="27" dur="1000"/>
                                        <p:tgtEl>
                                          <p:spTgt spid="18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9">
                                            <p:txEl>
                                              <p:pRg st="5" end="5"/>
                                            </p:txEl>
                                          </p:spTgt>
                                        </p:tgtEl>
                                        <p:attrNameLst>
                                          <p:attrName>style.visibility</p:attrName>
                                        </p:attrNameLst>
                                      </p:cBhvr>
                                      <p:to>
                                        <p:strVal val="visible"/>
                                      </p:to>
                                    </p:set>
                                    <p:animEffect transition="in" filter="fade">
                                      <p:cBhvr>
                                        <p:cTn id="32" dur="1000"/>
                                        <p:tgtEl>
                                          <p:spTgt spid="18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22</a:t>
            </a:fld>
            <a:endParaRPr/>
          </a:p>
        </p:txBody>
      </p:sp>
      <p:sp>
        <p:nvSpPr>
          <p:cNvPr id="195" name="Shape 195"/>
          <p:cNvSpPr txBox="1"/>
          <p:nvPr/>
        </p:nvSpPr>
        <p:spPr>
          <a:xfrm>
            <a:off x="122800" y="102250"/>
            <a:ext cx="8898300" cy="48705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pt-BR" sz="1800">
                <a:solidFill>
                  <a:schemeClr val="dk1"/>
                </a:solidFill>
                <a:latin typeface="Comic Sans MS"/>
                <a:ea typeface="Comic Sans MS"/>
                <a:cs typeface="Comic Sans MS"/>
                <a:sym typeface="Comic Sans MS"/>
              </a:rPr>
              <a:t>§ 4º A lei disporá sobre as condições e os requisitos que facilitem a remoção de órgãos, tecidos e substâncias humanas para fins de transplante, pesquisa e tratamento, bem como a coleta, processamento e transfusão de sangue e seus derivados, </a:t>
            </a:r>
            <a:r>
              <a:rPr lang="pt-BR" sz="1800" b="1">
                <a:solidFill>
                  <a:schemeClr val="dk1"/>
                </a:solidFill>
                <a:latin typeface="Comic Sans MS"/>
                <a:ea typeface="Comic Sans MS"/>
                <a:cs typeface="Comic Sans MS"/>
                <a:sym typeface="Comic Sans MS"/>
              </a:rPr>
              <a:t>sendo vedado todo tipo de comercialização</a:t>
            </a:r>
            <a:r>
              <a:rPr lang="pt-BR" sz="1800">
                <a:solidFill>
                  <a:schemeClr val="dk1"/>
                </a:solidFill>
                <a:latin typeface="Comic Sans MS"/>
                <a:ea typeface="Comic Sans MS"/>
                <a:cs typeface="Comic Sans MS"/>
                <a:sym typeface="Comic Sans MS"/>
              </a:rPr>
              <a:t>.</a:t>
            </a:r>
            <a:endParaRPr sz="1800">
              <a:solidFill>
                <a:schemeClr val="dk1"/>
              </a:solidFill>
              <a:latin typeface="Comic Sans MS"/>
              <a:ea typeface="Comic Sans MS"/>
              <a:cs typeface="Comic Sans MS"/>
              <a:sym typeface="Comic Sans MS"/>
            </a:endParaRPr>
          </a:p>
          <a:p>
            <a:pPr marL="0" lvl="0" indent="0">
              <a:spcBef>
                <a:spcPts val="1000"/>
              </a:spcBef>
              <a:spcAft>
                <a:spcPts val="0"/>
              </a:spcAft>
              <a:buClr>
                <a:schemeClr val="dk1"/>
              </a:buClr>
              <a:buSzPts val="1100"/>
              <a:buFont typeface="Arial"/>
              <a:buNone/>
            </a:pPr>
            <a:r>
              <a:rPr lang="pt-BR" sz="2000" b="1">
                <a:solidFill>
                  <a:schemeClr val="dk1"/>
                </a:solidFill>
                <a:latin typeface="Comic Sans MS"/>
                <a:ea typeface="Comic Sans MS"/>
                <a:cs typeface="Comic Sans MS"/>
                <a:sym typeface="Comic Sans MS"/>
              </a:rPr>
              <a:t>Art. 200.</a:t>
            </a:r>
            <a:r>
              <a:rPr lang="pt-BR" sz="2000">
                <a:solidFill>
                  <a:schemeClr val="dk1"/>
                </a:solidFill>
                <a:latin typeface="Comic Sans MS"/>
                <a:ea typeface="Comic Sans MS"/>
                <a:cs typeface="Comic Sans MS"/>
                <a:sym typeface="Comic Sans MS"/>
              </a:rPr>
              <a:t> Ao </a:t>
            </a:r>
            <a:r>
              <a:rPr lang="pt-BR" sz="2000" b="1">
                <a:solidFill>
                  <a:schemeClr val="dk1"/>
                </a:solidFill>
                <a:latin typeface="Comic Sans MS"/>
                <a:ea typeface="Comic Sans MS"/>
                <a:cs typeface="Comic Sans MS"/>
                <a:sym typeface="Comic Sans MS"/>
              </a:rPr>
              <a:t>sistema único de saúde </a:t>
            </a:r>
            <a:r>
              <a:rPr lang="pt-BR" sz="2000">
                <a:solidFill>
                  <a:schemeClr val="dk1"/>
                </a:solidFill>
                <a:latin typeface="Comic Sans MS"/>
                <a:ea typeface="Comic Sans MS"/>
                <a:cs typeface="Comic Sans MS"/>
                <a:sym typeface="Comic Sans MS"/>
              </a:rPr>
              <a:t>compete, além de outras atribuições, nos termos da lei:</a:t>
            </a:r>
            <a:endParaRPr sz="2000">
              <a:solidFill>
                <a:schemeClr val="dk1"/>
              </a:solidFill>
              <a:latin typeface="Comic Sans MS"/>
              <a:ea typeface="Comic Sans MS"/>
              <a:cs typeface="Comic Sans MS"/>
              <a:sym typeface="Comic Sans MS"/>
            </a:endParaRPr>
          </a:p>
          <a:p>
            <a:pPr marL="0" lvl="0" indent="0">
              <a:spcBef>
                <a:spcPts val="1000"/>
              </a:spcBef>
              <a:spcAft>
                <a:spcPts val="0"/>
              </a:spcAft>
              <a:buClr>
                <a:schemeClr val="dk1"/>
              </a:buClr>
              <a:buSzPts val="1100"/>
              <a:buFont typeface="Arial"/>
              <a:buNone/>
            </a:pPr>
            <a:r>
              <a:rPr lang="pt-BR" sz="2000">
                <a:solidFill>
                  <a:schemeClr val="dk1"/>
                </a:solidFill>
                <a:latin typeface="Comic Sans MS"/>
                <a:ea typeface="Comic Sans MS"/>
                <a:cs typeface="Comic Sans MS"/>
                <a:sym typeface="Comic Sans MS"/>
              </a:rPr>
              <a:t>I - </a:t>
            </a:r>
            <a:r>
              <a:rPr lang="pt-BR" sz="2000" b="1">
                <a:solidFill>
                  <a:schemeClr val="dk1"/>
                </a:solidFill>
                <a:latin typeface="Comic Sans MS"/>
                <a:ea typeface="Comic Sans MS"/>
                <a:cs typeface="Comic Sans MS"/>
                <a:sym typeface="Comic Sans MS"/>
              </a:rPr>
              <a:t>controlar e fiscalizar procedimentos, produtos e substâncias de interesse para a saúde</a:t>
            </a:r>
            <a:r>
              <a:rPr lang="pt-BR" sz="2000">
                <a:solidFill>
                  <a:schemeClr val="dk1"/>
                </a:solidFill>
                <a:latin typeface="Comic Sans MS"/>
                <a:ea typeface="Comic Sans MS"/>
                <a:cs typeface="Comic Sans MS"/>
                <a:sym typeface="Comic Sans MS"/>
              </a:rPr>
              <a:t> e </a:t>
            </a:r>
            <a:r>
              <a:rPr lang="pt-BR" sz="2000" b="1">
                <a:solidFill>
                  <a:schemeClr val="dk1"/>
                </a:solidFill>
                <a:latin typeface="Comic Sans MS"/>
                <a:ea typeface="Comic Sans MS"/>
                <a:cs typeface="Comic Sans MS"/>
                <a:sym typeface="Comic Sans MS"/>
              </a:rPr>
              <a:t>participar da produção de medicamentos, equipamentos, imunobiológicos, hemoderivados e outros insumos</a:t>
            </a:r>
            <a:r>
              <a:rPr lang="pt-BR" sz="2000">
                <a:solidFill>
                  <a:schemeClr val="dk1"/>
                </a:solidFill>
                <a:latin typeface="Comic Sans MS"/>
                <a:ea typeface="Comic Sans MS"/>
                <a:cs typeface="Comic Sans MS"/>
                <a:sym typeface="Comic Sans MS"/>
              </a:rPr>
              <a:t>;</a:t>
            </a:r>
            <a:endParaRPr sz="2000">
              <a:solidFill>
                <a:schemeClr val="dk1"/>
              </a:solidFill>
              <a:latin typeface="Comic Sans MS"/>
              <a:ea typeface="Comic Sans MS"/>
              <a:cs typeface="Comic Sans MS"/>
              <a:sym typeface="Comic Sans MS"/>
            </a:endParaRPr>
          </a:p>
          <a:p>
            <a:pPr marL="0" lvl="0" indent="0">
              <a:spcBef>
                <a:spcPts val="1000"/>
              </a:spcBef>
              <a:spcAft>
                <a:spcPts val="0"/>
              </a:spcAft>
              <a:buClr>
                <a:schemeClr val="dk1"/>
              </a:buClr>
              <a:buSzPts val="1100"/>
              <a:buFont typeface="Arial"/>
              <a:buNone/>
            </a:pPr>
            <a:r>
              <a:rPr lang="pt-BR" sz="2000">
                <a:solidFill>
                  <a:schemeClr val="dk1"/>
                </a:solidFill>
                <a:latin typeface="Comic Sans MS"/>
                <a:ea typeface="Comic Sans MS"/>
                <a:cs typeface="Comic Sans MS"/>
                <a:sym typeface="Comic Sans MS"/>
              </a:rPr>
              <a:t>II - executar as ações de </a:t>
            </a:r>
            <a:r>
              <a:rPr lang="pt-BR" sz="2000" b="1">
                <a:solidFill>
                  <a:srgbClr val="0000FF"/>
                </a:solidFill>
                <a:latin typeface="Comic Sans MS"/>
                <a:ea typeface="Comic Sans MS"/>
                <a:cs typeface="Comic Sans MS"/>
                <a:sym typeface="Comic Sans MS"/>
              </a:rPr>
              <a:t>vigilância sanitária e epidemiológica</a:t>
            </a:r>
            <a:r>
              <a:rPr lang="pt-BR" sz="2000">
                <a:solidFill>
                  <a:schemeClr val="dk1"/>
                </a:solidFill>
                <a:latin typeface="Comic Sans MS"/>
                <a:ea typeface="Comic Sans MS"/>
                <a:cs typeface="Comic Sans MS"/>
                <a:sym typeface="Comic Sans MS"/>
              </a:rPr>
              <a:t>, bem como as de </a:t>
            </a:r>
            <a:r>
              <a:rPr lang="pt-BR" sz="2000" b="1">
                <a:solidFill>
                  <a:srgbClr val="0000FF"/>
                </a:solidFill>
                <a:latin typeface="Comic Sans MS"/>
                <a:ea typeface="Comic Sans MS"/>
                <a:cs typeface="Comic Sans MS"/>
                <a:sym typeface="Comic Sans MS"/>
              </a:rPr>
              <a:t>saúde do trabalhador</a:t>
            </a:r>
            <a:r>
              <a:rPr lang="pt-BR" sz="2000">
                <a:solidFill>
                  <a:schemeClr val="dk1"/>
                </a:solidFill>
                <a:latin typeface="Comic Sans MS"/>
                <a:ea typeface="Comic Sans MS"/>
                <a:cs typeface="Comic Sans MS"/>
                <a:sym typeface="Comic Sans MS"/>
              </a:rPr>
              <a:t>;</a:t>
            </a:r>
            <a:endParaRPr sz="2000">
              <a:solidFill>
                <a:schemeClr val="dk1"/>
              </a:solidFill>
              <a:latin typeface="Comic Sans MS"/>
              <a:ea typeface="Comic Sans MS"/>
              <a:cs typeface="Comic Sans MS"/>
              <a:sym typeface="Comic Sans MS"/>
            </a:endParaRPr>
          </a:p>
          <a:p>
            <a:pPr marL="0" lvl="0" indent="0">
              <a:spcBef>
                <a:spcPts val="1000"/>
              </a:spcBef>
              <a:spcAft>
                <a:spcPts val="0"/>
              </a:spcAft>
              <a:buClr>
                <a:schemeClr val="dk1"/>
              </a:buClr>
              <a:buSzPts val="1100"/>
              <a:buFont typeface="Arial"/>
              <a:buNone/>
            </a:pPr>
            <a:r>
              <a:rPr lang="pt-BR" sz="2000">
                <a:solidFill>
                  <a:schemeClr val="dk1"/>
                </a:solidFill>
                <a:latin typeface="Comic Sans MS"/>
                <a:ea typeface="Comic Sans MS"/>
                <a:cs typeface="Comic Sans MS"/>
                <a:sym typeface="Comic Sans MS"/>
              </a:rPr>
              <a:t>III - </a:t>
            </a:r>
            <a:r>
              <a:rPr lang="pt-BR" sz="2000" b="1" u="sng">
                <a:solidFill>
                  <a:srgbClr val="FF0000"/>
                </a:solidFill>
                <a:latin typeface="Comic Sans MS"/>
                <a:ea typeface="Comic Sans MS"/>
                <a:cs typeface="Comic Sans MS"/>
                <a:sym typeface="Comic Sans MS"/>
              </a:rPr>
              <a:t>ordenar a formação de recursos humanos na área de saúde</a:t>
            </a:r>
            <a:r>
              <a:rPr lang="pt-BR" sz="2000">
                <a:solidFill>
                  <a:schemeClr val="dk1"/>
                </a:solidFill>
                <a:latin typeface="Comic Sans MS"/>
                <a:ea typeface="Comic Sans MS"/>
                <a:cs typeface="Comic Sans MS"/>
                <a:sym typeface="Comic Sans MS"/>
              </a:rPr>
              <a:t>;</a:t>
            </a:r>
            <a:endParaRPr sz="2000">
              <a:solidFill>
                <a:schemeClr val="dk1"/>
              </a:solidFill>
              <a:latin typeface="Comic Sans MS"/>
              <a:ea typeface="Comic Sans MS"/>
              <a:cs typeface="Comic Sans MS"/>
              <a:sym typeface="Comic Sans MS"/>
            </a:endParaRPr>
          </a:p>
          <a:p>
            <a:pPr marL="0" lvl="0" indent="0">
              <a:spcBef>
                <a:spcPts val="1000"/>
              </a:spcBef>
              <a:spcAft>
                <a:spcPts val="0"/>
              </a:spcAft>
              <a:buClr>
                <a:schemeClr val="dk1"/>
              </a:buClr>
              <a:buSzPts val="1100"/>
              <a:buFont typeface="Arial"/>
              <a:buNone/>
            </a:pPr>
            <a:r>
              <a:rPr lang="pt-BR" sz="2000">
                <a:solidFill>
                  <a:schemeClr val="dk1"/>
                </a:solidFill>
                <a:latin typeface="Comic Sans MS"/>
                <a:ea typeface="Comic Sans MS"/>
                <a:cs typeface="Comic Sans MS"/>
                <a:sym typeface="Comic Sans MS"/>
              </a:rPr>
              <a:t>IV - participar da </a:t>
            </a:r>
            <a:r>
              <a:rPr lang="pt-BR" sz="2000" b="1">
                <a:solidFill>
                  <a:srgbClr val="0000FF"/>
                </a:solidFill>
                <a:latin typeface="Comic Sans MS"/>
                <a:ea typeface="Comic Sans MS"/>
                <a:cs typeface="Comic Sans MS"/>
                <a:sym typeface="Comic Sans MS"/>
              </a:rPr>
              <a:t>formulação da política e da execução das ações de saneamento básico</a:t>
            </a:r>
            <a:r>
              <a:rPr lang="pt-BR" sz="2000">
                <a:solidFill>
                  <a:schemeClr val="dk1"/>
                </a:solidFill>
                <a:latin typeface="Comic Sans MS"/>
                <a:ea typeface="Comic Sans MS"/>
                <a:cs typeface="Comic Sans MS"/>
                <a:sym typeface="Comic Sans MS"/>
              </a:rPr>
              <a:t>;</a:t>
            </a:r>
            <a:endParaRPr sz="2000">
              <a:solidFill>
                <a:schemeClr val="dk1"/>
              </a:solidFill>
              <a:latin typeface="Comic Sans MS"/>
              <a:ea typeface="Comic Sans MS"/>
              <a:cs typeface="Comic Sans MS"/>
              <a:sym typeface="Comic Sans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5">
                                            <p:txEl>
                                              <p:pRg st="0" end="0"/>
                                            </p:txEl>
                                          </p:spTgt>
                                        </p:tgtEl>
                                        <p:attrNameLst>
                                          <p:attrName>style.visibility</p:attrName>
                                        </p:attrNameLst>
                                      </p:cBhvr>
                                      <p:to>
                                        <p:strVal val="visible"/>
                                      </p:to>
                                    </p:set>
                                    <p:animEffect transition="in" filter="fade">
                                      <p:cBhvr>
                                        <p:cTn id="7" dur="1000"/>
                                        <p:tgtEl>
                                          <p:spTgt spid="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5">
                                            <p:txEl>
                                              <p:pRg st="1" end="1"/>
                                            </p:txEl>
                                          </p:spTgt>
                                        </p:tgtEl>
                                        <p:attrNameLst>
                                          <p:attrName>style.visibility</p:attrName>
                                        </p:attrNameLst>
                                      </p:cBhvr>
                                      <p:to>
                                        <p:strVal val="visible"/>
                                      </p:to>
                                    </p:set>
                                    <p:animEffect transition="in" filter="fade">
                                      <p:cBhvr>
                                        <p:cTn id="12" dur="1000"/>
                                        <p:tgtEl>
                                          <p:spTgt spid="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5">
                                            <p:txEl>
                                              <p:pRg st="2" end="2"/>
                                            </p:txEl>
                                          </p:spTgt>
                                        </p:tgtEl>
                                        <p:attrNameLst>
                                          <p:attrName>style.visibility</p:attrName>
                                        </p:attrNameLst>
                                      </p:cBhvr>
                                      <p:to>
                                        <p:strVal val="visible"/>
                                      </p:to>
                                    </p:set>
                                    <p:animEffect transition="in" filter="fade">
                                      <p:cBhvr>
                                        <p:cTn id="17" dur="1000"/>
                                        <p:tgtEl>
                                          <p:spTgt spid="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5">
                                            <p:txEl>
                                              <p:pRg st="3" end="3"/>
                                            </p:txEl>
                                          </p:spTgt>
                                        </p:tgtEl>
                                        <p:attrNameLst>
                                          <p:attrName>style.visibility</p:attrName>
                                        </p:attrNameLst>
                                      </p:cBhvr>
                                      <p:to>
                                        <p:strVal val="visible"/>
                                      </p:to>
                                    </p:set>
                                    <p:animEffect transition="in" filter="fade">
                                      <p:cBhvr>
                                        <p:cTn id="22" dur="1000"/>
                                        <p:tgtEl>
                                          <p:spTgt spid="1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5">
                                            <p:txEl>
                                              <p:pRg st="4" end="4"/>
                                            </p:txEl>
                                          </p:spTgt>
                                        </p:tgtEl>
                                        <p:attrNameLst>
                                          <p:attrName>style.visibility</p:attrName>
                                        </p:attrNameLst>
                                      </p:cBhvr>
                                      <p:to>
                                        <p:strVal val="visible"/>
                                      </p:to>
                                    </p:set>
                                    <p:animEffect transition="in" filter="fade">
                                      <p:cBhvr>
                                        <p:cTn id="27" dur="1000"/>
                                        <p:tgtEl>
                                          <p:spTgt spid="1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5">
                                            <p:txEl>
                                              <p:pRg st="5" end="5"/>
                                            </p:txEl>
                                          </p:spTgt>
                                        </p:tgtEl>
                                        <p:attrNameLst>
                                          <p:attrName>style.visibility</p:attrName>
                                        </p:attrNameLst>
                                      </p:cBhvr>
                                      <p:to>
                                        <p:strVal val="visible"/>
                                      </p:to>
                                    </p:set>
                                    <p:animEffect transition="in" filter="fade">
                                      <p:cBhvr>
                                        <p:cTn id="32" dur="1000"/>
                                        <p:tgtEl>
                                          <p:spTgt spid="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23</a:t>
            </a:fld>
            <a:endParaRPr/>
          </a:p>
        </p:txBody>
      </p:sp>
      <p:sp>
        <p:nvSpPr>
          <p:cNvPr id="201" name="Shape 201"/>
          <p:cNvSpPr txBox="1"/>
          <p:nvPr/>
        </p:nvSpPr>
        <p:spPr>
          <a:xfrm>
            <a:off x="286500" y="102225"/>
            <a:ext cx="8677200" cy="47616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pt-BR" sz="2200">
                <a:solidFill>
                  <a:schemeClr val="dk1"/>
                </a:solidFill>
                <a:latin typeface="Comic Sans MS"/>
                <a:ea typeface="Comic Sans MS"/>
                <a:cs typeface="Comic Sans MS"/>
                <a:sym typeface="Comic Sans MS"/>
              </a:rPr>
              <a:t>V - incrementar, em sua área de atuação, o </a:t>
            </a:r>
            <a:r>
              <a:rPr lang="pt-BR" sz="2200" b="1">
                <a:solidFill>
                  <a:srgbClr val="0000FF"/>
                </a:solidFill>
                <a:latin typeface="Comic Sans MS"/>
                <a:ea typeface="Comic Sans MS"/>
                <a:cs typeface="Comic Sans MS"/>
                <a:sym typeface="Comic Sans MS"/>
              </a:rPr>
              <a:t>desenvolvimento científico e tecnológico e a inovaçã</a:t>
            </a:r>
            <a:r>
              <a:rPr lang="pt-BR" sz="2200">
                <a:solidFill>
                  <a:schemeClr val="dk1"/>
                </a:solidFill>
                <a:latin typeface="Comic Sans MS"/>
                <a:ea typeface="Comic Sans MS"/>
                <a:cs typeface="Comic Sans MS"/>
                <a:sym typeface="Comic Sans MS"/>
              </a:rPr>
              <a:t>o; </a:t>
            </a:r>
            <a:r>
              <a:rPr lang="pt-BR" sz="2200" b="1" i="1">
                <a:solidFill>
                  <a:schemeClr val="dk1"/>
                </a:solidFill>
                <a:latin typeface="Comic Sans MS"/>
                <a:ea typeface="Comic Sans MS"/>
                <a:cs typeface="Comic Sans MS"/>
                <a:sym typeface="Comic Sans MS"/>
              </a:rPr>
              <a:t>(Nova redação dada pela EC </a:t>
            </a:r>
            <a:r>
              <a:rPr lang="pt-BR" sz="2200" b="1" i="1" u="sng">
                <a:solidFill>
                  <a:srgbClr val="0000FF"/>
                </a:solidFill>
                <a:latin typeface="Comic Sans MS"/>
                <a:ea typeface="Comic Sans MS"/>
                <a:cs typeface="Comic Sans MS"/>
                <a:sym typeface="Comic Sans MS"/>
                <a:hlinkClick r:id="rId3"/>
              </a:rPr>
              <a:t>85/15</a:t>
            </a:r>
            <a:r>
              <a:rPr lang="pt-BR" sz="2200" b="1" i="1">
                <a:solidFill>
                  <a:schemeClr val="dk1"/>
                </a:solidFill>
                <a:latin typeface="Comic Sans MS"/>
                <a:ea typeface="Comic Sans MS"/>
                <a:cs typeface="Comic Sans MS"/>
                <a:sym typeface="Comic Sans MS"/>
              </a:rPr>
              <a:t>)</a:t>
            </a:r>
            <a:endParaRPr sz="2200" b="1" i="1">
              <a:solidFill>
                <a:schemeClr val="dk1"/>
              </a:solidFill>
              <a:latin typeface="Comic Sans MS"/>
              <a:ea typeface="Comic Sans MS"/>
              <a:cs typeface="Comic Sans MS"/>
              <a:sym typeface="Comic Sans MS"/>
            </a:endParaRPr>
          </a:p>
          <a:p>
            <a:pPr marL="914400" lvl="1" indent="-368300" rtl="0">
              <a:lnSpc>
                <a:spcPct val="100000"/>
              </a:lnSpc>
              <a:spcBef>
                <a:spcPts val="0"/>
              </a:spcBef>
              <a:spcAft>
                <a:spcPts val="0"/>
              </a:spcAft>
              <a:buClr>
                <a:schemeClr val="dk1"/>
              </a:buClr>
              <a:buSzPts val="2200"/>
              <a:buChar char="○"/>
            </a:pPr>
            <a:r>
              <a:rPr lang="pt-BR" sz="2200" b="1">
                <a:solidFill>
                  <a:srgbClr val="008000"/>
                </a:solidFill>
                <a:latin typeface="Comic Sans MS"/>
                <a:ea typeface="Comic Sans MS"/>
                <a:cs typeface="Comic Sans MS"/>
                <a:sym typeface="Comic Sans MS"/>
              </a:rPr>
              <a:t>Redação original</a:t>
            </a:r>
            <a:r>
              <a:rPr lang="pt-BR" sz="2200">
                <a:solidFill>
                  <a:schemeClr val="dk1"/>
                </a:solidFill>
                <a:latin typeface="Comic Sans MS"/>
                <a:ea typeface="Comic Sans MS"/>
                <a:cs typeface="Comic Sans MS"/>
                <a:sym typeface="Comic Sans MS"/>
              </a:rPr>
              <a:t>. </a:t>
            </a:r>
            <a:r>
              <a:rPr lang="pt-BR" sz="2200">
                <a:solidFill>
                  <a:srgbClr val="008000"/>
                </a:solidFill>
                <a:latin typeface="Comic Sans MS"/>
                <a:ea typeface="Comic Sans MS"/>
                <a:cs typeface="Comic Sans MS"/>
                <a:sym typeface="Comic Sans MS"/>
              </a:rPr>
              <a:t>V - incrementar em sua área de atuação o desenvolvimento científico e tecnológico;</a:t>
            </a:r>
            <a:endParaRPr sz="2200">
              <a:solidFill>
                <a:srgbClr val="008000"/>
              </a:solidFill>
              <a:latin typeface="Comic Sans MS"/>
              <a:ea typeface="Comic Sans MS"/>
              <a:cs typeface="Comic Sans MS"/>
              <a:sym typeface="Comic Sans MS"/>
            </a:endParaRPr>
          </a:p>
          <a:p>
            <a:pPr marL="0" lvl="0" indent="0" rtl="0">
              <a:lnSpc>
                <a:spcPct val="115000"/>
              </a:lnSpc>
              <a:spcBef>
                <a:spcPts val="0"/>
              </a:spcBef>
              <a:spcAft>
                <a:spcPts val="0"/>
              </a:spcAft>
              <a:buClr>
                <a:schemeClr val="dk1"/>
              </a:buClr>
              <a:buSzPts val="1100"/>
              <a:buFont typeface="Arial"/>
              <a:buNone/>
            </a:pPr>
            <a:r>
              <a:rPr lang="pt-BR" sz="2200">
                <a:solidFill>
                  <a:schemeClr val="dk1"/>
                </a:solidFill>
                <a:highlight>
                  <a:srgbClr val="F7F7F7"/>
                </a:highlight>
                <a:latin typeface="Comic Sans MS"/>
                <a:ea typeface="Comic Sans MS"/>
                <a:cs typeface="Comic Sans MS"/>
                <a:sym typeface="Comic Sans MS"/>
              </a:rPr>
              <a:t>VI - </a:t>
            </a:r>
            <a:r>
              <a:rPr lang="pt-BR" sz="2200" b="1">
                <a:solidFill>
                  <a:schemeClr val="dk1"/>
                </a:solidFill>
                <a:highlight>
                  <a:srgbClr val="F7F7F7"/>
                </a:highlight>
                <a:latin typeface="Comic Sans MS"/>
                <a:ea typeface="Comic Sans MS"/>
                <a:cs typeface="Comic Sans MS"/>
                <a:sym typeface="Comic Sans MS"/>
              </a:rPr>
              <a:t>fiscalizar e inspecionar alimentos, compreendido o controle de seu teor nutricional, bem como bebidas e águas para consumo humano</a:t>
            </a:r>
            <a:r>
              <a:rPr lang="pt-BR" sz="2200">
                <a:solidFill>
                  <a:schemeClr val="dk1"/>
                </a:solidFill>
                <a:highlight>
                  <a:srgbClr val="F7F7F7"/>
                </a:highlight>
                <a:latin typeface="Comic Sans MS"/>
                <a:ea typeface="Comic Sans MS"/>
                <a:cs typeface="Comic Sans MS"/>
                <a:sym typeface="Comic Sans MS"/>
              </a:rPr>
              <a:t>;</a:t>
            </a:r>
            <a:endParaRPr sz="2200">
              <a:solidFill>
                <a:schemeClr val="dk1"/>
              </a:solidFill>
              <a:highlight>
                <a:srgbClr val="F7F7F7"/>
              </a:highlight>
              <a:latin typeface="Comic Sans MS"/>
              <a:ea typeface="Comic Sans MS"/>
              <a:cs typeface="Comic Sans MS"/>
              <a:sym typeface="Comic Sans MS"/>
            </a:endParaRPr>
          </a:p>
          <a:p>
            <a:pPr marL="0" lvl="0" indent="0">
              <a:spcBef>
                <a:spcPts val="0"/>
              </a:spcBef>
              <a:spcAft>
                <a:spcPts val="0"/>
              </a:spcAft>
              <a:buClr>
                <a:schemeClr val="dk1"/>
              </a:buClr>
              <a:buSzPts val="1100"/>
              <a:buFont typeface="Arial"/>
              <a:buNone/>
            </a:pPr>
            <a:r>
              <a:rPr lang="pt-BR" sz="2200">
                <a:solidFill>
                  <a:schemeClr val="dk1"/>
                </a:solidFill>
                <a:highlight>
                  <a:srgbClr val="F7F7F7"/>
                </a:highlight>
                <a:latin typeface="Comic Sans MS"/>
                <a:ea typeface="Comic Sans MS"/>
                <a:cs typeface="Comic Sans MS"/>
                <a:sym typeface="Comic Sans MS"/>
              </a:rPr>
              <a:t>VII - participar do </a:t>
            </a:r>
            <a:r>
              <a:rPr lang="pt-BR" sz="2200" b="1">
                <a:solidFill>
                  <a:schemeClr val="dk1"/>
                </a:solidFill>
                <a:highlight>
                  <a:srgbClr val="F7F7F7"/>
                </a:highlight>
                <a:latin typeface="Comic Sans MS"/>
                <a:ea typeface="Comic Sans MS"/>
                <a:cs typeface="Comic Sans MS"/>
                <a:sym typeface="Comic Sans MS"/>
              </a:rPr>
              <a:t>controle e fiscalização da produção, transporte, guarda e utilização de substâncias e produtos psicoativos, tóxicos e radioativos</a:t>
            </a:r>
            <a:r>
              <a:rPr lang="pt-BR" sz="2200">
                <a:solidFill>
                  <a:schemeClr val="dk1"/>
                </a:solidFill>
                <a:highlight>
                  <a:srgbClr val="F7F7F7"/>
                </a:highlight>
                <a:latin typeface="Comic Sans MS"/>
                <a:ea typeface="Comic Sans MS"/>
                <a:cs typeface="Comic Sans MS"/>
                <a:sym typeface="Comic Sans MS"/>
              </a:rPr>
              <a:t>.</a:t>
            </a:r>
            <a:endParaRPr sz="2200">
              <a:solidFill>
                <a:schemeClr val="dk1"/>
              </a:solidFill>
              <a:highlight>
                <a:srgbClr val="F7F7F7"/>
              </a:highlight>
              <a:latin typeface="Comic Sans MS"/>
              <a:ea typeface="Comic Sans MS"/>
              <a:cs typeface="Comic Sans MS"/>
              <a:sym typeface="Comic Sans MS"/>
            </a:endParaRPr>
          </a:p>
          <a:p>
            <a:pPr marL="0" lvl="0" indent="0">
              <a:spcBef>
                <a:spcPts val="0"/>
              </a:spcBef>
              <a:spcAft>
                <a:spcPts val="0"/>
              </a:spcAft>
              <a:buNone/>
            </a:pPr>
            <a:r>
              <a:rPr lang="pt-BR" sz="2200">
                <a:solidFill>
                  <a:schemeClr val="dk1"/>
                </a:solidFill>
                <a:highlight>
                  <a:srgbClr val="F7F7F7"/>
                </a:highlight>
                <a:latin typeface="Comic Sans MS"/>
                <a:ea typeface="Comic Sans MS"/>
                <a:cs typeface="Comic Sans MS"/>
                <a:sym typeface="Comic Sans MS"/>
              </a:rPr>
              <a:t>VIII - </a:t>
            </a:r>
            <a:r>
              <a:rPr lang="pt-BR" sz="2200" b="1">
                <a:solidFill>
                  <a:schemeClr val="dk1"/>
                </a:solidFill>
                <a:highlight>
                  <a:srgbClr val="F7F7F7"/>
                </a:highlight>
                <a:latin typeface="Comic Sans MS"/>
                <a:ea typeface="Comic Sans MS"/>
                <a:cs typeface="Comic Sans MS"/>
                <a:sym typeface="Comic Sans MS"/>
              </a:rPr>
              <a:t>colaborar na proteção do meio ambiente</a:t>
            </a:r>
            <a:r>
              <a:rPr lang="pt-BR" sz="2200">
                <a:solidFill>
                  <a:schemeClr val="dk1"/>
                </a:solidFill>
                <a:highlight>
                  <a:srgbClr val="F7F7F7"/>
                </a:highlight>
                <a:latin typeface="Comic Sans MS"/>
                <a:ea typeface="Comic Sans MS"/>
                <a:cs typeface="Comic Sans MS"/>
                <a:sym typeface="Comic Sans MS"/>
              </a:rPr>
              <a:t>, nele compreendido </a:t>
            </a:r>
            <a:r>
              <a:rPr lang="pt-BR" sz="2200" b="1">
                <a:solidFill>
                  <a:srgbClr val="FF0000"/>
                </a:solidFill>
                <a:highlight>
                  <a:srgbClr val="F7F7F7"/>
                </a:highlight>
                <a:latin typeface="Comic Sans MS"/>
                <a:ea typeface="Comic Sans MS"/>
                <a:cs typeface="Comic Sans MS"/>
                <a:sym typeface="Comic Sans MS"/>
              </a:rPr>
              <a:t>o do trabalho</a:t>
            </a:r>
            <a:r>
              <a:rPr lang="pt-BR" sz="2200">
                <a:solidFill>
                  <a:schemeClr val="dk1"/>
                </a:solidFill>
                <a:highlight>
                  <a:srgbClr val="F7F7F7"/>
                </a:highlight>
                <a:latin typeface="Comic Sans MS"/>
                <a:ea typeface="Comic Sans MS"/>
                <a:cs typeface="Comic Sans MS"/>
                <a:sym typeface="Comic Sans MS"/>
              </a:rPr>
              <a:t>.</a:t>
            </a:r>
            <a:endParaRPr sz="2200">
              <a:latin typeface="Comic Sans MS"/>
              <a:ea typeface="Comic Sans MS"/>
              <a:cs typeface="Comic Sans MS"/>
              <a:sym typeface="Comic Sans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1">
                                            <p:txEl>
                                              <p:pRg st="0" end="0"/>
                                            </p:txEl>
                                          </p:spTgt>
                                        </p:tgtEl>
                                        <p:attrNameLst>
                                          <p:attrName>style.visibility</p:attrName>
                                        </p:attrNameLst>
                                      </p:cBhvr>
                                      <p:to>
                                        <p:strVal val="visible"/>
                                      </p:to>
                                    </p:set>
                                    <p:animEffect transition="in" filter="fade">
                                      <p:cBhvr>
                                        <p:cTn id="7" dur="1000"/>
                                        <p:tgtEl>
                                          <p:spTgt spid="2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1">
                                            <p:txEl>
                                              <p:pRg st="1" end="1"/>
                                            </p:txEl>
                                          </p:spTgt>
                                        </p:tgtEl>
                                        <p:attrNameLst>
                                          <p:attrName>style.visibility</p:attrName>
                                        </p:attrNameLst>
                                      </p:cBhvr>
                                      <p:to>
                                        <p:strVal val="visible"/>
                                      </p:to>
                                    </p:set>
                                    <p:animEffect transition="in" filter="fade">
                                      <p:cBhvr>
                                        <p:cTn id="12" dur="1000"/>
                                        <p:tgtEl>
                                          <p:spTgt spid="20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1">
                                            <p:txEl>
                                              <p:pRg st="2" end="2"/>
                                            </p:txEl>
                                          </p:spTgt>
                                        </p:tgtEl>
                                        <p:attrNameLst>
                                          <p:attrName>style.visibility</p:attrName>
                                        </p:attrNameLst>
                                      </p:cBhvr>
                                      <p:to>
                                        <p:strVal val="visible"/>
                                      </p:to>
                                    </p:set>
                                    <p:animEffect transition="in" filter="fade">
                                      <p:cBhvr>
                                        <p:cTn id="17" dur="1000"/>
                                        <p:tgtEl>
                                          <p:spTgt spid="20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1">
                                            <p:txEl>
                                              <p:pRg st="3" end="3"/>
                                            </p:txEl>
                                          </p:spTgt>
                                        </p:tgtEl>
                                        <p:attrNameLst>
                                          <p:attrName>style.visibility</p:attrName>
                                        </p:attrNameLst>
                                      </p:cBhvr>
                                      <p:to>
                                        <p:strVal val="visible"/>
                                      </p:to>
                                    </p:set>
                                    <p:animEffect transition="in" filter="fade">
                                      <p:cBhvr>
                                        <p:cTn id="22" dur="1000"/>
                                        <p:tgtEl>
                                          <p:spTgt spid="20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1">
                                            <p:txEl>
                                              <p:pRg st="4" end="4"/>
                                            </p:txEl>
                                          </p:spTgt>
                                        </p:tgtEl>
                                        <p:attrNameLst>
                                          <p:attrName>style.visibility</p:attrName>
                                        </p:attrNameLst>
                                      </p:cBhvr>
                                      <p:to>
                                        <p:strVal val="visible"/>
                                      </p:to>
                                    </p:set>
                                    <p:animEffect transition="in" filter="fade">
                                      <p:cBhvr>
                                        <p:cTn id="27" dur="1000"/>
                                        <p:tgtEl>
                                          <p:spTgt spid="20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p:nvPr/>
        </p:nvSpPr>
        <p:spPr>
          <a:xfrm>
            <a:off x="81850" y="156800"/>
            <a:ext cx="8868000" cy="47343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Clr>
                <a:schemeClr val="dk1"/>
              </a:buClr>
              <a:buSzPts val="1100"/>
              <a:buFont typeface="Arial"/>
              <a:buNone/>
            </a:pPr>
            <a:r>
              <a:rPr lang="pt-BR" sz="2200">
                <a:solidFill>
                  <a:srgbClr val="3A382C"/>
                </a:solidFill>
                <a:latin typeface="Comic Sans MS"/>
                <a:ea typeface="Comic Sans MS"/>
                <a:cs typeface="Comic Sans MS"/>
                <a:sym typeface="Comic Sans MS"/>
              </a:rPr>
              <a:t>Dentre os </a:t>
            </a:r>
            <a:r>
              <a:rPr lang="pt-BR" sz="2200" b="1">
                <a:solidFill>
                  <a:srgbClr val="3A382C"/>
                </a:solidFill>
                <a:latin typeface="Comic Sans MS"/>
                <a:ea typeface="Comic Sans MS"/>
                <a:cs typeface="Comic Sans MS"/>
                <a:sym typeface="Comic Sans MS"/>
              </a:rPr>
              <a:t>direitos sociais</a:t>
            </a:r>
            <a:r>
              <a:rPr lang="pt-BR" sz="2200">
                <a:solidFill>
                  <a:srgbClr val="3A382C"/>
                </a:solidFill>
                <a:latin typeface="Comic Sans MS"/>
                <a:ea typeface="Comic Sans MS"/>
                <a:cs typeface="Comic Sans MS"/>
                <a:sym typeface="Comic Sans MS"/>
              </a:rPr>
              <a:t>, </a:t>
            </a:r>
            <a:r>
              <a:rPr lang="pt-BR" sz="2200" b="1">
                <a:solidFill>
                  <a:srgbClr val="0000FF"/>
                </a:solidFill>
                <a:latin typeface="Comic Sans MS"/>
                <a:ea typeface="Comic Sans MS"/>
                <a:cs typeface="Comic Sans MS"/>
                <a:sym typeface="Comic Sans MS"/>
              </a:rPr>
              <a:t>o direito à saúde foi eleito pelo constituinte como de peculiar importância</a:t>
            </a:r>
            <a:r>
              <a:rPr lang="pt-BR" sz="2200">
                <a:solidFill>
                  <a:srgbClr val="3A382C"/>
                </a:solidFill>
                <a:latin typeface="Comic Sans MS"/>
                <a:ea typeface="Comic Sans MS"/>
                <a:cs typeface="Comic Sans MS"/>
                <a:sym typeface="Comic Sans MS"/>
              </a:rPr>
              <a:t>. A forma como foi tratada, em capítulo próprio, demonstra o cuidado que se teve com esse bem jurídico. Com efeito, </a:t>
            </a:r>
            <a:r>
              <a:rPr lang="pt-BR" sz="2200" b="1">
                <a:solidFill>
                  <a:srgbClr val="0000FF"/>
                </a:solidFill>
                <a:latin typeface="Comic Sans MS"/>
                <a:ea typeface="Comic Sans MS"/>
                <a:cs typeface="Comic Sans MS"/>
                <a:sym typeface="Comic Sans MS"/>
              </a:rPr>
              <a:t>o direito à saúde, por estar intimamente atrelado ao direito à vida, manifesta a proteção constitucional à dignidade da pessoa humana</a:t>
            </a:r>
            <a:r>
              <a:rPr lang="pt-BR" sz="2200">
                <a:solidFill>
                  <a:srgbClr val="3A382C"/>
                </a:solidFill>
                <a:latin typeface="Comic Sans MS"/>
                <a:ea typeface="Comic Sans MS"/>
                <a:cs typeface="Comic Sans MS"/>
                <a:sym typeface="Comic Sans MS"/>
              </a:rPr>
              <a:t>.</a:t>
            </a:r>
            <a:endParaRPr sz="2200">
              <a:solidFill>
                <a:srgbClr val="3A382C"/>
              </a:solidFill>
              <a:latin typeface="Comic Sans MS"/>
              <a:ea typeface="Comic Sans MS"/>
              <a:cs typeface="Comic Sans MS"/>
              <a:sym typeface="Comic Sans MS"/>
            </a:endParaRPr>
          </a:p>
          <a:p>
            <a:pPr marL="0" lvl="0" indent="0" algn="ctr">
              <a:spcBef>
                <a:spcPts val="0"/>
              </a:spcBef>
              <a:spcAft>
                <a:spcPts val="0"/>
              </a:spcAft>
              <a:buClr>
                <a:schemeClr val="dk1"/>
              </a:buClr>
              <a:buSzPts val="1100"/>
              <a:buFont typeface="Arial"/>
              <a:buNone/>
            </a:pPr>
            <a:r>
              <a:rPr lang="pt-BR" sz="2200" b="1">
                <a:solidFill>
                  <a:srgbClr val="3A382C"/>
                </a:solidFill>
                <a:latin typeface="Comic Sans MS"/>
                <a:ea typeface="Comic Sans MS"/>
                <a:cs typeface="Comic Sans MS"/>
                <a:sym typeface="Comic Sans MS"/>
              </a:rPr>
              <a:t>A </a:t>
            </a:r>
            <a:r>
              <a:rPr lang="pt-BR" sz="2200" b="1">
                <a:solidFill>
                  <a:srgbClr val="0000FF"/>
                </a:solidFill>
                <a:latin typeface="Comic Sans MS"/>
                <a:ea typeface="Comic Sans MS"/>
                <a:cs typeface="Comic Sans MS"/>
                <a:sym typeface="Comic Sans MS"/>
              </a:rPr>
              <a:t>saúde</a:t>
            </a:r>
            <a:r>
              <a:rPr lang="pt-BR" sz="2200" b="1">
                <a:solidFill>
                  <a:srgbClr val="3A382C"/>
                </a:solidFill>
                <a:latin typeface="Comic Sans MS"/>
                <a:ea typeface="Comic Sans MS"/>
                <a:cs typeface="Comic Sans MS"/>
                <a:sym typeface="Comic Sans MS"/>
              </a:rPr>
              <a:t>, consagrada na Constituição Federal de 1988 como </a:t>
            </a:r>
            <a:r>
              <a:rPr lang="pt-BR" sz="2200" b="1">
                <a:solidFill>
                  <a:srgbClr val="0000FF"/>
                </a:solidFill>
                <a:latin typeface="Comic Sans MS"/>
                <a:ea typeface="Comic Sans MS"/>
                <a:cs typeface="Comic Sans MS"/>
                <a:sym typeface="Comic Sans MS"/>
              </a:rPr>
              <a:t>direito social fundamental</a:t>
            </a:r>
            <a:r>
              <a:rPr lang="pt-BR" sz="2200">
                <a:solidFill>
                  <a:srgbClr val="3A382C"/>
                </a:solidFill>
                <a:latin typeface="Comic Sans MS"/>
                <a:ea typeface="Comic Sans MS"/>
                <a:cs typeface="Comic Sans MS"/>
                <a:sym typeface="Comic Sans MS"/>
              </a:rPr>
              <a:t>, recebe, deste modo, </a:t>
            </a:r>
            <a:r>
              <a:rPr lang="pt-BR" sz="2200" b="1">
                <a:solidFill>
                  <a:srgbClr val="3A382C"/>
                </a:solidFill>
                <a:latin typeface="Comic Sans MS"/>
                <a:ea typeface="Comic Sans MS"/>
                <a:cs typeface="Comic Sans MS"/>
                <a:sym typeface="Comic Sans MS"/>
              </a:rPr>
              <a:t>proteção jurídica diferenciada na ordem jurídico-constitucional brasileira</a:t>
            </a:r>
            <a:r>
              <a:rPr lang="pt-BR" sz="2200">
                <a:solidFill>
                  <a:srgbClr val="3A382C"/>
                </a:solidFill>
                <a:latin typeface="Comic Sans MS"/>
                <a:ea typeface="Comic Sans MS"/>
                <a:cs typeface="Comic Sans MS"/>
                <a:sym typeface="Comic Sans MS"/>
              </a:rPr>
              <a:t>.</a:t>
            </a:r>
            <a:endParaRPr sz="2200">
              <a:solidFill>
                <a:srgbClr val="3A382C"/>
              </a:solidFill>
              <a:latin typeface="Comic Sans MS"/>
              <a:ea typeface="Comic Sans MS"/>
              <a:cs typeface="Comic Sans MS"/>
              <a:sym typeface="Comic Sans MS"/>
            </a:endParaRPr>
          </a:p>
          <a:p>
            <a:pPr marL="0" lvl="0" indent="0" algn="ctr">
              <a:spcBef>
                <a:spcPts val="0"/>
              </a:spcBef>
              <a:spcAft>
                <a:spcPts val="0"/>
              </a:spcAft>
              <a:buClr>
                <a:schemeClr val="dk1"/>
              </a:buClr>
              <a:buSzPts val="1100"/>
              <a:buFont typeface="Arial"/>
              <a:buNone/>
            </a:pPr>
            <a:r>
              <a:rPr lang="pt-BR" sz="2200">
                <a:solidFill>
                  <a:srgbClr val="3A382C"/>
                </a:solidFill>
                <a:latin typeface="Comic Sans MS"/>
                <a:ea typeface="Comic Sans MS"/>
                <a:cs typeface="Comic Sans MS"/>
                <a:sym typeface="Comic Sans MS"/>
              </a:rPr>
              <a:t>Ao reconhecer a saúde como direito social fundamental, </a:t>
            </a:r>
            <a:r>
              <a:rPr lang="pt-BR" sz="2200" b="1">
                <a:solidFill>
                  <a:srgbClr val="3A382C"/>
                </a:solidFill>
                <a:latin typeface="Comic Sans MS"/>
                <a:ea typeface="Comic Sans MS"/>
                <a:cs typeface="Comic Sans MS"/>
                <a:sym typeface="Comic Sans MS"/>
              </a:rPr>
              <a:t>o </a:t>
            </a:r>
            <a:r>
              <a:rPr lang="pt-BR" sz="2200" b="1">
                <a:solidFill>
                  <a:srgbClr val="0000FF"/>
                </a:solidFill>
                <a:latin typeface="Comic Sans MS"/>
                <a:ea typeface="Comic Sans MS"/>
                <a:cs typeface="Comic Sans MS"/>
                <a:sym typeface="Comic Sans MS"/>
              </a:rPr>
              <a:t>Estado obrigou-se a prestações positivas</a:t>
            </a:r>
            <a:r>
              <a:rPr lang="pt-BR" sz="2200" b="1">
                <a:solidFill>
                  <a:srgbClr val="3A382C"/>
                </a:solidFill>
                <a:latin typeface="Comic Sans MS"/>
                <a:ea typeface="Comic Sans MS"/>
                <a:cs typeface="Comic Sans MS"/>
                <a:sym typeface="Comic Sans MS"/>
              </a:rPr>
              <a:t>, e, por conseguinte, à formulação de políticas públicas sociais e econômicas destinadas à promoção, à proteção e à recuperação da saúde.</a:t>
            </a:r>
            <a:endParaRPr sz="2200" b="1">
              <a:solidFill>
                <a:srgbClr val="3A382C"/>
              </a:solidFill>
              <a:latin typeface="Comic Sans MS"/>
              <a:ea typeface="Comic Sans MS"/>
              <a:cs typeface="Comic Sans MS"/>
              <a:sym typeface="Comic Sans MS"/>
            </a:endParaRPr>
          </a:p>
          <a:p>
            <a:pPr marL="0" lvl="0" indent="0" algn="ctr">
              <a:spcBef>
                <a:spcPts val="0"/>
              </a:spcBef>
              <a:spcAft>
                <a:spcPts val="0"/>
              </a:spcAft>
              <a:buNone/>
            </a:pPr>
            <a:endParaRPr sz="2200">
              <a:latin typeface="Comic Sans MS"/>
              <a:ea typeface="Comic Sans MS"/>
              <a:cs typeface="Comic Sans MS"/>
              <a:sym typeface="Comic Sans MS"/>
            </a:endParaRPr>
          </a:p>
        </p:txBody>
      </p:sp>
      <p:sp>
        <p:nvSpPr>
          <p:cNvPr id="207" name="Shape 20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24</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6">
                                            <p:txEl>
                                              <p:pRg st="0" end="0"/>
                                            </p:txEl>
                                          </p:spTgt>
                                        </p:tgtEl>
                                        <p:attrNameLst>
                                          <p:attrName>style.visibility</p:attrName>
                                        </p:attrNameLst>
                                      </p:cBhvr>
                                      <p:to>
                                        <p:strVal val="visible"/>
                                      </p:to>
                                    </p:set>
                                    <p:animEffect transition="in" filter="fade">
                                      <p:cBhvr>
                                        <p:cTn id="7" dur="1000"/>
                                        <p:tgtEl>
                                          <p:spTgt spid="2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6">
                                            <p:txEl>
                                              <p:pRg st="1" end="1"/>
                                            </p:txEl>
                                          </p:spTgt>
                                        </p:tgtEl>
                                        <p:attrNameLst>
                                          <p:attrName>style.visibility</p:attrName>
                                        </p:attrNameLst>
                                      </p:cBhvr>
                                      <p:to>
                                        <p:strVal val="visible"/>
                                      </p:to>
                                    </p:set>
                                    <p:animEffect transition="in" filter="fade">
                                      <p:cBhvr>
                                        <p:cTn id="12" dur="1000"/>
                                        <p:tgtEl>
                                          <p:spTgt spid="20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6">
                                            <p:txEl>
                                              <p:pRg st="2" end="2"/>
                                            </p:txEl>
                                          </p:spTgt>
                                        </p:tgtEl>
                                        <p:attrNameLst>
                                          <p:attrName>style.visibility</p:attrName>
                                        </p:attrNameLst>
                                      </p:cBhvr>
                                      <p:to>
                                        <p:strVal val="visible"/>
                                      </p:to>
                                    </p:set>
                                    <p:animEffect transition="in" filter="fade">
                                      <p:cBhvr>
                                        <p:cTn id="17" dur="1000"/>
                                        <p:tgtEl>
                                          <p:spTgt spid="20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6">
                                            <p:txEl>
                                              <p:pRg st="3" end="3"/>
                                            </p:txEl>
                                          </p:spTgt>
                                        </p:tgtEl>
                                        <p:attrNameLst>
                                          <p:attrName>style.visibility</p:attrName>
                                        </p:attrNameLst>
                                      </p:cBhvr>
                                      <p:to>
                                        <p:strVal val="visible"/>
                                      </p:to>
                                    </p:set>
                                    <p:animEffect transition="in" filter="fade">
                                      <p:cBhvr>
                                        <p:cTn id="22" dur="1000"/>
                                        <p:tgtEl>
                                          <p:spTgt spid="20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25</a:t>
            </a:fld>
            <a:endParaRPr/>
          </a:p>
        </p:txBody>
      </p:sp>
      <p:sp>
        <p:nvSpPr>
          <p:cNvPr id="213" name="Shape 213"/>
          <p:cNvSpPr txBox="1"/>
          <p:nvPr/>
        </p:nvSpPr>
        <p:spPr>
          <a:xfrm>
            <a:off x="272875" y="238650"/>
            <a:ext cx="8568000" cy="4424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pt-BR" sz="2400" b="1">
                <a:solidFill>
                  <a:srgbClr val="FF0000"/>
                </a:solidFill>
                <a:latin typeface="Comic Sans MS"/>
                <a:ea typeface="Comic Sans MS"/>
                <a:cs typeface="Comic Sans MS"/>
                <a:sym typeface="Comic Sans MS"/>
              </a:rPr>
              <a:t>SEGURIDADE SOCIAL: A CONSTRUÇÃO INTERROMPIDA</a:t>
            </a:r>
            <a:endParaRPr sz="2400" b="1">
              <a:solidFill>
                <a:srgbClr val="FF0000"/>
              </a:solidFill>
              <a:latin typeface="Comic Sans MS"/>
              <a:ea typeface="Comic Sans MS"/>
              <a:cs typeface="Comic Sans MS"/>
              <a:sym typeface="Comic Sans MS"/>
            </a:endParaRPr>
          </a:p>
          <a:p>
            <a:pPr marL="0" lvl="0" indent="0" algn="ctr" rtl="0">
              <a:spcBef>
                <a:spcPts val="0"/>
              </a:spcBef>
              <a:spcAft>
                <a:spcPts val="0"/>
              </a:spcAft>
              <a:buNone/>
            </a:pPr>
            <a:endParaRPr sz="2000" b="1">
              <a:solidFill>
                <a:srgbClr val="FF0000"/>
              </a:solidFill>
              <a:latin typeface="Comic Sans MS"/>
              <a:ea typeface="Comic Sans MS"/>
              <a:cs typeface="Comic Sans MS"/>
              <a:sym typeface="Comic Sans MS"/>
            </a:endParaRPr>
          </a:p>
          <a:p>
            <a:pPr marL="0" lvl="0" indent="0" rtl="0">
              <a:lnSpc>
                <a:spcPct val="115000"/>
              </a:lnSpc>
              <a:spcBef>
                <a:spcPts val="0"/>
              </a:spcBef>
              <a:spcAft>
                <a:spcPts val="0"/>
              </a:spcAft>
              <a:buClr>
                <a:schemeClr val="dk1"/>
              </a:buClr>
              <a:buSzPts val="1100"/>
              <a:buFont typeface="Arial"/>
              <a:buNone/>
            </a:pPr>
            <a:r>
              <a:rPr lang="pt-BR" sz="2000" u="sng">
                <a:solidFill>
                  <a:srgbClr val="1155CC"/>
                </a:solidFill>
                <a:latin typeface="Comic Sans MS"/>
                <a:ea typeface="Comic Sans MS"/>
                <a:cs typeface="Comic Sans MS"/>
                <a:sym typeface="Comic Sans MS"/>
                <a:hlinkClick r:id="rId3"/>
              </a:rPr>
              <a:t>NORONHA, José Carvalho de</a:t>
            </a:r>
            <a:r>
              <a:rPr lang="pt-BR" sz="2000">
                <a:solidFill>
                  <a:schemeClr val="dk1"/>
                </a:solidFill>
                <a:latin typeface="Comic Sans MS"/>
                <a:ea typeface="Comic Sans MS"/>
                <a:cs typeface="Comic Sans MS"/>
                <a:sym typeface="Comic Sans MS"/>
              </a:rPr>
              <a:t>  e  </a:t>
            </a:r>
            <a:r>
              <a:rPr lang="pt-BR" sz="2000" u="sng">
                <a:solidFill>
                  <a:srgbClr val="1155CC"/>
                </a:solidFill>
                <a:latin typeface="Comic Sans MS"/>
                <a:ea typeface="Comic Sans MS"/>
                <a:cs typeface="Comic Sans MS"/>
                <a:sym typeface="Comic Sans MS"/>
                <a:hlinkClick r:id="rId4"/>
              </a:rPr>
              <a:t>SOARES, Laura Tavares</a:t>
            </a:r>
            <a:r>
              <a:rPr lang="pt-BR" sz="2000">
                <a:solidFill>
                  <a:schemeClr val="dk1"/>
                </a:solidFill>
                <a:latin typeface="Comic Sans MS"/>
                <a:ea typeface="Comic Sans MS"/>
                <a:cs typeface="Comic Sans MS"/>
                <a:sym typeface="Comic Sans MS"/>
              </a:rPr>
              <a:t>.</a:t>
            </a:r>
            <a:endParaRPr sz="2000">
              <a:solidFill>
                <a:schemeClr val="dk1"/>
              </a:solidFill>
              <a:latin typeface="Comic Sans MS"/>
              <a:ea typeface="Comic Sans MS"/>
              <a:cs typeface="Comic Sans MS"/>
              <a:sym typeface="Comic Sans MS"/>
            </a:endParaRPr>
          </a:p>
          <a:p>
            <a:pPr marL="0" lvl="0" indent="0" rtl="0">
              <a:lnSpc>
                <a:spcPct val="115000"/>
              </a:lnSpc>
              <a:spcBef>
                <a:spcPts val="0"/>
              </a:spcBef>
              <a:spcAft>
                <a:spcPts val="0"/>
              </a:spcAft>
              <a:buNone/>
            </a:pPr>
            <a:r>
              <a:rPr lang="pt-BR" sz="2600" b="1">
                <a:solidFill>
                  <a:schemeClr val="dk1"/>
                </a:solidFill>
                <a:latin typeface="Comic Sans MS"/>
                <a:ea typeface="Comic Sans MS"/>
                <a:cs typeface="Comic Sans MS"/>
                <a:sym typeface="Comic Sans MS"/>
              </a:rPr>
              <a:t>A política de saúde no Brasil nos anos 90</a:t>
            </a:r>
            <a:r>
              <a:rPr lang="pt-BR" sz="2000" b="1">
                <a:solidFill>
                  <a:schemeClr val="dk1"/>
                </a:solidFill>
                <a:latin typeface="Comic Sans MS"/>
                <a:ea typeface="Comic Sans MS"/>
                <a:cs typeface="Comic Sans MS"/>
                <a:sym typeface="Comic Sans MS"/>
              </a:rPr>
              <a:t>.</a:t>
            </a:r>
            <a:r>
              <a:rPr lang="pt-BR" sz="2000" i="1">
                <a:solidFill>
                  <a:schemeClr val="dk1"/>
                </a:solidFill>
                <a:latin typeface="Comic Sans MS"/>
                <a:ea typeface="Comic Sans MS"/>
                <a:cs typeface="Comic Sans MS"/>
                <a:sym typeface="Comic Sans MS"/>
              </a:rPr>
              <a:t> </a:t>
            </a:r>
            <a:endParaRPr sz="2000" i="1">
              <a:solidFill>
                <a:schemeClr val="dk1"/>
              </a:solidFill>
              <a:latin typeface="Comic Sans MS"/>
              <a:ea typeface="Comic Sans MS"/>
              <a:cs typeface="Comic Sans MS"/>
              <a:sym typeface="Comic Sans MS"/>
            </a:endParaRPr>
          </a:p>
          <a:p>
            <a:pPr marL="0" lvl="0" indent="0" rtl="0">
              <a:lnSpc>
                <a:spcPct val="115000"/>
              </a:lnSpc>
              <a:spcBef>
                <a:spcPts val="0"/>
              </a:spcBef>
              <a:spcAft>
                <a:spcPts val="0"/>
              </a:spcAft>
              <a:buNone/>
            </a:pPr>
            <a:r>
              <a:rPr lang="pt-BR" sz="2000" i="1" u="sng">
                <a:solidFill>
                  <a:schemeClr val="dk1"/>
                </a:solidFill>
                <a:latin typeface="Comic Sans MS"/>
                <a:ea typeface="Comic Sans MS"/>
                <a:cs typeface="Comic Sans MS"/>
                <a:sym typeface="Comic Sans MS"/>
              </a:rPr>
              <a:t>Ciênc. saúde coletiva</a:t>
            </a:r>
            <a:r>
              <a:rPr lang="pt-BR" sz="2000">
                <a:solidFill>
                  <a:schemeClr val="dk1"/>
                </a:solidFill>
                <a:latin typeface="Comic Sans MS"/>
                <a:ea typeface="Comic Sans MS"/>
                <a:cs typeface="Comic Sans MS"/>
                <a:sym typeface="Comic Sans MS"/>
              </a:rPr>
              <a:t> [online]. 2001, vol.6, n.2, pp.445-450. ISSN 1413-8123.  </a:t>
            </a:r>
            <a:endParaRPr sz="2000">
              <a:solidFill>
                <a:schemeClr val="dk1"/>
              </a:solidFill>
              <a:latin typeface="Comic Sans MS"/>
              <a:ea typeface="Comic Sans MS"/>
              <a:cs typeface="Comic Sans MS"/>
              <a:sym typeface="Comic Sans MS"/>
            </a:endParaRPr>
          </a:p>
          <a:p>
            <a:pPr marL="0" lvl="0" indent="0" rtl="0">
              <a:lnSpc>
                <a:spcPct val="115000"/>
              </a:lnSpc>
              <a:spcBef>
                <a:spcPts val="0"/>
              </a:spcBef>
              <a:spcAft>
                <a:spcPts val="0"/>
              </a:spcAft>
              <a:buClr>
                <a:schemeClr val="dk1"/>
              </a:buClr>
              <a:buSzPts val="1100"/>
              <a:buFont typeface="Arial"/>
              <a:buNone/>
            </a:pPr>
            <a:r>
              <a:rPr lang="pt-BR" sz="2000" u="sng">
                <a:solidFill>
                  <a:srgbClr val="1155CC"/>
                </a:solidFill>
                <a:latin typeface="Comic Sans MS"/>
                <a:ea typeface="Comic Sans MS"/>
                <a:cs typeface="Comic Sans MS"/>
                <a:sym typeface="Comic Sans MS"/>
                <a:hlinkClick r:id="rId5"/>
              </a:rPr>
              <a:t>http://dx.doi.org/10.1590/S1413-81232001000200013</a:t>
            </a:r>
            <a:r>
              <a:rPr lang="pt-BR" sz="2000">
                <a:solidFill>
                  <a:schemeClr val="dk1"/>
                </a:solidFill>
                <a:latin typeface="Comic Sans MS"/>
                <a:ea typeface="Comic Sans MS"/>
                <a:cs typeface="Comic Sans MS"/>
                <a:sym typeface="Comic Sans MS"/>
              </a:rPr>
              <a:t>.</a:t>
            </a:r>
            <a:endParaRPr sz="2000" b="1">
              <a:solidFill>
                <a:srgbClr val="FF0000"/>
              </a:solidFill>
              <a:latin typeface="Comic Sans MS"/>
              <a:ea typeface="Comic Sans MS"/>
              <a:cs typeface="Comic Sans MS"/>
              <a:sym typeface="Comic Sans M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26</a:t>
            </a:fld>
            <a:endParaRPr/>
          </a:p>
        </p:txBody>
      </p:sp>
      <p:sp>
        <p:nvSpPr>
          <p:cNvPr id="219" name="Shape 219"/>
          <p:cNvSpPr txBox="1"/>
          <p:nvPr/>
        </p:nvSpPr>
        <p:spPr>
          <a:xfrm>
            <a:off x="150075" y="129525"/>
            <a:ext cx="8871000" cy="46797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pt-BR" sz="2000" i="1">
                <a:solidFill>
                  <a:schemeClr val="dk1"/>
                </a:solidFill>
                <a:latin typeface="Verdana"/>
                <a:ea typeface="Verdana"/>
                <a:cs typeface="Verdana"/>
                <a:sym typeface="Verdana"/>
              </a:rPr>
              <a:t>Os autores realizam uma reflexão sobre os </a:t>
            </a:r>
            <a:r>
              <a:rPr lang="pt-BR" sz="2000" b="1" i="1">
                <a:solidFill>
                  <a:schemeClr val="dk1"/>
                </a:solidFill>
                <a:latin typeface="Verdana"/>
                <a:ea typeface="Verdana"/>
                <a:cs typeface="Verdana"/>
                <a:sym typeface="Verdana"/>
              </a:rPr>
              <a:t>rumos da reforma do setor saúde na década de 1990</a:t>
            </a:r>
            <a:r>
              <a:rPr lang="pt-BR" sz="2000" i="1">
                <a:solidFill>
                  <a:schemeClr val="dk1"/>
                </a:solidFill>
                <a:latin typeface="Verdana"/>
                <a:ea typeface="Verdana"/>
                <a:cs typeface="Verdana"/>
                <a:sym typeface="Verdana"/>
              </a:rPr>
              <a:t>. Enfatizam a dinâmica de </a:t>
            </a:r>
            <a:r>
              <a:rPr lang="pt-BR" sz="2000" b="1" i="1">
                <a:solidFill>
                  <a:schemeClr val="dk1"/>
                </a:solidFill>
                <a:latin typeface="Verdana"/>
                <a:ea typeface="Verdana"/>
                <a:cs typeface="Verdana"/>
                <a:sym typeface="Verdana"/>
              </a:rPr>
              <a:t>mudanças conjunturais e estruturais que, ao estigmatizar o sentido do Estado de Bem-Estar Social, acaba por minar as bases solidárias do projeto de seguridade social (no qual estava incluída a saúde)</a:t>
            </a:r>
            <a:r>
              <a:rPr lang="pt-BR" sz="2000" i="1">
                <a:solidFill>
                  <a:schemeClr val="dk1"/>
                </a:solidFill>
                <a:latin typeface="Verdana"/>
                <a:ea typeface="Verdana"/>
                <a:cs typeface="Verdana"/>
                <a:sym typeface="Verdana"/>
              </a:rPr>
              <a:t>. </a:t>
            </a:r>
            <a:endParaRPr sz="2000" i="1">
              <a:solidFill>
                <a:schemeClr val="dk1"/>
              </a:solidFill>
              <a:latin typeface="Verdana"/>
              <a:ea typeface="Verdana"/>
              <a:cs typeface="Verdana"/>
              <a:sym typeface="Verdana"/>
            </a:endParaRPr>
          </a:p>
          <a:p>
            <a:pPr marL="0" lvl="0" indent="0" algn="ctr" rtl="0">
              <a:lnSpc>
                <a:spcPct val="115000"/>
              </a:lnSpc>
              <a:spcBef>
                <a:spcPts val="0"/>
              </a:spcBef>
              <a:spcAft>
                <a:spcPts val="0"/>
              </a:spcAft>
              <a:buClr>
                <a:schemeClr val="dk1"/>
              </a:buClr>
              <a:buSzPts val="1100"/>
              <a:buFont typeface="Arial"/>
              <a:buNone/>
            </a:pPr>
            <a:r>
              <a:rPr lang="pt-BR" sz="2000" i="1">
                <a:solidFill>
                  <a:schemeClr val="dk1"/>
                </a:solidFill>
                <a:latin typeface="Verdana"/>
                <a:ea typeface="Verdana"/>
                <a:cs typeface="Verdana"/>
                <a:sym typeface="Verdana"/>
              </a:rPr>
              <a:t>Fazem também a </a:t>
            </a:r>
            <a:r>
              <a:rPr lang="pt-BR" sz="2000" b="1" i="1">
                <a:solidFill>
                  <a:srgbClr val="FF0000"/>
                </a:solidFill>
                <a:latin typeface="Verdana"/>
                <a:ea typeface="Verdana"/>
                <a:cs typeface="Verdana"/>
                <a:sym typeface="Verdana"/>
              </a:rPr>
              <a:t>crítica ao modelo neoliberal</a:t>
            </a:r>
            <a:r>
              <a:rPr lang="pt-BR" sz="2000" i="1">
                <a:solidFill>
                  <a:schemeClr val="dk1"/>
                </a:solidFill>
                <a:latin typeface="Verdana"/>
                <a:ea typeface="Verdana"/>
                <a:cs typeface="Verdana"/>
                <a:sym typeface="Verdana"/>
              </a:rPr>
              <a:t> que inclui, no seu interior, um </a:t>
            </a:r>
            <a:r>
              <a:rPr lang="pt-BR" sz="2000" b="1" i="1">
                <a:solidFill>
                  <a:srgbClr val="FF0000"/>
                </a:solidFill>
                <a:latin typeface="Verdana"/>
                <a:ea typeface="Verdana"/>
                <a:cs typeface="Verdana"/>
                <a:sym typeface="Verdana"/>
              </a:rPr>
              <a:t>pensamento privatista e focalizador sobre o setor saúde</a:t>
            </a:r>
            <a:r>
              <a:rPr lang="pt-BR" sz="2000" i="1">
                <a:solidFill>
                  <a:schemeClr val="dk1"/>
                </a:solidFill>
                <a:latin typeface="Verdana"/>
                <a:ea typeface="Verdana"/>
                <a:cs typeface="Verdana"/>
                <a:sym typeface="Verdana"/>
              </a:rPr>
              <a:t>, </a:t>
            </a:r>
            <a:r>
              <a:rPr lang="pt-BR" sz="2000" b="1" i="1">
                <a:solidFill>
                  <a:schemeClr val="dk1"/>
                </a:solidFill>
                <a:latin typeface="Verdana"/>
                <a:ea typeface="Verdana"/>
                <a:cs typeface="Verdana"/>
                <a:sym typeface="Verdana"/>
              </a:rPr>
              <a:t>quando comparado ao modelo e aos princípios do SUS</a:t>
            </a:r>
            <a:r>
              <a:rPr lang="pt-BR" sz="2000" i="1">
                <a:solidFill>
                  <a:schemeClr val="dk1"/>
                </a:solidFill>
                <a:latin typeface="Verdana"/>
                <a:ea typeface="Verdana"/>
                <a:cs typeface="Verdana"/>
                <a:sym typeface="Verdana"/>
              </a:rPr>
              <a:t>. Mas ainda encontram vários </a:t>
            </a:r>
            <a:r>
              <a:rPr lang="pt-BR" sz="2000" b="1" i="1">
                <a:solidFill>
                  <a:schemeClr val="dk1"/>
                </a:solidFill>
                <a:latin typeface="Verdana"/>
                <a:ea typeface="Verdana"/>
                <a:cs typeface="Verdana"/>
                <a:sym typeface="Verdana"/>
              </a:rPr>
              <a:t>elementos passíveis de serem articulados para revigorar o processo de construção da Reforma Sanitária que foi instituída na Constituição de 1988</a:t>
            </a:r>
            <a:r>
              <a:rPr lang="pt-BR" sz="2000" i="1">
                <a:solidFill>
                  <a:schemeClr val="dk1"/>
                </a:solidFill>
                <a:latin typeface="Verdana"/>
                <a:ea typeface="Verdana"/>
                <a:cs typeface="Verdana"/>
                <a:sym typeface="Verdana"/>
              </a:rPr>
              <a:t>.</a:t>
            </a:r>
            <a:endParaRPr sz="2000" i="1">
              <a:solidFill>
                <a:schemeClr val="dk1"/>
              </a:solidFill>
              <a:latin typeface="Verdana"/>
              <a:ea typeface="Verdana"/>
              <a:cs typeface="Verdana"/>
              <a:sym typeface="Verdana"/>
            </a:endParaRPr>
          </a:p>
          <a:p>
            <a:pPr marL="0" lvl="0" indent="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9">
                                            <p:txEl>
                                              <p:pRg st="0" end="0"/>
                                            </p:txEl>
                                          </p:spTgt>
                                        </p:tgtEl>
                                        <p:attrNameLst>
                                          <p:attrName>style.visibility</p:attrName>
                                        </p:attrNameLst>
                                      </p:cBhvr>
                                      <p:to>
                                        <p:strVal val="visible"/>
                                      </p:to>
                                    </p:set>
                                    <p:animEffect transition="in" filter="fade">
                                      <p:cBhvr>
                                        <p:cTn id="7" dur="1000"/>
                                        <p:tgtEl>
                                          <p:spTgt spid="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9">
                                            <p:txEl>
                                              <p:pRg st="1" end="1"/>
                                            </p:txEl>
                                          </p:spTgt>
                                        </p:tgtEl>
                                        <p:attrNameLst>
                                          <p:attrName>style.visibility</p:attrName>
                                        </p:attrNameLst>
                                      </p:cBhvr>
                                      <p:to>
                                        <p:strVal val="visible"/>
                                      </p:to>
                                    </p:set>
                                    <p:animEffect transition="in" filter="fade">
                                      <p:cBhvr>
                                        <p:cTn id="12" dur="1000"/>
                                        <p:tgtEl>
                                          <p:spTgt spid="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9">
                                            <p:txEl>
                                              <p:pRg st="2" end="2"/>
                                            </p:txEl>
                                          </p:spTgt>
                                        </p:tgtEl>
                                        <p:attrNameLst>
                                          <p:attrName>style.visibility</p:attrName>
                                        </p:attrNameLst>
                                      </p:cBhvr>
                                      <p:to>
                                        <p:strVal val="visible"/>
                                      </p:to>
                                    </p:set>
                                    <p:animEffect transition="in" filter="fade">
                                      <p:cBhvr>
                                        <p:cTn id="17" dur="1000"/>
                                        <p:tgtEl>
                                          <p:spTgt spid="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27</a:t>
            </a:fld>
            <a:endParaRPr/>
          </a:p>
        </p:txBody>
      </p:sp>
      <p:sp>
        <p:nvSpPr>
          <p:cNvPr id="225" name="Shape 225"/>
          <p:cNvSpPr txBox="1"/>
          <p:nvPr/>
        </p:nvSpPr>
        <p:spPr>
          <a:xfrm>
            <a:off x="163725" y="115875"/>
            <a:ext cx="8608800" cy="48705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pt-BR" sz="2400" b="1">
                <a:solidFill>
                  <a:schemeClr val="dk1"/>
                </a:solidFill>
                <a:latin typeface="Verdana"/>
                <a:ea typeface="Verdana"/>
                <a:cs typeface="Verdana"/>
                <a:sym typeface="Verdana"/>
              </a:rPr>
              <a:t>O contexto dos anos 90: 1a interrupção</a:t>
            </a:r>
            <a:endParaRPr sz="2400" b="1">
              <a:solidFill>
                <a:schemeClr val="dk1"/>
              </a:solidFill>
              <a:latin typeface="Verdana"/>
              <a:ea typeface="Verdana"/>
              <a:cs typeface="Verdana"/>
              <a:sym typeface="Verdana"/>
            </a:endParaRPr>
          </a:p>
          <a:p>
            <a:pPr marL="0" lvl="0" indent="0" algn="ctr" rtl="0">
              <a:lnSpc>
                <a:spcPct val="115000"/>
              </a:lnSpc>
              <a:spcBef>
                <a:spcPts val="0"/>
              </a:spcBef>
              <a:spcAft>
                <a:spcPts val="0"/>
              </a:spcAft>
              <a:buNone/>
            </a:pPr>
            <a:r>
              <a:rPr lang="pt-BR" sz="1250">
                <a:solidFill>
                  <a:schemeClr val="dk1"/>
                </a:solidFill>
                <a:latin typeface="Verdana"/>
                <a:ea typeface="Verdana"/>
                <a:cs typeface="Verdana"/>
                <a:sym typeface="Verdana"/>
              </a:rPr>
              <a:t> </a:t>
            </a:r>
            <a:r>
              <a:rPr lang="pt-BR" sz="2200">
                <a:solidFill>
                  <a:schemeClr val="dk1"/>
                </a:solidFill>
                <a:latin typeface="Comic Sans MS"/>
                <a:ea typeface="Comic Sans MS"/>
                <a:cs typeface="Comic Sans MS"/>
                <a:sym typeface="Comic Sans MS"/>
              </a:rPr>
              <a:t>Na década de 1990 houve </a:t>
            </a:r>
            <a:r>
              <a:rPr lang="pt-BR" sz="2200" b="1">
                <a:solidFill>
                  <a:schemeClr val="dk1"/>
                </a:solidFill>
                <a:latin typeface="Comic Sans MS"/>
                <a:ea typeface="Comic Sans MS"/>
                <a:cs typeface="Comic Sans MS"/>
                <a:sym typeface="Comic Sans MS"/>
              </a:rPr>
              <a:t>não apenas uma interrupção</a:t>
            </a:r>
            <a:r>
              <a:rPr lang="pt-BR" sz="2200">
                <a:solidFill>
                  <a:schemeClr val="dk1"/>
                </a:solidFill>
                <a:latin typeface="Comic Sans MS"/>
                <a:ea typeface="Comic Sans MS"/>
                <a:cs typeface="Comic Sans MS"/>
                <a:sym typeface="Comic Sans MS"/>
              </a:rPr>
              <a:t>, mas um </a:t>
            </a:r>
            <a:r>
              <a:rPr lang="pt-BR" sz="2200" b="1">
                <a:solidFill>
                  <a:srgbClr val="FF0000"/>
                </a:solidFill>
                <a:latin typeface="Comic Sans MS"/>
                <a:ea typeface="Comic Sans MS"/>
                <a:cs typeface="Comic Sans MS"/>
                <a:sym typeface="Comic Sans MS"/>
              </a:rPr>
              <a:t>retrocesso no processo de construção de um projeto de Proteção Social para o Brasil que foi inscrito na Constituição de 1988</a:t>
            </a:r>
            <a:r>
              <a:rPr lang="pt-BR" sz="2200">
                <a:solidFill>
                  <a:schemeClr val="dk1"/>
                </a:solidFill>
                <a:latin typeface="Comic Sans MS"/>
                <a:ea typeface="Comic Sans MS"/>
                <a:cs typeface="Comic Sans MS"/>
                <a:sym typeface="Comic Sans MS"/>
              </a:rPr>
              <a:t>. Esse projeto inscreveu a Saúde no marco de uma seguridade social pública, universal, garantidora de direitos de cidadania e que não tergiversava acerca da responsabilidade do Estado na sua implementação (art. 194). </a:t>
            </a:r>
            <a:endParaRPr sz="2200">
              <a:solidFill>
                <a:schemeClr val="dk1"/>
              </a:solidFill>
              <a:latin typeface="Comic Sans MS"/>
              <a:ea typeface="Comic Sans MS"/>
              <a:cs typeface="Comic Sans MS"/>
              <a:sym typeface="Comic Sans MS"/>
            </a:endParaRPr>
          </a:p>
          <a:p>
            <a:pPr marL="0" lvl="0" indent="0" algn="ctr" rtl="0">
              <a:lnSpc>
                <a:spcPct val="115000"/>
              </a:lnSpc>
              <a:spcBef>
                <a:spcPts val="0"/>
              </a:spcBef>
              <a:spcAft>
                <a:spcPts val="0"/>
              </a:spcAft>
              <a:buClr>
                <a:schemeClr val="dk1"/>
              </a:buClr>
              <a:buSzPts val="1100"/>
              <a:buFont typeface="Arial"/>
              <a:buNone/>
            </a:pPr>
            <a:r>
              <a:rPr lang="pt-BR" sz="2200">
                <a:solidFill>
                  <a:schemeClr val="dk1"/>
                </a:solidFill>
                <a:latin typeface="Comic Sans MS"/>
                <a:ea typeface="Comic Sans MS"/>
                <a:cs typeface="Comic Sans MS"/>
                <a:sym typeface="Comic Sans MS"/>
              </a:rPr>
              <a:t>Além disso, seu artigo 196, ainda em pleno vigor, afirma que </a:t>
            </a:r>
            <a:r>
              <a:rPr lang="pt-BR" sz="1800">
                <a:solidFill>
                  <a:schemeClr val="dk1"/>
                </a:solidFill>
                <a:latin typeface="Comic Sans MS"/>
                <a:ea typeface="Comic Sans MS"/>
                <a:cs typeface="Comic Sans MS"/>
                <a:sym typeface="Comic Sans MS"/>
              </a:rPr>
              <a:t>"A saúde é direito de todos e dever do Estado, garantido por políticas sociais e econômicas que visem à redução do risco de doença e outros agravos e ao acesso universal e igualitário às ações e serviços para sua promoção, proteção e recuperação".</a:t>
            </a:r>
            <a:endParaRPr sz="1800" b="1">
              <a:solidFill>
                <a:schemeClr val="dk1"/>
              </a:solidFill>
              <a:latin typeface="Comic Sans MS"/>
              <a:ea typeface="Comic Sans MS"/>
              <a:cs typeface="Comic Sans MS"/>
              <a:sym typeface="Comic Sans MS"/>
            </a:endParaRPr>
          </a:p>
          <a:p>
            <a:pPr marL="0" lvl="0" indent="0" algn="ctr">
              <a:spcBef>
                <a:spcPts val="0"/>
              </a:spcBef>
              <a:spcAft>
                <a:spcPts val="0"/>
              </a:spcAft>
              <a:buNone/>
            </a:pPr>
            <a:endParaRPr b="1">
              <a:latin typeface="Comic Sans MS"/>
              <a:ea typeface="Comic Sans MS"/>
              <a:cs typeface="Comic Sans MS"/>
              <a:sym typeface="Comic Sans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
                                            <p:txEl>
                                              <p:pRg st="0" end="0"/>
                                            </p:txEl>
                                          </p:spTgt>
                                        </p:tgtEl>
                                        <p:attrNameLst>
                                          <p:attrName>style.visibility</p:attrName>
                                        </p:attrNameLst>
                                      </p:cBhvr>
                                      <p:to>
                                        <p:strVal val="visible"/>
                                      </p:to>
                                    </p:set>
                                    <p:animEffect transition="in" filter="fade">
                                      <p:cBhvr>
                                        <p:cTn id="7" dur="1000"/>
                                        <p:tgtEl>
                                          <p:spTgt spid="2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5">
                                            <p:txEl>
                                              <p:pRg st="1" end="1"/>
                                            </p:txEl>
                                          </p:spTgt>
                                        </p:tgtEl>
                                        <p:attrNameLst>
                                          <p:attrName>style.visibility</p:attrName>
                                        </p:attrNameLst>
                                      </p:cBhvr>
                                      <p:to>
                                        <p:strVal val="visible"/>
                                      </p:to>
                                    </p:set>
                                    <p:animEffect transition="in" filter="fade">
                                      <p:cBhvr>
                                        <p:cTn id="12" dur="1000"/>
                                        <p:tgtEl>
                                          <p:spTgt spid="2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5">
                                            <p:txEl>
                                              <p:pRg st="2" end="2"/>
                                            </p:txEl>
                                          </p:spTgt>
                                        </p:tgtEl>
                                        <p:attrNameLst>
                                          <p:attrName>style.visibility</p:attrName>
                                        </p:attrNameLst>
                                      </p:cBhvr>
                                      <p:to>
                                        <p:strVal val="visible"/>
                                      </p:to>
                                    </p:set>
                                    <p:animEffect transition="in" filter="fade">
                                      <p:cBhvr>
                                        <p:cTn id="17" dur="1000"/>
                                        <p:tgtEl>
                                          <p:spTgt spid="2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25">
                                            <p:txEl>
                                              <p:pRg st="3" end="3"/>
                                            </p:txEl>
                                          </p:spTgt>
                                        </p:tgtEl>
                                        <p:attrNameLst>
                                          <p:attrName>style.visibility</p:attrName>
                                        </p:attrNameLst>
                                      </p:cBhvr>
                                      <p:to>
                                        <p:strVal val="visible"/>
                                      </p:to>
                                    </p:set>
                                    <p:animEffect transition="in" filter="fade">
                                      <p:cBhvr>
                                        <p:cTn id="22" dur="1000"/>
                                        <p:tgtEl>
                                          <p:spTgt spid="22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28</a:t>
            </a:fld>
            <a:endParaRPr/>
          </a:p>
        </p:txBody>
      </p:sp>
      <p:sp>
        <p:nvSpPr>
          <p:cNvPr id="231" name="Shape 231"/>
          <p:cNvSpPr txBox="1"/>
          <p:nvPr/>
        </p:nvSpPr>
        <p:spPr>
          <a:xfrm>
            <a:off x="95500" y="129525"/>
            <a:ext cx="8868000" cy="4775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pt-BR" sz="2200">
                <a:solidFill>
                  <a:schemeClr val="dk1"/>
                </a:solidFill>
                <a:latin typeface="Comic Sans MS"/>
                <a:ea typeface="Comic Sans MS"/>
                <a:cs typeface="Comic Sans MS"/>
                <a:sym typeface="Comic Sans MS"/>
              </a:rPr>
              <a:t>A </a:t>
            </a:r>
            <a:r>
              <a:rPr lang="pt-BR" sz="2200" b="1">
                <a:solidFill>
                  <a:schemeClr val="dk1"/>
                </a:solidFill>
                <a:latin typeface="Comic Sans MS"/>
                <a:ea typeface="Comic Sans MS"/>
                <a:cs typeface="Comic Sans MS"/>
                <a:sym typeface="Comic Sans MS"/>
              </a:rPr>
              <a:t>inflexão desse projeto de proteção social</a:t>
            </a:r>
            <a:r>
              <a:rPr lang="pt-BR" sz="2200">
                <a:solidFill>
                  <a:schemeClr val="dk1"/>
                </a:solidFill>
                <a:latin typeface="Comic Sans MS"/>
                <a:ea typeface="Comic Sans MS"/>
                <a:cs typeface="Comic Sans MS"/>
                <a:sym typeface="Comic Sans MS"/>
              </a:rPr>
              <a:t> se dá num </a:t>
            </a:r>
            <a:r>
              <a:rPr lang="pt-BR" sz="2200" b="1">
                <a:solidFill>
                  <a:schemeClr val="dk1"/>
                </a:solidFill>
                <a:latin typeface="Comic Sans MS"/>
                <a:ea typeface="Comic Sans MS"/>
                <a:cs typeface="Comic Sans MS"/>
                <a:sym typeface="Comic Sans MS"/>
              </a:rPr>
              <a:t>contexto de profundas mudanças econômicas, sociais e institucionais</a:t>
            </a:r>
            <a:r>
              <a:rPr lang="pt-BR" sz="2200">
                <a:solidFill>
                  <a:schemeClr val="dk1"/>
                </a:solidFill>
                <a:latin typeface="Comic Sans MS"/>
                <a:ea typeface="Comic Sans MS"/>
                <a:cs typeface="Comic Sans MS"/>
                <a:sym typeface="Comic Sans MS"/>
              </a:rPr>
              <a:t>, determinadas pelas chamadas </a:t>
            </a:r>
            <a:r>
              <a:rPr lang="pt-BR" sz="2200" b="1">
                <a:solidFill>
                  <a:srgbClr val="FF0000"/>
                </a:solidFill>
                <a:latin typeface="Comic Sans MS"/>
                <a:ea typeface="Comic Sans MS"/>
                <a:cs typeface="Comic Sans MS"/>
                <a:sym typeface="Comic Sans MS"/>
              </a:rPr>
              <a:t>"reformas estruturais" conduzidas por políticas de ajuste</a:t>
            </a:r>
            <a:r>
              <a:rPr lang="pt-BR" sz="2200">
                <a:solidFill>
                  <a:schemeClr val="dk1"/>
                </a:solidFill>
                <a:latin typeface="Comic Sans MS"/>
                <a:ea typeface="Comic Sans MS"/>
                <a:cs typeface="Comic Sans MS"/>
                <a:sym typeface="Comic Sans MS"/>
              </a:rPr>
              <a:t>, que insistimos em chamar de </a:t>
            </a:r>
            <a:r>
              <a:rPr lang="pt-BR" sz="2200" b="1">
                <a:solidFill>
                  <a:srgbClr val="FF0000"/>
                </a:solidFill>
                <a:latin typeface="Comic Sans MS"/>
                <a:ea typeface="Comic Sans MS"/>
                <a:cs typeface="Comic Sans MS"/>
                <a:sym typeface="Comic Sans MS"/>
              </a:rPr>
              <a:t>neoliberais</a:t>
            </a:r>
            <a:r>
              <a:rPr lang="pt-BR" sz="2200" b="1">
                <a:solidFill>
                  <a:schemeClr val="dk1"/>
                </a:solidFill>
                <a:latin typeface="Comic Sans MS"/>
                <a:ea typeface="Comic Sans MS"/>
                <a:cs typeface="Comic Sans MS"/>
                <a:sym typeface="Comic Sans MS"/>
              </a:rPr>
              <a:t> dada a sua matriz ideológico-política e o seu "receituário padrão" elaborado pelos organismos multilaterais de financiamento</a:t>
            </a:r>
            <a:r>
              <a:rPr lang="pt-BR" sz="2200">
                <a:solidFill>
                  <a:schemeClr val="dk1"/>
                </a:solidFill>
                <a:latin typeface="Comic Sans MS"/>
                <a:ea typeface="Comic Sans MS"/>
                <a:cs typeface="Comic Sans MS"/>
                <a:sym typeface="Comic Sans MS"/>
              </a:rPr>
              <a:t>. </a:t>
            </a:r>
            <a:endParaRPr sz="2200">
              <a:solidFill>
                <a:schemeClr val="dk1"/>
              </a:solidFill>
              <a:latin typeface="Comic Sans MS"/>
              <a:ea typeface="Comic Sans MS"/>
              <a:cs typeface="Comic Sans MS"/>
              <a:sym typeface="Comic Sans MS"/>
            </a:endParaRPr>
          </a:p>
          <a:p>
            <a:pPr marL="0" lvl="0" indent="0" algn="ctr" rtl="0">
              <a:lnSpc>
                <a:spcPct val="115000"/>
              </a:lnSpc>
              <a:spcBef>
                <a:spcPts val="0"/>
              </a:spcBef>
              <a:spcAft>
                <a:spcPts val="0"/>
              </a:spcAft>
              <a:buClr>
                <a:schemeClr val="dk1"/>
              </a:buClr>
              <a:buSzPts val="1100"/>
              <a:buFont typeface="Arial"/>
              <a:buNone/>
            </a:pPr>
            <a:r>
              <a:rPr lang="pt-BR" sz="2000">
                <a:solidFill>
                  <a:schemeClr val="dk1"/>
                </a:solidFill>
                <a:latin typeface="Comic Sans MS"/>
                <a:ea typeface="Comic Sans MS"/>
                <a:cs typeface="Comic Sans MS"/>
                <a:sym typeface="Comic Sans MS"/>
              </a:rPr>
              <a:t>Essas </a:t>
            </a:r>
            <a:r>
              <a:rPr lang="pt-BR" sz="2000" b="1">
                <a:solidFill>
                  <a:srgbClr val="0000FF"/>
                </a:solidFill>
                <a:latin typeface="Comic Sans MS"/>
                <a:ea typeface="Comic Sans MS"/>
                <a:cs typeface="Comic Sans MS"/>
                <a:sym typeface="Comic Sans MS"/>
              </a:rPr>
              <a:t>reformas foram implementadas em todos os países da América Latina</a:t>
            </a:r>
            <a:r>
              <a:rPr lang="pt-BR" sz="2000">
                <a:solidFill>
                  <a:schemeClr val="dk1"/>
                </a:solidFill>
                <a:latin typeface="Comic Sans MS"/>
                <a:ea typeface="Comic Sans MS"/>
                <a:cs typeface="Comic Sans MS"/>
                <a:sym typeface="Comic Sans MS"/>
              </a:rPr>
              <a:t>, com graves conseqüências sociais e econômicas cada dia mais visíveis, implicando </a:t>
            </a:r>
            <a:r>
              <a:rPr lang="pt-BR" sz="2000" b="1">
                <a:solidFill>
                  <a:srgbClr val="FF0000"/>
                </a:solidFill>
                <a:latin typeface="Comic Sans MS"/>
                <a:ea typeface="Comic Sans MS"/>
                <a:cs typeface="Comic Sans MS"/>
                <a:sym typeface="Comic Sans MS"/>
              </a:rPr>
              <a:t>retrocessos históricos nos processos constitutivos de uma cidadania ainda incompleta</a:t>
            </a:r>
            <a:r>
              <a:rPr lang="pt-BR" sz="2000">
                <a:solidFill>
                  <a:schemeClr val="dk1"/>
                </a:solidFill>
                <a:latin typeface="Comic Sans MS"/>
                <a:ea typeface="Comic Sans MS"/>
                <a:cs typeface="Comic Sans MS"/>
                <a:sym typeface="Comic Sans MS"/>
              </a:rPr>
              <a:t>, cujo exemplo mais radical foi o chileno, no início dos anos 80, e nos anos 90 o argentino.</a:t>
            </a:r>
            <a:endParaRPr sz="2000">
              <a:latin typeface="Comic Sans MS"/>
              <a:ea typeface="Comic Sans MS"/>
              <a:cs typeface="Comic Sans MS"/>
              <a:sym typeface="Comic Sans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1">
                                            <p:txEl>
                                              <p:pRg st="0" end="0"/>
                                            </p:txEl>
                                          </p:spTgt>
                                        </p:tgtEl>
                                        <p:attrNameLst>
                                          <p:attrName>style.visibility</p:attrName>
                                        </p:attrNameLst>
                                      </p:cBhvr>
                                      <p:to>
                                        <p:strVal val="visible"/>
                                      </p:to>
                                    </p:set>
                                    <p:animEffect transition="in" filter="fade">
                                      <p:cBhvr>
                                        <p:cTn id="7" dur="1000"/>
                                        <p:tgtEl>
                                          <p:spTgt spid="2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1">
                                            <p:txEl>
                                              <p:pRg st="1" end="1"/>
                                            </p:txEl>
                                          </p:spTgt>
                                        </p:tgtEl>
                                        <p:attrNameLst>
                                          <p:attrName>style.visibility</p:attrName>
                                        </p:attrNameLst>
                                      </p:cBhvr>
                                      <p:to>
                                        <p:strVal val="visible"/>
                                      </p:to>
                                    </p:set>
                                    <p:animEffect transition="in" filter="fade">
                                      <p:cBhvr>
                                        <p:cTn id="12" dur="1000"/>
                                        <p:tgtEl>
                                          <p:spTgt spid="2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29</a:t>
            </a:fld>
            <a:endParaRPr/>
          </a:p>
        </p:txBody>
      </p:sp>
      <p:sp>
        <p:nvSpPr>
          <p:cNvPr id="237" name="Shape 237"/>
          <p:cNvSpPr txBox="1"/>
          <p:nvPr/>
        </p:nvSpPr>
        <p:spPr>
          <a:xfrm>
            <a:off x="272875" y="252300"/>
            <a:ext cx="8390700" cy="48045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pt-BR" sz="2400">
                <a:solidFill>
                  <a:schemeClr val="dk1"/>
                </a:solidFill>
                <a:latin typeface="Verdana"/>
                <a:ea typeface="Verdana"/>
                <a:cs typeface="Verdana"/>
                <a:sym typeface="Verdana"/>
              </a:rPr>
              <a:t>O </a:t>
            </a:r>
            <a:r>
              <a:rPr lang="pt-BR" sz="2400" b="1">
                <a:solidFill>
                  <a:srgbClr val="0000FF"/>
                </a:solidFill>
                <a:latin typeface="Verdana"/>
                <a:ea typeface="Verdana"/>
                <a:cs typeface="Verdana"/>
                <a:sym typeface="Verdana"/>
              </a:rPr>
              <a:t>Brasil</a:t>
            </a:r>
            <a:r>
              <a:rPr lang="pt-BR" sz="2400">
                <a:solidFill>
                  <a:schemeClr val="dk1"/>
                </a:solidFill>
                <a:latin typeface="Verdana"/>
                <a:ea typeface="Verdana"/>
                <a:cs typeface="Verdana"/>
                <a:sym typeface="Verdana"/>
              </a:rPr>
              <a:t>, apesar da sua entrada "tardia" nesse processo, não fugiu à regra. As chamadas "</a:t>
            </a:r>
            <a:r>
              <a:rPr lang="pt-BR" sz="2400" b="1" i="1">
                <a:solidFill>
                  <a:srgbClr val="FF0000"/>
                </a:solidFill>
                <a:latin typeface="Verdana"/>
                <a:ea typeface="Verdana"/>
                <a:cs typeface="Verdana"/>
                <a:sym typeface="Verdana"/>
              </a:rPr>
              <a:t>reformas</a:t>
            </a:r>
            <a:r>
              <a:rPr lang="pt-BR" sz="2400">
                <a:solidFill>
                  <a:schemeClr val="dk1"/>
                </a:solidFill>
                <a:latin typeface="Verdana"/>
                <a:ea typeface="Verdana"/>
                <a:cs typeface="Verdana"/>
                <a:sym typeface="Verdana"/>
              </a:rPr>
              <a:t>" </a:t>
            </a:r>
            <a:r>
              <a:rPr lang="pt-BR" sz="2400" b="1">
                <a:solidFill>
                  <a:schemeClr val="dk1"/>
                </a:solidFill>
                <a:latin typeface="Verdana"/>
                <a:ea typeface="Verdana"/>
                <a:cs typeface="Verdana"/>
                <a:sym typeface="Verdana"/>
              </a:rPr>
              <a:t>foram sendo perpetradas no Brasil desde o início da década de 1990</a:t>
            </a:r>
            <a:r>
              <a:rPr lang="pt-BR" sz="2400">
                <a:solidFill>
                  <a:schemeClr val="dk1"/>
                </a:solidFill>
                <a:latin typeface="Verdana"/>
                <a:ea typeface="Verdana"/>
                <a:cs typeface="Verdana"/>
                <a:sym typeface="Verdana"/>
              </a:rPr>
              <a:t>, sob o argumento de que </a:t>
            </a:r>
            <a:r>
              <a:rPr lang="pt-BR" sz="2400" b="1" i="1">
                <a:solidFill>
                  <a:srgbClr val="0000FF"/>
                </a:solidFill>
                <a:latin typeface="Verdana"/>
                <a:ea typeface="Verdana"/>
                <a:cs typeface="Verdana"/>
                <a:sym typeface="Verdana"/>
              </a:rPr>
              <a:t>a Constituição Cidadã de 1988 seria o principal empecilho ao processo de "modernização" e "abertura" do país</a:t>
            </a:r>
            <a:r>
              <a:rPr lang="pt-BR" sz="2400">
                <a:solidFill>
                  <a:schemeClr val="dk1"/>
                </a:solidFill>
                <a:latin typeface="Verdana"/>
                <a:ea typeface="Verdana"/>
                <a:cs typeface="Verdana"/>
                <a:sym typeface="Verdana"/>
              </a:rPr>
              <a:t>. </a:t>
            </a:r>
            <a:endParaRPr sz="2400">
              <a:solidFill>
                <a:schemeClr val="dk1"/>
              </a:solidFill>
              <a:latin typeface="Verdana"/>
              <a:ea typeface="Verdana"/>
              <a:cs typeface="Verdana"/>
              <a:sym typeface="Verdana"/>
            </a:endParaRPr>
          </a:p>
          <a:p>
            <a:pPr marL="0" lvl="0" indent="0" algn="ctr" rtl="0">
              <a:lnSpc>
                <a:spcPct val="115000"/>
              </a:lnSpc>
              <a:spcBef>
                <a:spcPts val="0"/>
              </a:spcBef>
              <a:spcAft>
                <a:spcPts val="0"/>
              </a:spcAft>
              <a:buClr>
                <a:schemeClr val="dk1"/>
              </a:buClr>
              <a:buSzPts val="1100"/>
              <a:buFont typeface="Arial"/>
              <a:buNone/>
            </a:pPr>
            <a:r>
              <a:rPr lang="pt-BR" sz="2400">
                <a:solidFill>
                  <a:schemeClr val="dk1"/>
                </a:solidFill>
                <a:latin typeface="Verdana"/>
                <a:ea typeface="Verdana"/>
                <a:cs typeface="Verdana"/>
                <a:sym typeface="Verdana"/>
              </a:rPr>
              <a:t>No entanto, é </a:t>
            </a:r>
            <a:r>
              <a:rPr lang="pt-BR" sz="2400" b="1">
                <a:solidFill>
                  <a:schemeClr val="dk1"/>
                </a:solidFill>
                <a:latin typeface="Verdana"/>
                <a:ea typeface="Verdana"/>
                <a:cs typeface="Verdana"/>
                <a:sym typeface="Verdana"/>
              </a:rPr>
              <a:t>na segunda metade dos anos 90</a:t>
            </a:r>
            <a:r>
              <a:rPr lang="pt-BR" sz="2400">
                <a:solidFill>
                  <a:schemeClr val="dk1"/>
                </a:solidFill>
                <a:latin typeface="Verdana"/>
                <a:ea typeface="Verdana"/>
                <a:cs typeface="Verdana"/>
                <a:sym typeface="Verdana"/>
              </a:rPr>
              <a:t> que praticamente se completa </a:t>
            </a:r>
            <a:r>
              <a:rPr lang="pt-BR" sz="2400" b="1">
                <a:solidFill>
                  <a:schemeClr val="dk1"/>
                </a:solidFill>
                <a:latin typeface="Verdana"/>
                <a:ea typeface="Verdana"/>
                <a:cs typeface="Verdana"/>
                <a:sym typeface="Verdana"/>
              </a:rPr>
              <a:t>o projeto mais acabado (e neoliberal)</a:t>
            </a:r>
            <a:r>
              <a:rPr lang="pt-BR" sz="2400">
                <a:solidFill>
                  <a:schemeClr val="dk1"/>
                </a:solidFill>
                <a:latin typeface="Verdana"/>
                <a:ea typeface="Verdana"/>
                <a:cs typeface="Verdana"/>
                <a:sym typeface="Verdana"/>
              </a:rPr>
              <a:t> de "</a:t>
            </a:r>
            <a:r>
              <a:rPr lang="pt-BR" sz="2400" b="1" i="1">
                <a:solidFill>
                  <a:srgbClr val="FF0000"/>
                </a:solidFill>
                <a:latin typeface="Verdana"/>
                <a:ea typeface="Verdana"/>
                <a:cs typeface="Verdana"/>
                <a:sym typeface="Verdana"/>
              </a:rPr>
              <a:t>Reforma do Estado</a:t>
            </a:r>
            <a:r>
              <a:rPr lang="pt-BR" sz="2400">
                <a:solidFill>
                  <a:schemeClr val="dk1"/>
                </a:solidFill>
                <a:latin typeface="Verdana"/>
                <a:ea typeface="Verdana"/>
                <a:cs typeface="Verdana"/>
                <a:sym typeface="Verdana"/>
              </a:rPr>
              <a:t>" [no governo FHC].</a:t>
            </a: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7">
                                            <p:txEl>
                                              <p:pRg st="0" end="0"/>
                                            </p:txEl>
                                          </p:spTgt>
                                        </p:tgtEl>
                                        <p:attrNameLst>
                                          <p:attrName>style.visibility</p:attrName>
                                        </p:attrNameLst>
                                      </p:cBhvr>
                                      <p:to>
                                        <p:strVal val="visible"/>
                                      </p:to>
                                    </p:set>
                                    <p:animEffect transition="in" filter="fade">
                                      <p:cBhvr>
                                        <p:cTn id="7" dur="1000"/>
                                        <p:tgtEl>
                                          <p:spTgt spid="2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7">
                                            <p:txEl>
                                              <p:pRg st="1" end="1"/>
                                            </p:txEl>
                                          </p:spTgt>
                                        </p:tgtEl>
                                        <p:attrNameLst>
                                          <p:attrName>style.visibility</p:attrName>
                                        </p:attrNameLst>
                                      </p:cBhvr>
                                      <p:to>
                                        <p:strVal val="visible"/>
                                      </p:to>
                                    </p:set>
                                    <p:animEffect transition="in" filter="fade">
                                      <p:cBhvr>
                                        <p:cTn id="12" dur="1000"/>
                                        <p:tgtEl>
                                          <p:spTgt spid="23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7"/>
        <p:cNvGrpSpPr/>
        <p:nvPr/>
      </p:nvGrpSpPr>
      <p:grpSpPr>
        <a:xfrm>
          <a:off x="0" y="0"/>
          <a:ext cx="0" cy="0"/>
          <a:chOff x="0" y="0"/>
          <a:chExt cx="0" cy="0"/>
        </a:xfrm>
      </p:grpSpPr>
      <p:sp>
        <p:nvSpPr>
          <p:cNvPr id="78" name="Shape 78"/>
          <p:cNvSpPr txBox="1"/>
          <p:nvPr/>
        </p:nvSpPr>
        <p:spPr>
          <a:xfrm>
            <a:off x="150075" y="102225"/>
            <a:ext cx="8827200" cy="4608300"/>
          </a:xfrm>
          <a:prstGeom prst="rect">
            <a:avLst/>
          </a:prstGeom>
          <a:noFill/>
          <a:ln>
            <a:noFill/>
          </a:ln>
        </p:spPr>
        <p:txBody>
          <a:bodyPr spcFirstLastPara="1" wrap="square" lIns="76025" tIns="38000" rIns="76025" bIns="38000" anchor="t" anchorCtr="0">
            <a:noAutofit/>
          </a:bodyPr>
          <a:lstStyle/>
          <a:p>
            <a:pPr marL="0" marR="0" lvl="0" indent="0" algn="ctr" rtl="0">
              <a:lnSpc>
                <a:spcPct val="123000"/>
              </a:lnSpc>
              <a:spcBef>
                <a:spcPts val="0"/>
              </a:spcBef>
              <a:spcAft>
                <a:spcPts val="0"/>
              </a:spcAft>
              <a:buClr>
                <a:srgbClr val="000000"/>
              </a:buClr>
              <a:buFont typeface="Arial"/>
              <a:buNone/>
            </a:pPr>
            <a:r>
              <a:rPr lang="pt-BR" sz="2000" b="1" i="0" u="none" strike="noStrike" cap="none">
                <a:solidFill>
                  <a:srgbClr val="000000"/>
                </a:solidFill>
                <a:latin typeface="Arial"/>
                <a:ea typeface="Arial"/>
                <a:cs typeface="Arial"/>
                <a:sym typeface="Arial"/>
              </a:rPr>
              <a:t>É a </a:t>
            </a:r>
            <a:r>
              <a:rPr lang="pt-BR" sz="2000" b="1">
                <a:solidFill>
                  <a:srgbClr val="FF0000"/>
                </a:solidFill>
              </a:rPr>
              <a:t>SEGURIDADE SOCIAL </a:t>
            </a:r>
            <a:r>
              <a:rPr lang="pt-BR" sz="2000" b="1" i="0" u="none" strike="noStrike" cap="none">
                <a:solidFill>
                  <a:srgbClr val="000000"/>
                </a:solidFill>
                <a:latin typeface="Arial"/>
                <a:ea typeface="Arial"/>
                <a:cs typeface="Arial"/>
                <a:sym typeface="Arial"/>
              </a:rPr>
              <a:t>que permite com que </a:t>
            </a:r>
            <a:r>
              <a:rPr lang="pt-BR" sz="2000" b="1" i="0" u="none" strike="noStrike" cap="none">
                <a:solidFill>
                  <a:srgbClr val="FF0000"/>
                </a:solidFill>
                <a:latin typeface="Arial"/>
                <a:ea typeface="Arial"/>
                <a:cs typeface="Arial"/>
                <a:sym typeface="Arial"/>
              </a:rPr>
              <a:t>trabalhadores rurais</a:t>
            </a:r>
            <a:r>
              <a:rPr lang="pt-BR" sz="2000" b="1" i="0" u="none" strike="noStrike" cap="none">
                <a:solidFill>
                  <a:srgbClr val="000000"/>
                </a:solidFill>
                <a:latin typeface="Arial"/>
                <a:ea typeface="Arial"/>
                <a:cs typeface="Arial"/>
                <a:sym typeface="Arial"/>
              </a:rPr>
              <a:t> tenham o direito de receber benefícios previdenciários, constituindo-se em uma </a:t>
            </a:r>
            <a:r>
              <a:rPr lang="pt-BR" sz="2000" b="1" i="0" u="none" strike="noStrike" cap="none">
                <a:solidFill>
                  <a:srgbClr val="0000FF"/>
                </a:solidFill>
                <a:latin typeface="Arial"/>
                <a:ea typeface="Arial"/>
                <a:cs typeface="Arial"/>
                <a:sym typeface="Arial"/>
              </a:rPr>
              <a:t>gigantesca política redistributiva, única em toda a América Latina. </a:t>
            </a:r>
            <a:endParaRPr sz="2000" b="1" i="0" u="none" strike="noStrike" cap="none">
              <a:solidFill>
                <a:srgbClr val="0000FF"/>
              </a:solidFill>
              <a:latin typeface="Arial"/>
              <a:ea typeface="Arial"/>
              <a:cs typeface="Arial"/>
              <a:sym typeface="Arial"/>
            </a:endParaRPr>
          </a:p>
          <a:p>
            <a:pPr marL="0" marR="0" lvl="0" indent="0" algn="ctr" rtl="0">
              <a:lnSpc>
                <a:spcPct val="123000"/>
              </a:lnSpc>
              <a:spcBef>
                <a:spcPts val="0"/>
              </a:spcBef>
              <a:spcAft>
                <a:spcPts val="0"/>
              </a:spcAft>
              <a:buClr>
                <a:srgbClr val="000000"/>
              </a:buClr>
              <a:buFont typeface="Arial"/>
              <a:buNone/>
            </a:pPr>
            <a:r>
              <a:rPr lang="pt-BR" sz="2000" b="1" i="0" u="none" strike="noStrike" cap="none">
                <a:solidFill>
                  <a:srgbClr val="000000"/>
                </a:solidFill>
                <a:latin typeface="Arial"/>
                <a:ea typeface="Arial"/>
                <a:cs typeface="Arial"/>
                <a:sym typeface="Arial"/>
              </a:rPr>
              <a:t>É essa política que faz com que seus beneficiários sejam hoje o sustento de boa parte das famílias de baixa renda bem como fonte principal de recursos que movimenta a economia d</a:t>
            </a:r>
            <a:r>
              <a:rPr lang="pt-BR" sz="2000" b="1"/>
              <a:t>e mais de 60% de</a:t>
            </a:r>
            <a:r>
              <a:rPr lang="pt-BR" sz="2000" b="1" i="0" u="none" strike="noStrike" cap="none">
                <a:solidFill>
                  <a:srgbClr val="000000"/>
                </a:solidFill>
                <a:latin typeface="Arial"/>
                <a:ea typeface="Arial"/>
                <a:cs typeface="Arial"/>
                <a:sym typeface="Arial"/>
              </a:rPr>
              <a:t> pequenas e médias cidades.</a:t>
            </a:r>
            <a:endParaRPr sz="1200"/>
          </a:p>
          <a:p>
            <a:pPr marL="0" marR="0" lvl="0" indent="0" algn="ctr" rtl="0">
              <a:lnSpc>
                <a:spcPct val="123000"/>
              </a:lnSpc>
              <a:spcBef>
                <a:spcPts val="0"/>
              </a:spcBef>
              <a:spcAft>
                <a:spcPts val="0"/>
              </a:spcAft>
              <a:buClr>
                <a:srgbClr val="000000"/>
              </a:buClr>
              <a:buFont typeface="Arial"/>
              <a:buNone/>
            </a:pPr>
            <a:r>
              <a:rPr lang="pt-BR" sz="2200" b="1" i="0" u="none" strike="noStrike" cap="none">
                <a:solidFill>
                  <a:srgbClr val="000000"/>
                </a:solidFill>
                <a:latin typeface="Comic Sans MS"/>
                <a:ea typeface="Comic Sans MS"/>
                <a:cs typeface="Comic Sans MS"/>
                <a:sym typeface="Comic Sans MS"/>
              </a:rPr>
              <a:t>É a </a:t>
            </a:r>
            <a:r>
              <a:rPr lang="pt-BR" sz="2200" b="1" i="0" u="none" strike="noStrike" cap="none">
                <a:solidFill>
                  <a:srgbClr val="FF0000"/>
                </a:solidFill>
                <a:latin typeface="Comic Sans MS"/>
                <a:ea typeface="Comic Sans MS"/>
                <a:cs typeface="Comic Sans MS"/>
                <a:sym typeface="Comic Sans MS"/>
              </a:rPr>
              <a:t>Seguridade Social</a:t>
            </a:r>
            <a:r>
              <a:rPr lang="pt-BR" sz="2200" b="1" i="0" u="none" strike="noStrike" cap="none">
                <a:solidFill>
                  <a:srgbClr val="000000"/>
                </a:solidFill>
                <a:latin typeface="Comic Sans MS"/>
                <a:ea typeface="Comic Sans MS"/>
                <a:cs typeface="Comic Sans MS"/>
                <a:sym typeface="Comic Sans MS"/>
              </a:rPr>
              <a:t> que </a:t>
            </a:r>
            <a:r>
              <a:rPr lang="pt-BR" sz="2200" b="1" i="0" u="none" strike="noStrike" cap="none">
                <a:solidFill>
                  <a:srgbClr val="0000FF"/>
                </a:solidFill>
                <a:latin typeface="Comic Sans MS"/>
                <a:ea typeface="Comic Sans MS"/>
                <a:cs typeface="Comic Sans MS"/>
                <a:sym typeface="Comic Sans MS"/>
              </a:rPr>
              <a:t>rompe com o sistema fragmentado de</a:t>
            </a:r>
            <a:r>
              <a:rPr lang="pt-BR" sz="2200" b="1" i="0" u="none" strike="noStrike" cap="none">
                <a:solidFill>
                  <a:srgbClr val="000000"/>
                </a:solidFill>
                <a:latin typeface="Comic Sans MS"/>
                <a:ea typeface="Comic Sans MS"/>
                <a:cs typeface="Comic Sans MS"/>
                <a:sym typeface="Comic Sans MS"/>
              </a:rPr>
              <a:t> </a:t>
            </a:r>
            <a:r>
              <a:rPr lang="pt-BR" sz="2200" b="1" i="0" u="sng" strike="noStrike" cap="none">
                <a:solidFill>
                  <a:srgbClr val="FF0000"/>
                </a:solidFill>
                <a:latin typeface="Comic Sans MS"/>
                <a:ea typeface="Comic Sans MS"/>
                <a:cs typeface="Comic Sans MS"/>
                <a:sym typeface="Comic Sans MS"/>
              </a:rPr>
              <a:t>Saúde</a:t>
            </a:r>
            <a:r>
              <a:rPr lang="pt-BR" sz="2200" b="1" i="0" u="none" strike="noStrike" cap="none">
                <a:solidFill>
                  <a:srgbClr val="000000"/>
                </a:solidFill>
                <a:latin typeface="Comic Sans MS"/>
                <a:ea typeface="Comic Sans MS"/>
                <a:cs typeface="Comic Sans MS"/>
                <a:sym typeface="Comic Sans MS"/>
              </a:rPr>
              <a:t>, tornando-o </a:t>
            </a:r>
            <a:r>
              <a:rPr lang="pt-BR" sz="2200" b="1" i="0" u="none" strike="noStrike" cap="none">
                <a:solidFill>
                  <a:srgbClr val="FF0000"/>
                </a:solidFill>
                <a:latin typeface="Comic Sans MS"/>
                <a:ea typeface="Comic Sans MS"/>
                <a:cs typeface="Comic Sans MS"/>
                <a:sym typeface="Comic Sans MS"/>
              </a:rPr>
              <a:t>único e universal</a:t>
            </a:r>
            <a:r>
              <a:rPr lang="pt-BR" sz="2200" b="1" i="0" u="none" strike="noStrike" cap="none">
                <a:solidFill>
                  <a:srgbClr val="000000"/>
                </a:solidFill>
                <a:latin typeface="Comic Sans MS"/>
                <a:ea typeface="Comic Sans MS"/>
                <a:cs typeface="Comic Sans MS"/>
                <a:sym typeface="Comic Sans MS"/>
              </a:rPr>
              <a:t>, permitindo </a:t>
            </a:r>
            <a:r>
              <a:rPr lang="pt-BR" sz="2200" b="1" i="0" u="none" strike="noStrike" cap="none">
                <a:solidFill>
                  <a:srgbClr val="0000FF"/>
                </a:solidFill>
                <a:latin typeface="Comic Sans MS"/>
                <a:ea typeface="Comic Sans MS"/>
                <a:cs typeface="Comic Sans MS"/>
                <a:sym typeface="Comic Sans MS"/>
              </a:rPr>
              <a:t>o acesso daqueles que mais precisam dele</a:t>
            </a:r>
            <a:r>
              <a:rPr lang="pt-BR" sz="2200" b="1" i="0" u="none" strike="noStrike" cap="none">
                <a:solidFill>
                  <a:srgbClr val="000000"/>
                </a:solidFill>
                <a:latin typeface="Comic Sans MS"/>
                <a:ea typeface="Comic Sans MS"/>
                <a:cs typeface="Comic Sans MS"/>
                <a:sym typeface="Comic Sans MS"/>
              </a:rPr>
              <a:t> e que </a:t>
            </a:r>
            <a:r>
              <a:rPr lang="pt-BR" sz="2200" b="1" i="0" u="none" strike="noStrike" cap="none">
                <a:solidFill>
                  <a:srgbClr val="980000"/>
                </a:solidFill>
                <a:latin typeface="Comic Sans MS"/>
                <a:ea typeface="Comic Sans MS"/>
                <a:cs typeface="Comic Sans MS"/>
                <a:sym typeface="Comic Sans MS"/>
              </a:rPr>
              <a:t>não podem pagar pelos serviços de saúde no “mercado”</a:t>
            </a:r>
            <a:r>
              <a:rPr lang="pt-BR" sz="2200" b="1" i="0" u="none" strike="noStrike" cap="none">
                <a:solidFill>
                  <a:srgbClr val="000000"/>
                </a:solidFill>
                <a:latin typeface="Comic Sans MS"/>
                <a:ea typeface="Comic Sans MS"/>
                <a:cs typeface="Comic Sans MS"/>
                <a:sym typeface="Comic Sans MS"/>
              </a:rPr>
              <a:t>.</a:t>
            </a:r>
            <a:r>
              <a:rPr lang="pt-BR" sz="2200" i="0" u="none" strike="noStrike" cap="none">
                <a:solidFill>
                  <a:srgbClr val="000000"/>
                </a:solidFill>
                <a:latin typeface="Comic Sans MS"/>
                <a:ea typeface="Comic Sans MS"/>
                <a:cs typeface="Comic Sans MS"/>
                <a:sym typeface="Comic Sans MS"/>
              </a:rPr>
              <a:t> </a:t>
            </a:r>
            <a:endParaRPr sz="2200">
              <a:latin typeface="Comic Sans MS"/>
              <a:ea typeface="Comic Sans MS"/>
              <a:cs typeface="Comic Sans MS"/>
              <a:sym typeface="Comic Sans MS"/>
            </a:endParaRPr>
          </a:p>
        </p:txBody>
      </p:sp>
      <p:sp>
        <p:nvSpPr>
          <p:cNvPr id="79" name="Shape 79"/>
          <p:cNvSpPr txBox="1">
            <a:spLocks noGrp="1"/>
          </p:cNvSpPr>
          <p:nvPr>
            <p:ph type="sldNum" idx="12"/>
          </p:nvPr>
        </p:nvSpPr>
        <p:spPr>
          <a:xfrm>
            <a:off x="6556319" y="4685532"/>
            <a:ext cx="2128200" cy="353100"/>
          </a:xfrm>
          <a:prstGeom prst="rect">
            <a:avLst/>
          </a:prstGeom>
        </p:spPr>
        <p:txBody>
          <a:bodyPr spcFirstLastPara="1" wrap="square" lIns="0" tIns="0" rIns="0" bIns="0" anchor="t" anchorCtr="0">
            <a:noAutofit/>
          </a:bodyPr>
          <a:lstStyle/>
          <a:p>
            <a:pPr marL="0" lvl="0" indent="0" rtl="0">
              <a:spcBef>
                <a:spcPts val="0"/>
              </a:spcBef>
              <a:spcAft>
                <a:spcPts val="0"/>
              </a:spcAft>
              <a:buNone/>
            </a:pPr>
            <a:fld id="{00000000-1234-1234-1234-123412341234}" type="slidenum">
              <a:rPr lang="pt-BR"/>
              <a:t>3</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8">
                                            <p:txEl>
                                              <p:pRg st="0" end="0"/>
                                            </p:txEl>
                                          </p:spTgt>
                                        </p:tgtEl>
                                        <p:attrNameLst>
                                          <p:attrName>style.visibility</p:attrName>
                                        </p:attrNameLst>
                                      </p:cBhvr>
                                      <p:to>
                                        <p:strVal val="visible"/>
                                      </p:to>
                                    </p:set>
                                    <p:animEffect transition="in" filter="fade">
                                      <p:cBhvr>
                                        <p:cTn id="7" dur="1000"/>
                                        <p:tgtEl>
                                          <p:spTgt spid="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8">
                                            <p:txEl>
                                              <p:pRg st="1" end="1"/>
                                            </p:txEl>
                                          </p:spTgt>
                                        </p:tgtEl>
                                        <p:attrNameLst>
                                          <p:attrName>style.visibility</p:attrName>
                                        </p:attrNameLst>
                                      </p:cBhvr>
                                      <p:to>
                                        <p:strVal val="visible"/>
                                      </p:to>
                                    </p:set>
                                    <p:animEffect transition="in" filter="fade">
                                      <p:cBhvr>
                                        <p:cTn id="12" dur="1000"/>
                                        <p:tgtEl>
                                          <p:spTgt spid="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8">
                                            <p:txEl>
                                              <p:pRg st="2" end="2"/>
                                            </p:txEl>
                                          </p:spTgt>
                                        </p:tgtEl>
                                        <p:attrNameLst>
                                          <p:attrName>style.visibility</p:attrName>
                                        </p:attrNameLst>
                                      </p:cBhvr>
                                      <p:to>
                                        <p:strVal val="visible"/>
                                      </p:to>
                                    </p:set>
                                    <p:animEffect transition="in" filter="fade">
                                      <p:cBhvr>
                                        <p:cTn id="17" dur="1000"/>
                                        <p:tgtEl>
                                          <p:spTgt spid="7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30</a:t>
            </a:fld>
            <a:endParaRPr/>
          </a:p>
        </p:txBody>
      </p:sp>
      <p:sp>
        <p:nvSpPr>
          <p:cNvPr id="243" name="Shape 243"/>
          <p:cNvSpPr txBox="1"/>
          <p:nvPr/>
        </p:nvSpPr>
        <p:spPr>
          <a:xfrm>
            <a:off x="0" y="-75"/>
            <a:ext cx="9144000" cy="51435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pt-BR" sz="2000">
                <a:solidFill>
                  <a:schemeClr val="dk1"/>
                </a:solidFill>
                <a:latin typeface="Verdana"/>
                <a:ea typeface="Verdana"/>
                <a:cs typeface="Verdana"/>
                <a:sym typeface="Verdana"/>
              </a:rPr>
              <a:t>A chamada </a:t>
            </a:r>
            <a:r>
              <a:rPr lang="pt-BR" sz="2000" b="1">
                <a:solidFill>
                  <a:srgbClr val="0000FF"/>
                </a:solidFill>
                <a:latin typeface="Verdana"/>
                <a:ea typeface="Verdana"/>
                <a:cs typeface="Verdana"/>
                <a:sym typeface="Verdana"/>
              </a:rPr>
              <a:t>área social no Brasil</a:t>
            </a:r>
            <a:r>
              <a:rPr lang="pt-BR" sz="2000">
                <a:solidFill>
                  <a:schemeClr val="dk1"/>
                </a:solidFill>
                <a:latin typeface="Verdana"/>
                <a:ea typeface="Verdana"/>
                <a:cs typeface="Verdana"/>
                <a:sym typeface="Verdana"/>
              </a:rPr>
              <a:t> com destaque para a </a:t>
            </a:r>
            <a:r>
              <a:rPr lang="pt-BR" sz="2000" b="1">
                <a:solidFill>
                  <a:srgbClr val="FF0000"/>
                </a:solidFill>
                <a:latin typeface="Verdana"/>
                <a:ea typeface="Verdana"/>
                <a:cs typeface="Verdana"/>
                <a:sym typeface="Verdana"/>
              </a:rPr>
              <a:t>área da saúde</a:t>
            </a:r>
            <a:r>
              <a:rPr lang="pt-BR" sz="2000">
                <a:solidFill>
                  <a:schemeClr val="dk1"/>
                </a:solidFill>
                <a:latin typeface="Verdana"/>
                <a:ea typeface="Verdana"/>
                <a:cs typeface="Verdana"/>
                <a:sym typeface="Verdana"/>
              </a:rPr>
              <a:t> constitui-se no </a:t>
            </a:r>
            <a:r>
              <a:rPr lang="pt-BR" sz="2000" b="1">
                <a:solidFill>
                  <a:schemeClr val="dk1"/>
                </a:solidFill>
                <a:latin typeface="Verdana"/>
                <a:ea typeface="Verdana"/>
                <a:cs typeface="Verdana"/>
                <a:sym typeface="Verdana"/>
              </a:rPr>
              <a:t>terreno mais conflitivo e exposto da nossa sociedade</a:t>
            </a:r>
            <a:r>
              <a:rPr lang="pt-BR" sz="2000">
                <a:solidFill>
                  <a:schemeClr val="dk1"/>
                </a:solidFill>
                <a:latin typeface="Verdana"/>
                <a:ea typeface="Verdana"/>
                <a:cs typeface="Verdana"/>
                <a:sym typeface="Verdana"/>
              </a:rPr>
              <a:t>, na medida que é </a:t>
            </a:r>
            <a:r>
              <a:rPr lang="pt-BR" sz="2000" b="1">
                <a:solidFill>
                  <a:schemeClr val="dk1"/>
                </a:solidFill>
                <a:latin typeface="Verdana"/>
                <a:ea typeface="Verdana"/>
                <a:cs typeface="Verdana"/>
                <a:sym typeface="Verdana"/>
              </a:rPr>
              <a:t>particularmente sensível às condições econômicas de restrição financeira impostas pelas políticas de </a:t>
            </a:r>
            <a:r>
              <a:rPr lang="pt-BR" sz="2000" b="1" u="sng">
                <a:solidFill>
                  <a:schemeClr val="dk1"/>
                </a:solidFill>
                <a:latin typeface="Verdana"/>
                <a:ea typeface="Verdana"/>
                <a:cs typeface="Verdana"/>
                <a:sym typeface="Verdana"/>
              </a:rPr>
              <a:t>ajuste econômico</a:t>
            </a:r>
            <a:r>
              <a:rPr lang="pt-BR" sz="2000" b="1">
                <a:solidFill>
                  <a:schemeClr val="dk1"/>
                </a:solidFill>
                <a:latin typeface="Verdana"/>
                <a:ea typeface="Verdana"/>
                <a:cs typeface="Verdana"/>
                <a:sym typeface="Verdana"/>
              </a:rPr>
              <a:t> também implantadas em nosso país</a:t>
            </a:r>
            <a:r>
              <a:rPr lang="pt-BR" sz="2000">
                <a:solidFill>
                  <a:schemeClr val="dk1"/>
                </a:solidFill>
                <a:latin typeface="Verdana"/>
                <a:ea typeface="Verdana"/>
                <a:cs typeface="Verdana"/>
                <a:sym typeface="Verdana"/>
              </a:rPr>
              <a:t>.</a:t>
            </a:r>
            <a:endParaRPr sz="2000">
              <a:solidFill>
                <a:schemeClr val="dk1"/>
              </a:solidFill>
              <a:latin typeface="Verdana"/>
              <a:ea typeface="Verdana"/>
              <a:cs typeface="Verdana"/>
              <a:sym typeface="Verdana"/>
            </a:endParaRPr>
          </a:p>
          <a:p>
            <a:pPr marL="0" lvl="0" indent="0" algn="ctr" rtl="0">
              <a:lnSpc>
                <a:spcPct val="115000"/>
              </a:lnSpc>
              <a:spcBef>
                <a:spcPts val="0"/>
              </a:spcBef>
              <a:spcAft>
                <a:spcPts val="0"/>
              </a:spcAft>
              <a:buClr>
                <a:schemeClr val="dk1"/>
              </a:buClr>
              <a:buSzPts val="1100"/>
              <a:buFont typeface="Arial"/>
              <a:buNone/>
            </a:pPr>
            <a:r>
              <a:rPr lang="pt-BR" sz="2000">
                <a:solidFill>
                  <a:schemeClr val="dk1"/>
                </a:solidFill>
                <a:latin typeface="Verdana"/>
                <a:ea typeface="Verdana"/>
                <a:cs typeface="Verdana"/>
                <a:sym typeface="Verdana"/>
              </a:rPr>
              <a:t>Estamos diante de uma </a:t>
            </a:r>
            <a:r>
              <a:rPr lang="pt-BR" sz="2000" b="1">
                <a:solidFill>
                  <a:srgbClr val="0000FF"/>
                </a:solidFill>
                <a:latin typeface="Verdana"/>
                <a:ea typeface="Verdana"/>
                <a:cs typeface="Verdana"/>
                <a:sym typeface="Verdana"/>
              </a:rPr>
              <a:t>situação social e de saúde</a:t>
            </a:r>
            <a:r>
              <a:rPr lang="pt-BR" sz="2000">
                <a:solidFill>
                  <a:schemeClr val="dk1"/>
                </a:solidFill>
                <a:latin typeface="Verdana"/>
                <a:ea typeface="Verdana"/>
                <a:cs typeface="Verdana"/>
                <a:sym typeface="Verdana"/>
              </a:rPr>
              <a:t> onde se </a:t>
            </a:r>
            <a:r>
              <a:rPr lang="pt-BR" sz="2000" b="1">
                <a:solidFill>
                  <a:schemeClr val="dk1"/>
                </a:solidFill>
                <a:latin typeface="Verdana"/>
                <a:ea typeface="Verdana"/>
                <a:cs typeface="Verdana"/>
                <a:sym typeface="Verdana"/>
              </a:rPr>
              <a:t>agravaram os "velhos" problemas com o aumento absoluto da parcela da população que se encontra em situação de pobreza</a:t>
            </a:r>
            <a:r>
              <a:rPr lang="pt-BR" sz="2000">
                <a:solidFill>
                  <a:schemeClr val="dk1"/>
                </a:solidFill>
                <a:latin typeface="Verdana"/>
                <a:ea typeface="Verdana"/>
                <a:cs typeface="Verdana"/>
                <a:sym typeface="Verdana"/>
              </a:rPr>
              <a:t> bem como </a:t>
            </a:r>
            <a:r>
              <a:rPr lang="pt-BR" sz="2000" b="1">
                <a:solidFill>
                  <a:srgbClr val="FF0000"/>
                </a:solidFill>
                <a:latin typeface="Verdana"/>
                <a:ea typeface="Verdana"/>
                <a:cs typeface="Verdana"/>
                <a:sym typeface="Verdana"/>
              </a:rPr>
              <a:t>se geraram "novos" problemas ¾ sobretudo pelo desemprego e pela precariedade do trabalho, o que configura um quadro de uma enorme perversidade e complexidade, acompanhado de um terrível incremento das desigualdades sociais e econômicas. </a:t>
            </a:r>
            <a:endParaRPr sz="20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3">
                                            <p:txEl>
                                              <p:pRg st="0" end="0"/>
                                            </p:txEl>
                                          </p:spTgt>
                                        </p:tgtEl>
                                        <p:attrNameLst>
                                          <p:attrName>style.visibility</p:attrName>
                                        </p:attrNameLst>
                                      </p:cBhvr>
                                      <p:to>
                                        <p:strVal val="visible"/>
                                      </p:to>
                                    </p:set>
                                    <p:animEffect transition="in" filter="fade">
                                      <p:cBhvr>
                                        <p:cTn id="7" dur="1000"/>
                                        <p:tgtEl>
                                          <p:spTgt spid="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3">
                                            <p:txEl>
                                              <p:pRg st="1" end="1"/>
                                            </p:txEl>
                                          </p:spTgt>
                                        </p:tgtEl>
                                        <p:attrNameLst>
                                          <p:attrName>style.visibility</p:attrName>
                                        </p:attrNameLst>
                                      </p:cBhvr>
                                      <p:to>
                                        <p:strVal val="visible"/>
                                      </p:to>
                                    </p:set>
                                    <p:animEffect transition="in" filter="fade">
                                      <p:cBhvr>
                                        <p:cTn id="12" dur="1000"/>
                                        <p:tgtEl>
                                          <p:spTgt spid="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31</a:t>
            </a:fld>
            <a:endParaRPr/>
          </a:p>
        </p:txBody>
      </p:sp>
      <p:sp>
        <p:nvSpPr>
          <p:cNvPr id="249" name="Shape 249"/>
          <p:cNvSpPr txBox="1"/>
          <p:nvPr/>
        </p:nvSpPr>
        <p:spPr>
          <a:xfrm>
            <a:off x="122800" y="61300"/>
            <a:ext cx="8813700" cy="50823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pt-BR" sz="2100">
                <a:solidFill>
                  <a:schemeClr val="dk1"/>
                </a:solidFill>
                <a:latin typeface="Verdana"/>
                <a:ea typeface="Verdana"/>
                <a:cs typeface="Verdana"/>
                <a:sym typeface="Verdana"/>
              </a:rPr>
              <a:t>A este quadro se agrega, ainda, </a:t>
            </a:r>
            <a:r>
              <a:rPr lang="pt-BR" sz="2100" b="1">
                <a:solidFill>
                  <a:srgbClr val="FF0000"/>
                </a:solidFill>
                <a:latin typeface="Verdana"/>
                <a:ea typeface="Verdana"/>
                <a:cs typeface="Verdana"/>
                <a:sym typeface="Verdana"/>
              </a:rPr>
              <a:t>uma situação de desmonte do Estado brasileiro</a:t>
            </a:r>
            <a:r>
              <a:rPr lang="pt-BR" sz="2100">
                <a:solidFill>
                  <a:schemeClr val="dk1"/>
                </a:solidFill>
                <a:latin typeface="Verdana"/>
                <a:ea typeface="Verdana"/>
                <a:cs typeface="Verdana"/>
                <a:sym typeface="Verdana"/>
              </a:rPr>
              <a:t>, o que tem levado a uma </a:t>
            </a:r>
            <a:r>
              <a:rPr lang="pt-BR" sz="2100" b="1">
                <a:solidFill>
                  <a:srgbClr val="0000FF"/>
                </a:solidFill>
                <a:latin typeface="Verdana"/>
                <a:ea typeface="Verdana"/>
                <a:cs typeface="Verdana"/>
                <a:sym typeface="Verdana"/>
              </a:rPr>
              <a:t>crescente </a:t>
            </a:r>
            <a:r>
              <a:rPr lang="pt-BR" sz="2100" b="1" i="1">
                <a:solidFill>
                  <a:srgbClr val="0000FF"/>
                </a:solidFill>
                <a:latin typeface="Verdana"/>
                <a:ea typeface="Verdana"/>
                <a:cs typeface="Verdana"/>
                <a:sym typeface="Verdana"/>
              </a:rPr>
              <a:t>desresponsabilização</a:t>
            </a:r>
            <a:r>
              <a:rPr lang="pt-BR" sz="2100" b="1">
                <a:solidFill>
                  <a:srgbClr val="0000FF"/>
                </a:solidFill>
                <a:latin typeface="Verdana"/>
                <a:ea typeface="Verdana"/>
                <a:cs typeface="Verdana"/>
                <a:sym typeface="Verdana"/>
              </a:rPr>
              <a:t> do governo federal das suas atribuições no terreno social</a:t>
            </a:r>
            <a:r>
              <a:rPr lang="pt-BR" sz="2100">
                <a:solidFill>
                  <a:srgbClr val="0000FF"/>
                </a:solidFill>
                <a:latin typeface="Verdana"/>
                <a:ea typeface="Verdana"/>
                <a:cs typeface="Verdana"/>
                <a:sym typeface="Verdana"/>
              </a:rPr>
              <a:t>.</a:t>
            </a:r>
            <a:endParaRPr sz="2100">
              <a:solidFill>
                <a:srgbClr val="0000FF"/>
              </a:solidFill>
              <a:latin typeface="Verdana"/>
              <a:ea typeface="Verdana"/>
              <a:cs typeface="Verdana"/>
              <a:sym typeface="Verdana"/>
            </a:endParaRPr>
          </a:p>
          <a:p>
            <a:pPr marL="0" lvl="0" indent="0" algn="ctr" rtl="0">
              <a:lnSpc>
                <a:spcPct val="115000"/>
              </a:lnSpc>
              <a:spcBef>
                <a:spcPts val="1000"/>
              </a:spcBef>
              <a:spcAft>
                <a:spcPts val="0"/>
              </a:spcAft>
              <a:buNone/>
            </a:pPr>
            <a:r>
              <a:rPr lang="pt-BR" sz="2100">
                <a:solidFill>
                  <a:schemeClr val="dk1"/>
                </a:solidFill>
                <a:latin typeface="Verdana"/>
                <a:ea typeface="Verdana"/>
                <a:cs typeface="Verdana"/>
                <a:sym typeface="Verdana"/>
              </a:rPr>
              <a:t>As </a:t>
            </a:r>
            <a:r>
              <a:rPr lang="pt-BR" sz="2100" b="1">
                <a:solidFill>
                  <a:schemeClr val="dk1"/>
                </a:solidFill>
                <a:latin typeface="Verdana"/>
                <a:ea typeface="Verdana"/>
                <a:cs typeface="Verdana"/>
                <a:sym typeface="Verdana"/>
              </a:rPr>
              <a:t>políticas de ajuste, determinadas em âmbito federal, têm trazido enormes limitações, com imposição de encargos adicionais, para as unidades da federação,</a:t>
            </a:r>
            <a:r>
              <a:rPr lang="pt-BR" sz="2100">
                <a:solidFill>
                  <a:schemeClr val="dk1"/>
                </a:solidFill>
                <a:latin typeface="Verdana"/>
                <a:ea typeface="Verdana"/>
                <a:cs typeface="Verdana"/>
                <a:sym typeface="Verdana"/>
              </a:rPr>
              <a:t> em particular os </a:t>
            </a:r>
            <a:r>
              <a:rPr lang="pt-BR" sz="2100" b="1">
                <a:solidFill>
                  <a:schemeClr val="dk1"/>
                </a:solidFill>
                <a:latin typeface="Verdana"/>
                <a:ea typeface="Verdana"/>
                <a:cs typeface="Verdana"/>
                <a:sym typeface="Verdana"/>
              </a:rPr>
              <a:t>municípios</a:t>
            </a:r>
            <a:r>
              <a:rPr lang="pt-BR" sz="2100">
                <a:solidFill>
                  <a:schemeClr val="dk1"/>
                </a:solidFill>
                <a:latin typeface="Verdana"/>
                <a:ea typeface="Verdana"/>
                <a:cs typeface="Verdana"/>
                <a:sym typeface="Verdana"/>
              </a:rPr>
              <a:t> no que diz respeito às respectivas </a:t>
            </a:r>
            <a:r>
              <a:rPr lang="pt-BR" sz="2100" b="1">
                <a:solidFill>
                  <a:schemeClr val="dk1"/>
                </a:solidFill>
                <a:latin typeface="Verdana"/>
                <a:ea typeface="Verdana"/>
                <a:cs typeface="Verdana"/>
                <a:sym typeface="Verdana"/>
              </a:rPr>
              <a:t>capacidades de intervenção e de resposta frente às crescentes demandas sociais e de saúde</a:t>
            </a:r>
            <a:r>
              <a:rPr lang="pt-BR" sz="2100">
                <a:solidFill>
                  <a:schemeClr val="dk1"/>
                </a:solidFill>
                <a:latin typeface="Verdana"/>
                <a:ea typeface="Verdana"/>
                <a:cs typeface="Verdana"/>
                <a:sym typeface="Verdana"/>
              </a:rPr>
              <a:t>. </a:t>
            </a:r>
            <a:endParaRPr sz="2100">
              <a:solidFill>
                <a:schemeClr val="dk1"/>
              </a:solidFill>
              <a:latin typeface="Verdana"/>
              <a:ea typeface="Verdana"/>
              <a:cs typeface="Verdana"/>
              <a:sym typeface="Verdana"/>
            </a:endParaRPr>
          </a:p>
          <a:p>
            <a:pPr marL="0" lvl="0" indent="0" algn="ctr" rtl="0">
              <a:lnSpc>
                <a:spcPct val="115000"/>
              </a:lnSpc>
              <a:spcBef>
                <a:spcPts val="1000"/>
              </a:spcBef>
              <a:spcAft>
                <a:spcPts val="0"/>
              </a:spcAft>
              <a:buClr>
                <a:schemeClr val="dk1"/>
              </a:buClr>
              <a:buSzPts val="1100"/>
              <a:buFont typeface="Arial"/>
              <a:buNone/>
            </a:pPr>
            <a:r>
              <a:rPr lang="pt-BR" sz="2100">
                <a:solidFill>
                  <a:schemeClr val="dk1"/>
                </a:solidFill>
                <a:latin typeface="Verdana"/>
                <a:ea typeface="Verdana"/>
                <a:cs typeface="Verdana"/>
                <a:sym typeface="Verdana"/>
              </a:rPr>
              <a:t>Isso tem gerado </a:t>
            </a:r>
            <a:r>
              <a:rPr lang="pt-BR" sz="2100" b="1">
                <a:solidFill>
                  <a:srgbClr val="FF0000"/>
                </a:solidFill>
                <a:latin typeface="Verdana"/>
                <a:ea typeface="Verdana"/>
                <a:cs typeface="Verdana"/>
                <a:sym typeface="Verdana"/>
              </a:rPr>
              <a:t>grandes iniqüidades, aprofundando ainda mais as desigualdades sociais e regionais</a:t>
            </a:r>
            <a:r>
              <a:rPr lang="pt-BR" sz="2100">
                <a:solidFill>
                  <a:schemeClr val="dk1"/>
                </a:solidFill>
                <a:latin typeface="Verdana"/>
                <a:ea typeface="Verdana"/>
                <a:cs typeface="Verdana"/>
                <a:sym typeface="Verdana"/>
              </a:rPr>
              <a:t>.</a:t>
            </a:r>
            <a:endParaRPr sz="2100">
              <a:solidFill>
                <a:schemeClr val="dk1"/>
              </a:solidFill>
              <a:latin typeface="Verdana"/>
              <a:ea typeface="Verdana"/>
              <a:cs typeface="Verdana"/>
              <a:sym typeface="Verdana"/>
            </a:endParaRPr>
          </a:p>
          <a:p>
            <a:pPr marL="0" lvl="0" indent="0">
              <a:spcBef>
                <a:spcPts val="100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9">
                                            <p:txEl>
                                              <p:pRg st="0" end="0"/>
                                            </p:txEl>
                                          </p:spTgt>
                                        </p:tgtEl>
                                        <p:attrNameLst>
                                          <p:attrName>style.visibility</p:attrName>
                                        </p:attrNameLst>
                                      </p:cBhvr>
                                      <p:to>
                                        <p:strVal val="visible"/>
                                      </p:to>
                                    </p:set>
                                    <p:animEffect transition="in" filter="fade">
                                      <p:cBhvr>
                                        <p:cTn id="7" dur="1000"/>
                                        <p:tgtEl>
                                          <p:spTgt spid="2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9">
                                            <p:txEl>
                                              <p:pRg st="1" end="1"/>
                                            </p:txEl>
                                          </p:spTgt>
                                        </p:tgtEl>
                                        <p:attrNameLst>
                                          <p:attrName>style.visibility</p:attrName>
                                        </p:attrNameLst>
                                      </p:cBhvr>
                                      <p:to>
                                        <p:strVal val="visible"/>
                                      </p:to>
                                    </p:set>
                                    <p:animEffect transition="in" filter="fade">
                                      <p:cBhvr>
                                        <p:cTn id="12" dur="1000"/>
                                        <p:tgtEl>
                                          <p:spTgt spid="2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9">
                                            <p:txEl>
                                              <p:pRg st="2" end="2"/>
                                            </p:txEl>
                                          </p:spTgt>
                                        </p:tgtEl>
                                        <p:attrNameLst>
                                          <p:attrName>style.visibility</p:attrName>
                                        </p:attrNameLst>
                                      </p:cBhvr>
                                      <p:to>
                                        <p:strVal val="visible"/>
                                      </p:to>
                                    </p:set>
                                    <p:animEffect transition="in" filter="fade">
                                      <p:cBhvr>
                                        <p:cTn id="17" dur="1000"/>
                                        <p:tgtEl>
                                          <p:spTgt spid="24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9">
                                            <p:txEl>
                                              <p:pRg st="3" end="3"/>
                                            </p:txEl>
                                          </p:spTgt>
                                        </p:tgtEl>
                                        <p:attrNameLst>
                                          <p:attrName>style.visibility</p:attrName>
                                        </p:attrNameLst>
                                      </p:cBhvr>
                                      <p:to>
                                        <p:strVal val="visible"/>
                                      </p:to>
                                    </p:set>
                                    <p:animEffect transition="in" filter="fade">
                                      <p:cBhvr>
                                        <p:cTn id="22" dur="1000"/>
                                        <p:tgtEl>
                                          <p:spTgt spid="24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9">
                                            <p:txEl>
                                              <p:pRg st="0" end="0"/>
                                            </p:txEl>
                                          </p:spTgt>
                                        </p:tgtEl>
                                        <p:attrNameLst>
                                          <p:attrName>style.visibility</p:attrName>
                                        </p:attrNameLst>
                                      </p:cBhvr>
                                      <p:to>
                                        <p:strVal val="visible"/>
                                      </p:to>
                                    </p:set>
                                    <p:animEffect transition="in" filter="fade">
                                      <p:cBhvr>
                                        <p:cTn id="27" dur="1000"/>
                                        <p:tgtEl>
                                          <p:spTgt spid="24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49">
                                            <p:txEl>
                                              <p:pRg st="1" end="1"/>
                                            </p:txEl>
                                          </p:spTgt>
                                        </p:tgtEl>
                                        <p:attrNameLst>
                                          <p:attrName>style.visibility</p:attrName>
                                        </p:attrNameLst>
                                      </p:cBhvr>
                                      <p:to>
                                        <p:strVal val="visible"/>
                                      </p:to>
                                    </p:set>
                                    <p:animEffect transition="in" filter="fade">
                                      <p:cBhvr>
                                        <p:cTn id="32" dur="1000"/>
                                        <p:tgtEl>
                                          <p:spTgt spid="249">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49">
                                            <p:txEl>
                                              <p:pRg st="2" end="2"/>
                                            </p:txEl>
                                          </p:spTgt>
                                        </p:tgtEl>
                                        <p:attrNameLst>
                                          <p:attrName>style.visibility</p:attrName>
                                        </p:attrNameLst>
                                      </p:cBhvr>
                                      <p:to>
                                        <p:strVal val="visible"/>
                                      </p:to>
                                    </p:set>
                                    <p:animEffect transition="in" filter="fade">
                                      <p:cBhvr>
                                        <p:cTn id="37" dur="1000"/>
                                        <p:tgtEl>
                                          <p:spTgt spid="249">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49">
                                            <p:txEl>
                                              <p:pRg st="3" end="3"/>
                                            </p:txEl>
                                          </p:spTgt>
                                        </p:tgtEl>
                                        <p:attrNameLst>
                                          <p:attrName>style.visibility</p:attrName>
                                        </p:attrNameLst>
                                      </p:cBhvr>
                                      <p:to>
                                        <p:strVal val="visible"/>
                                      </p:to>
                                    </p:set>
                                    <p:animEffect transition="in" filter="fade">
                                      <p:cBhvr>
                                        <p:cTn id="42" dur="1000"/>
                                        <p:tgtEl>
                                          <p:spTgt spid="24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sldNum" idx="12"/>
          </p:nvPr>
        </p:nvSpPr>
        <p:spPr>
          <a:xfrm>
            <a:off x="6556319" y="4685532"/>
            <a:ext cx="2128200" cy="353100"/>
          </a:xfrm>
          <a:prstGeom prst="rect">
            <a:avLst/>
          </a:prstGeom>
        </p:spPr>
        <p:txBody>
          <a:bodyPr spcFirstLastPara="1" wrap="square" lIns="0" tIns="0" rIns="0" bIns="0" anchor="t" anchorCtr="0">
            <a:noAutofit/>
          </a:bodyPr>
          <a:lstStyle/>
          <a:p>
            <a:pPr marL="0" lvl="0" indent="0">
              <a:spcBef>
                <a:spcPts val="0"/>
              </a:spcBef>
              <a:spcAft>
                <a:spcPts val="0"/>
              </a:spcAft>
              <a:buClr>
                <a:srgbClr val="000000"/>
              </a:buClr>
              <a:buFont typeface="Arial"/>
              <a:buNone/>
            </a:pPr>
            <a:fld id="{00000000-1234-1234-1234-123412341234}" type="slidenum">
              <a:rPr lang="pt-BR"/>
              <a:t>32</a:t>
            </a:fld>
            <a:endParaRPr/>
          </a:p>
        </p:txBody>
      </p:sp>
      <p:sp>
        <p:nvSpPr>
          <p:cNvPr id="255" name="Shape 255"/>
          <p:cNvSpPr txBox="1"/>
          <p:nvPr/>
        </p:nvSpPr>
        <p:spPr>
          <a:xfrm>
            <a:off x="68225" y="197725"/>
            <a:ext cx="8936100" cy="48408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pt-BR" sz="2000">
                <a:solidFill>
                  <a:schemeClr val="dk1"/>
                </a:solidFill>
                <a:latin typeface="Verdana"/>
                <a:ea typeface="Verdana"/>
                <a:cs typeface="Verdana"/>
                <a:sym typeface="Verdana"/>
              </a:rPr>
              <a:t>As </a:t>
            </a:r>
            <a:r>
              <a:rPr lang="pt-BR" sz="2000" b="1">
                <a:solidFill>
                  <a:srgbClr val="0000FF"/>
                </a:solidFill>
                <a:latin typeface="Verdana"/>
                <a:ea typeface="Verdana"/>
                <a:cs typeface="Verdana"/>
                <a:sym typeface="Verdana"/>
              </a:rPr>
              <a:t>políticas sociais e de saúde</a:t>
            </a:r>
            <a:r>
              <a:rPr lang="pt-BR" sz="2000">
                <a:solidFill>
                  <a:schemeClr val="dk1"/>
                </a:solidFill>
                <a:latin typeface="Verdana"/>
                <a:ea typeface="Verdana"/>
                <a:cs typeface="Verdana"/>
                <a:sym typeface="Verdana"/>
              </a:rPr>
              <a:t> </a:t>
            </a:r>
            <a:r>
              <a:rPr lang="pt-BR" sz="2000" b="1">
                <a:solidFill>
                  <a:schemeClr val="dk1"/>
                </a:solidFill>
                <a:latin typeface="Verdana"/>
                <a:ea typeface="Verdana"/>
                <a:cs typeface="Verdana"/>
                <a:sym typeface="Verdana"/>
              </a:rPr>
              <a:t>perderam sua </a:t>
            </a:r>
            <a:r>
              <a:rPr lang="pt-BR" sz="2000" b="1" u="sng">
                <a:solidFill>
                  <a:schemeClr val="dk1"/>
                </a:solidFill>
                <a:latin typeface="Verdana"/>
                <a:ea typeface="Verdana"/>
                <a:cs typeface="Verdana"/>
                <a:sym typeface="Verdana"/>
              </a:rPr>
              <a:t>dimensão integradora</a:t>
            </a:r>
            <a:r>
              <a:rPr lang="pt-BR" sz="2000" b="1">
                <a:solidFill>
                  <a:schemeClr val="dk1"/>
                </a:solidFill>
                <a:latin typeface="Verdana"/>
                <a:ea typeface="Verdana"/>
                <a:cs typeface="Verdana"/>
                <a:sym typeface="Verdana"/>
              </a:rPr>
              <a:t>, tanto no âmbito nacional como no âmbito regional e estadual</a:t>
            </a:r>
            <a:r>
              <a:rPr lang="pt-BR" sz="2000">
                <a:solidFill>
                  <a:schemeClr val="dk1"/>
                </a:solidFill>
                <a:latin typeface="Verdana"/>
                <a:ea typeface="Verdana"/>
                <a:cs typeface="Verdana"/>
                <a:sym typeface="Verdana"/>
              </a:rPr>
              <a:t>, caindo numa </a:t>
            </a:r>
            <a:r>
              <a:rPr lang="pt-BR" sz="2000" b="1" i="1">
                <a:solidFill>
                  <a:srgbClr val="FF0000"/>
                </a:solidFill>
                <a:latin typeface="Verdana"/>
                <a:ea typeface="Verdana"/>
                <a:cs typeface="Verdana"/>
                <a:sym typeface="Verdana"/>
              </a:rPr>
              <a:t>visão focalista onde o "local" é privilegiado como o único espaço capaz de dar respostas supostamente mais "eficientes" e supostamente acordes às “necessidades da população”.</a:t>
            </a:r>
            <a:r>
              <a:rPr lang="pt-BR" sz="2000">
                <a:solidFill>
                  <a:schemeClr val="dk1"/>
                </a:solidFill>
                <a:latin typeface="Verdana"/>
                <a:ea typeface="Verdana"/>
                <a:cs typeface="Verdana"/>
                <a:sym typeface="Verdana"/>
              </a:rPr>
              <a:t> </a:t>
            </a:r>
            <a:endParaRPr sz="2000">
              <a:solidFill>
                <a:schemeClr val="dk1"/>
              </a:solidFill>
              <a:latin typeface="Verdana"/>
              <a:ea typeface="Verdana"/>
              <a:cs typeface="Verdana"/>
              <a:sym typeface="Verdana"/>
            </a:endParaRPr>
          </a:p>
          <a:p>
            <a:pPr marL="0" lvl="0" indent="0" algn="ctr" rtl="0">
              <a:lnSpc>
                <a:spcPct val="115000"/>
              </a:lnSpc>
              <a:spcBef>
                <a:spcPts val="0"/>
              </a:spcBef>
              <a:spcAft>
                <a:spcPts val="0"/>
              </a:spcAft>
              <a:buNone/>
            </a:pPr>
            <a:r>
              <a:rPr lang="pt-BR" sz="1900" b="1">
                <a:solidFill>
                  <a:schemeClr val="dk1"/>
                </a:solidFill>
                <a:latin typeface="Verdana"/>
                <a:ea typeface="Verdana"/>
                <a:cs typeface="Verdana"/>
                <a:sym typeface="Verdana"/>
              </a:rPr>
              <a:t>Retrocedemos a uma visão "</a:t>
            </a:r>
            <a:r>
              <a:rPr lang="pt-BR" sz="1900" b="1" i="1">
                <a:solidFill>
                  <a:schemeClr val="dk1"/>
                </a:solidFill>
                <a:latin typeface="Verdana"/>
                <a:ea typeface="Verdana"/>
                <a:cs typeface="Verdana"/>
                <a:sym typeface="Verdana"/>
              </a:rPr>
              <a:t>comunitária</a:t>
            </a:r>
            <a:r>
              <a:rPr lang="pt-BR" sz="1900" b="1">
                <a:solidFill>
                  <a:schemeClr val="dk1"/>
                </a:solidFill>
                <a:latin typeface="Verdana"/>
                <a:ea typeface="Verdana"/>
                <a:cs typeface="Verdana"/>
                <a:sym typeface="Verdana"/>
              </a:rPr>
              <a:t>" </a:t>
            </a:r>
            <a:r>
              <a:rPr lang="pt-BR" sz="1900">
                <a:solidFill>
                  <a:schemeClr val="dk1"/>
                </a:solidFill>
                <a:latin typeface="Verdana"/>
                <a:ea typeface="Verdana"/>
                <a:cs typeface="Verdana"/>
                <a:sym typeface="Verdana"/>
              </a:rPr>
              <a:t>onde as </a:t>
            </a:r>
            <a:r>
              <a:rPr lang="pt-BR" sz="1900" b="1" i="1">
                <a:solidFill>
                  <a:srgbClr val="FF0000"/>
                </a:solidFill>
                <a:latin typeface="Verdana"/>
                <a:ea typeface="Verdana"/>
                <a:cs typeface="Verdana"/>
                <a:sym typeface="Verdana"/>
              </a:rPr>
              <a:t>pessoas</a:t>
            </a:r>
            <a:r>
              <a:rPr lang="pt-BR" sz="1900" b="1">
                <a:solidFill>
                  <a:srgbClr val="FF0000"/>
                </a:solidFill>
                <a:latin typeface="Verdana"/>
                <a:ea typeface="Verdana"/>
                <a:cs typeface="Verdana"/>
                <a:sym typeface="Verdana"/>
              </a:rPr>
              <a:t> e as </a:t>
            </a:r>
            <a:r>
              <a:rPr lang="pt-BR" sz="1900" b="1" i="1">
                <a:solidFill>
                  <a:srgbClr val="FF0000"/>
                </a:solidFill>
                <a:latin typeface="Verdana"/>
                <a:ea typeface="Verdana"/>
                <a:cs typeface="Verdana"/>
                <a:sym typeface="Verdana"/>
              </a:rPr>
              <a:t>famílias </a:t>
            </a:r>
            <a:r>
              <a:rPr lang="pt-BR" sz="1900" b="1">
                <a:solidFill>
                  <a:srgbClr val="FF0000"/>
                </a:solidFill>
                <a:latin typeface="Verdana"/>
                <a:ea typeface="Verdana"/>
                <a:cs typeface="Verdana"/>
                <a:sym typeface="Verdana"/>
              </a:rPr>
              <a:t>passam a ser as responsáveis últimas por sua saúde e bem-estar. </a:t>
            </a:r>
            <a:endParaRPr sz="1900" b="1">
              <a:solidFill>
                <a:srgbClr val="FF0000"/>
              </a:solidFill>
              <a:latin typeface="Verdana"/>
              <a:ea typeface="Verdana"/>
              <a:cs typeface="Verdana"/>
              <a:sym typeface="Verdana"/>
            </a:endParaRPr>
          </a:p>
          <a:p>
            <a:pPr marL="0" lvl="0" indent="0" algn="ctr" rtl="0">
              <a:lnSpc>
                <a:spcPct val="115000"/>
              </a:lnSpc>
              <a:spcBef>
                <a:spcPts val="0"/>
              </a:spcBef>
              <a:spcAft>
                <a:spcPts val="0"/>
              </a:spcAft>
              <a:buClr>
                <a:schemeClr val="dk1"/>
              </a:buClr>
              <a:buSzPts val="1100"/>
              <a:buFont typeface="Arial"/>
              <a:buNone/>
            </a:pPr>
            <a:r>
              <a:rPr lang="pt-BR" sz="1900">
                <a:solidFill>
                  <a:schemeClr val="dk1"/>
                </a:solidFill>
                <a:latin typeface="Verdana"/>
                <a:ea typeface="Verdana"/>
                <a:cs typeface="Verdana"/>
                <a:sym typeface="Verdana"/>
              </a:rPr>
              <a:t>Por trás de um </a:t>
            </a:r>
            <a:r>
              <a:rPr lang="pt-BR" sz="1900" b="1">
                <a:solidFill>
                  <a:schemeClr val="dk1"/>
                </a:solidFill>
                <a:latin typeface="Verdana"/>
                <a:ea typeface="Verdana"/>
                <a:cs typeface="Verdana"/>
                <a:sym typeface="Verdana"/>
              </a:rPr>
              <a:t>falso e importado conceito de </a:t>
            </a:r>
            <a:r>
              <a:rPr lang="pt-BR" sz="1900" b="1">
                <a:solidFill>
                  <a:srgbClr val="FF0000"/>
                </a:solidFill>
                <a:latin typeface="Verdana"/>
                <a:ea typeface="Verdana"/>
                <a:cs typeface="Verdana"/>
                <a:sym typeface="Verdana"/>
              </a:rPr>
              <a:t>“</a:t>
            </a:r>
            <a:r>
              <a:rPr lang="pt-BR" sz="1900" b="1" i="1">
                <a:solidFill>
                  <a:srgbClr val="FF0000"/>
                </a:solidFill>
                <a:latin typeface="Verdana"/>
                <a:ea typeface="Verdana"/>
                <a:cs typeface="Verdana"/>
                <a:sym typeface="Verdana"/>
              </a:rPr>
              <a:t>empowerment”</a:t>
            </a:r>
            <a:r>
              <a:rPr lang="pt-BR" sz="1900" b="1">
                <a:solidFill>
                  <a:srgbClr val="FF0000"/>
                </a:solidFill>
                <a:latin typeface="Verdana"/>
                <a:ea typeface="Verdana"/>
                <a:cs typeface="Verdana"/>
                <a:sym typeface="Verdana"/>
              </a:rPr>
              <a:t> </a:t>
            </a:r>
            <a:r>
              <a:rPr lang="pt-BR" sz="1900">
                <a:solidFill>
                  <a:schemeClr val="dk1"/>
                </a:solidFill>
                <a:latin typeface="Verdana"/>
                <a:ea typeface="Verdana"/>
                <a:cs typeface="Verdana"/>
                <a:sym typeface="Verdana"/>
              </a:rPr>
              <a:t>está </a:t>
            </a:r>
            <a:r>
              <a:rPr lang="pt-BR" sz="1900" b="1">
                <a:solidFill>
                  <a:srgbClr val="0000FF"/>
                </a:solidFill>
                <a:latin typeface="Verdana"/>
                <a:ea typeface="Verdana"/>
                <a:cs typeface="Verdana"/>
                <a:sym typeface="Verdana"/>
              </a:rPr>
              <a:t>o abandono por parte do Estado de seu papel ativo e determinante nas condições de vida da população</a:t>
            </a:r>
            <a:r>
              <a:rPr lang="pt-BR" sz="1900">
                <a:solidFill>
                  <a:schemeClr val="dk1"/>
                </a:solidFill>
                <a:latin typeface="Verdana"/>
                <a:ea typeface="Verdana"/>
                <a:cs typeface="Verdana"/>
                <a:sym typeface="Verdana"/>
              </a:rPr>
              <a:t>, </a:t>
            </a:r>
            <a:r>
              <a:rPr lang="pt-BR" sz="1900" b="1">
                <a:solidFill>
                  <a:srgbClr val="FF0000"/>
                </a:solidFill>
                <a:latin typeface="Verdana"/>
                <a:ea typeface="Verdana"/>
                <a:cs typeface="Verdana"/>
                <a:sym typeface="Verdana"/>
              </a:rPr>
              <a:t>particularmente quando parcelas majoritárias e crescentes da mesma estão na mais absoluta pobreza</a:t>
            </a:r>
            <a:r>
              <a:rPr lang="pt-BR" sz="1900">
                <a:solidFill>
                  <a:schemeClr val="dk1"/>
                </a:solidFill>
                <a:latin typeface="Verdana"/>
                <a:ea typeface="Verdana"/>
                <a:cs typeface="Verdana"/>
                <a:sym typeface="Verdana"/>
              </a:rPr>
              <a:t>.</a:t>
            </a:r>
            <a:endParaRPr sz="1900">
              <a:solidFill>
                <a:schemeClr val="dk1"/>
              </a:solidFill>
              <a:latin typeface="Verdana"/>
              <a:ea typeface="Verdana"/>
              <a:cs typeface="Verdana"/>
              <a:sym typeface="Verdana"/>
            </a:endParaRPr>
          </a:p>
          <a:p>
            <a:pPr marL="0" lvl="0" indent="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5">
                                            <p:txEl>
                                              <p:pRg st="0" end="0"/>
                                            </p:txEl>
                                          </p:spTgt>
                                        </p:tgtEl>
                                        <p:attrNameLst>
                                          <p:attrName>style.visibility</p:attrName>
                                        </p:attrNameLst>
                                      </p:cBhvr>
                                      <p:to>
                                        <p:strVal val="visible"/>
                                      </p:to>
                                    </p:set>
                                    <p:animEffect transition="in" filter="fade">
                                      <p:cBhvr>
                                        <p:cTn id="7" dur="1000"/>
                                        <p:tgtEl>
                                          <p:spTgt spid="2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5">
                                            <p:txEl>
                                              <p:pRg st="1" end="1"/>
                                            </p:txEl>
                                          </p:spTgt>
                                        </p:tgtEl>
                                        <p:attrNameLst>
                                          <p:attrName>style.visibility</p:attrName>
                                        </p:attrNameLst>
                                      </p:cBhvr>
                                      <p:to>
                                        <p:strVal val="visible"/>
                                      </p:to>
                                    </p:set>
                                    <p:animEffect transition="in" filter="fade">
                                      <p:cBhvr>
                                        <p:cTn id="12" dur="1000"/>
                                        <p:tgtEl>
                                          <p:spTgt spid="2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5">
                                            <p:txEl>
                                              <p:pRg st="2" end="2"/>
                                            </p:txEl>
                                          </p:spTgt>
                                        </p:tgtEl>
                                        <p:attrNameLst>
                                          <p:attrName>style.visibility</p:attrName>
                                        </p:attrNameLst>
                                      </p:cBhvr>
                                      <p:to>
                                        <p:strVal val="visible"/>
                                      </p:to>
                                    </p:set>
                                    <p:animEffect transition="in" filter="fade">
                                      <p:cBhvr>
                                        <p:cTn id="17" dur="1000"/>
                                        <p:tgtEl>
                                          <p:spTgt spid="2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5">
                                            <p:txEl>
                                              <p:pRg st="3" end="3"/>
                                            </p:txEl>
                                          </p:spTgt>
                                        </p:tgtEl>
                                        <p:attrNameLst>
                                          <p:attrName>style.visibility</p:attrName>
                                        </p:attrNameLst>
                                      </p:cBhvr>
                                      <p:to>
                                        <p:strVal val="visible"/>
                                      </p:to>
                                    </p:set>
                                    <p:animEffect transition="in" filter="fade">
                                      <p:cBhvr>
                                        <p:cTn id="22" dur="1000"/>
                                        <p:tgtEl>
                                          <p:spTgt spid="2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sldNum" idx="12"/>
          </p:nvPr>
        </p:nvSpPr>
        <p:spPr>
          <a:xfrm>
            <a:off x="6556319" y="4685532"/>
            <a:ext cx="2128200" cy="353100"/>
          </a:xfrm>
          <a:prstGeom prst="rect">
            <a:avLst/>
          </a:prstGeom>
        </p:spPr>
        <p:txBody>
          <a:bodyPr spcFirstLastPara="1" wrap="square" lIns="0" tIns="0" rIns="0" bIns="0" anchor="t" anchorCtr="0">
            <a:noAutofit/>
          </a:bodyPr>
          <a:lstStyle/>
          <a:p>
            <a:pPr marL="0" lvl="0" indent="0">
              <a:spcBef>
                <a:spcPts val="0"/>
              </a:spcBef>
              <a:spcAft>
                <a:spcPts val="0"/>
              </a:spcAft>
              <a:buClr>
                <a:srgbClr val="000000"/>
              </a:buClr>
              <a:buFont typeface="Arial"/>
              <a:buNone/>
            </a:pPr>
            <a:fld id="{00000000-1234-1234-1234-123412341234}" type="slidenum">
              <a:rPr lang="pt-BR"/>
              <a:t>33</a:t>
            </a:fld>
            <a:endParaRPr/>
          </a:p>
        </p:txBody>
      </p:sp>
      <p:sp>
        <p:nvSpPr>
          <p:cNvPr id="261" name="Shape 261"/>
          <p:cNvSpPr txBox="1"/>
          <p:nvPr/>
        </p:nvSpPr>
        <p:spPr>
          <a:xfrm>
            <a:off x="131100" y="102225"/>
            <a:ext cx="8881800" cy="5041200"/>
          </a:xfrm>
          <a:prstGeom prst="rect">
            <a:avLst/>
          </a:prstGeom>
          <a:noFill/>
          <a:ln>
            <a:noFill/>
          </a:ln>
        </p:spPr>
        <p:txBody>
          <a:bodyPr spcFirstLastPara="1" wrap="square" lIns="91425" tIns="91425" rIns="91425" bIns="91425" anchor="t" anchorCtr="0">
            <a:noAutofit/>
          </a:bodyPr>
          <a:lstStyle/>
          <a:p>
            <a:pPr marL="0" lvl="0" indent="0" algn="ctr" rtl="0">
              <a:lnSpc>
                <a:spcPct val="150000"/>
              </a:lnSpc>
              <a:spcBef>
                <a:spcPts val="0"/>
              </a:spcBef>
              <a:spcAft>
                <a:spcPts val="0"/>
              </a:spcAft>
              <a:buNone/>
            </a:pPr>
            <a:r>
              <a:rPr lang="pt-BR" sz="2400">
                <a:solidFill>
                  <a:schemeClr val="dk1"/>
                </a:solidFill>
                <a:latin typeface="Verdana"/>
                <a:ea typeface="Verdana"/>
                <a:cs typeface="Verdana"/>
                <a:sym typeface="Verdana"/>
              </a:rPr>
              <a:t>Este é o </a:t>
            </a:r>
            <a:r>
              <a:rPr lang="pt-BR" sz="2400" b="1">
                <a:solidFill>
                  <a:schemeClr val="dk1"/>
                </a:solidFill>
                <a:latin typeface="Verdana"/>
                <a:ea typeface="Verdana"/>
                <a:cs typeface="Verdana"/>
                <a:sym typeface="Verdana"/>
              </a:rPr>
              <a:t>contexto</a:t>
            </a:r>
            <a:r>
              <a:rPr lang="pt-BR" sz="2400">
                <a:solidFill>
                  <a:schemeClr val="dk1"/>
                </a:solidFill>
                <a:latin typeface="Verdana"/>
                <a:ea typeface="Verdana"/>
                <a:cs typeface="Verdana"/>
                <a:sym typeface="Verdana"/>
              </a:rPr>
              <a:t> onde se desenrola </a:t>
            </a:r>
            <a:r>
              <a:rPr lang="pt-BR" sz="2400" b="1">
                <a:solidFill>
                  <a:srgbClr val="0000FF"/>
                </a:solidFill>
                <a:latin typeface="Verdana"/>
                <a:ea typeface="Verdana"/>
                <a:cs typeface="Verdana"/>
                <a:sym typeface="Verdana"/>
              </a:rPr>
              <a:t>a política de Saúde nos anos 90</a:t>
            </a:r>
            <a:r>
              <a:rPr lang="pt-BR" sz="2400">
                <a:solidFill>
                  <a:schemeClr val="dk1"/>
                </a:solidFill>
                <a:latin typeface="Verdana"/>
                <a:ea typeface="Verdana"/>
                <a:cs typeface="Verdana"/>
                <a:sym typeface="Verdana"/>
              </a:rPr>
              <a:t>, o qual </a:t>
            </a:r>
            <a:r>
              <a:rPr lang="pt-BR" sz="2400" b="1">
                <a:solidFill>
                  <a:schemeClr val="dk1"/>
                </a:solidFill>
                <a:latin typeface="Verdana"/>
                <a:ea typeface="Verdana"/>
                <a:cs typeface="Verdana"/>
                <a:sym typeface="Verdana"/>
              </a:rPr>
              <a:t>não pode ser ignorado sob pena de cairmos no reducionismo e no "</a:t>
            </a:r>
            <a:r>
              <a:rPr lang="pt-BR" sz="2400" b="1" i="1">
                <a:solidFill>
                  <a:schemeClr val="dk1"/>
                </a:solidFill>
                <a:latin typeface="Verdana"/>
                <a:ea typeface="Verdana"/>
                <a:cs typeface="Verdana"/>
                <a:sym typeface="Verdana"/>
              </a:rPr>
              <a:t>possibilismo</a:t>
            </a:r>
            <a:r>
              <a:rPr lang="pt-BR" sz="2400" b="1">
                <a:solidFill>
                  <a:schemeClr val="dk1"/>
                </a:solidFill>
                <a:latin typeface="Verdana"/>
                <a:ea typeface="Verdana"/>
                <a:cs typeface="Verdana"/>
                <a:sym typeface="Verdana"/>
              </a:rPr>
              <a:t>" de soluções únicas e tecnocráticas para o setor saúde</a:t>
            </a:r>
            <a:r>
              <a:rPr lang="pt-BR" sz="2400">
                <a:solidFill>
                  <a:schemeClr val="dk1"/>
                </a:solidFill>
                <a:latin typeface="Verdana"/>
                <a:ea typeface="Verdana"/>
                <a:cs typeface="Verdana"/>
                <a:sym typeface="Verdana"/>
              </a:rPr>
              <a:t>, </a:t>
            </a:r>
            <a:endParaRPr sz="2400">
              <a:solidFill>
                <a:schemeClr val="dk1"/>
              </a:solidFill>
              <a:latin typeface="Verdana"/>
              <a:ea typeface="Verdana"/>
              <a:cs typeface="Verdana"/>
              <a:sym typeface="Verdana"/>
            </a:endParaRPr>
          </a:p>
          <a:p>
            <a:pPr marL="0" lvl="0" indent="0" algn="ctr" rtl="0">
              <a:lnSpc>
                <a:spcPct val="150000"/>
              </a:lnSpc>
              <a:spcBef>
                <a:spcPts val="0"/>
              </a:spcBef>
              <a:spcAft>
                <a:spcPts val="0"/>
              </a:spcAft>
              <a:buClr>
                <a:schemeClr val="dk1"/>
              </a:buClr>
              <a:buSzPts val="1100"/>
              <a:buFont typeface="Arial"/>
              <a:buNone/>
            </a:pPr>
            <a:r>
              <a:rPr lang="pt-BR" sz="2400">
                <a:solidFill>
                  <a:schemeClr val="dk1"/>
                </a:solidFill>
                <a:latin typeface="Verdana"/>
                <a:ea typeface="Verdana"/>
                <a:cs typeface="Verdana"/>
                <a:sym typeface="Verdana"/>
              </a:rPr>
              <a:t>com a </a:t>
            </a:r>
            <a:r>
              <a:rPr lang="pt-BR" sz="2400" b="1">
                <a:solidFill>
                  <a:schemeClr val="dk1"/>
                </a:solidFill>
                <a:latin typeface="Verdana"/>
                <a:ea typeface="Verdana"/>
                <a:cs typeface="Verdana"/>
                <a:sym typeface="Verdana"/>
              </a:rPr>
              <a:t>aceitação acrítica</a:t>
            </a:r>
            <a:r>
              <a:rPr lang="pt-BR" sz="2400">
                <a:solidFill>
                  <a:schemeClr val="dk1"/>
                </a:solidFill>
                <a:latin typeface="Verdana"/>
                <a:ea typeface="Verdana"/>
                <a:cs typeface="Verdana"/>
                <a:sym typeface="Verdana"/>
              </a:rPr>
              <a:t> de </a:t>
            </a:r>
            <a:r>
              <a:rPr lang="pt-BR" sz="2400" b="1">
                <a:solidFill>
                  <a:srgbClr val="0000FF"/>
                </a:solidFill>
                <a:latin typeface="Verdana"/>
                <a:ea typeface="Verdana"/>
                <a:cs typeface="Verdana"/>
                <a:sym typeface="Verdana"/>
              </a:rPr>
              <a:t>programas federais verticais e autoritários travestidos de "inovadores", "modernos" ou ainda “alternativos”.</a:t>
            </a:r>
            <a:endParaRPr sz="24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1">
                                            <p:txEl>
                                              <p:pRg st="0" end="0"/>
                                            </p:txEl>
                                          </p:spTgt>
                                        </p:tgtEl>
                                        <p:attrNameLst>
                                          <p:attrName>style.visibility</p:attrName>
                                        </p:attrNameLst>
                                      </p:cBhvr>
                                      <p:to>
                                        <p:strVal val="visible"/>
                                      </p:to>
                                    </p:set>
                                    <p:animEffect transition="in" filter="fade">
                                      <p:cBhvr>
                                        <p:cTn id="7" dur="1000"/>
                                        <p:tgtEl>
                                          <p:spTgt spid="2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1">
                                            <p:txEl>
                                              <p:pRg st="1" end="1"/>
                                            </p:txEl>
                                          </p:spTgt>
                                        </p:tgtEl>
                                        <p:attrNameLst>
                                          <p:attrName>style.visibility</p:attrName>
                                        </p:attrNameLst>
                                      </p:cBhvr>
                                      <p:to>
                                        <p:strVal val="visible"/>
                                      </p:to>
                                    </p:set>
                                    <p:animEffect transition="in" filter="fade">
                                      <p:cBhvr>
                                        <p:cTn id="12" dur="1000"/>
                                        <p:tgtEl>
                                          <p:spTgt spid="2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sldNum" idx="12"/>
          </p:nvPr>
        </p:nvSpPr>
        <p:spPr>
          <a:xfrm>
            <a:off x="6556319" y="4685532"/>
            <a:ext cx="2128200" cy="353100"/>
          </a:xfrm>
          <a:prstGeom prst="rect">
            <a:avLst/>
          </a:prstGeom>
        </p:spPr>
        <p:txBody>
          <a:bodyPr spcFirstLastPara="1" wrap="square" lIns="0" tIns="0" rIns="0" bIns="0" anchor="t" anchorCtr="0">
            <a:noAutofit/>
          </a:bodyPr>
          <a:lstStyle/>
          <a:p>
            <a:pPr marL="0" lvl="0" indent="0">
              <a:spcBef>
                <a:spcPts val="0"/>
              </a:spcBef>
              <a:spcAft>
                <a:spcPts val="0"/>
              </a:spcAft>
              <a:buClr>
                <a:srgbClr val="000000"/>
              </a:buClr>
              <a:buFont typeface="Arial"/>
              <a:buNone/>
            </a:pPr>
            <a:fld id="{00000000-1234-1234-1234-123412341234}" type="slidenum">
              <a:rPr lang="pt-BR"/>
              <a:t>34</a:t>
            </a:fld>
            <a:endParaRPr/>
          </a:p>
        </p:txBody>
      </p:sp>
      <p:sp>
        <p:nvSpPr>
          <p:cNvPr id="267" name="Shape 267"/>
          <p:cNvSpPr txBox="1"/>
          <p:nvPr/>
        </p:nvSpPr>
        <p:spPr>
          <a:xfrm>
            <a:off x="122800" y="74950"/>
            <a:ext cx="9021300" cy="50685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pt-BR" sz="2000" b="1">
                <a:solidFill>
                  <a:srgbClr val="FF0000"/>
                </a:solidFill>
                <a:latin typeface="Verdana"/>
                <a:ea typeface="Verdana"/>
                <a:cs typeface="Verdana"/>
                <a:sym typeface="Verdana"/>
              </a:rPr>
              <a:t>A "reforma" do Estado ou a "contra-reforma"</a:t>
            </a:r>
            <a:endParaRPr sz="2000" b="1">
              <a:solidFill>
                <a:srgbClr val="FF0000"/>
              </a:solidFill>
              <a:latin typeface="Verdana"/>
              <a:ea typeface="Verdana"/>
              <a:cs typeface="Verdana"/>
              <a:sym typeface="Verdana"/>
            </a:endParaRPr>
          </a:p>
          <a:p>
            <a:pPr marL="0" lvl="0" indent="0" algn="ctr" rtl="0">
              <a:lnSpc>
                <a:spcPct val="115000"/>
              </a:lnSpc>
              <a:spcBef>
                <a:spcPts val="0"/>
              </a:spcBef>
              <a:spcAft>
                <a:spcPts val="0"/>
              </a:spcAft>
              <a:buNone/>
            </a:pPr>
            <a:r>
              <a:rPr lang="pt-BR" sz="1800">
                <a:solidFill>
                  <a:schemeClr val="dk1"/>
                </a:solidFill>
                <a:latin typeface="Verdana"/>
                <a:ea typeface="Verdana"/>
                <a:cs typeface="Verdana"/>
                <a:sym typeface="Verdana"/>
              </a:rPr>
              <a:t>Aspecto central na discussão:</a:t>
            </a:r>
            <a:r>
              <a:rPr lang="pt-BR" sz="1800" b="1">
                <a:solidFill>
                  <a:schemeClr val="dk1"/>
                </a:solidFill>
                <a:latin typeface="Verdana"/>
                <a:ea typeface="Verdana"/>
                <a:cs typeface="Verdana"/>
                <a:sym typeface="Verdana"/>
              </a:rPr>
              <a:t> qual é o projeto político que está por trás da Reforma do Estado</a:t>
            </a:r>
            <a:r>
              <a:rPr lang="pt-BR" sz="1800">
                <a:solidFill>
                  <a:schemeClr val="dk1"/>
                </a:solidFill>
                <a:latin typeface="Verdana"/>
                <a:ea typeface="Verdana"/>
                <a:cs typeface="Verdana"/>
                <a:sym typeface="Verdana"/>
              </a:rPr>
              <a:t>, e </a:t>
            </a:r>
            <a:r>
              <a:rPr lang="pt-BR" sz="1800" b="1">
                <a:solidFill>
                  <a:schemeClr val="dk1"/>
                </a:solidFill>
                <a:latin typeface="Verdana"/>
                <a:ea typeface="Verdana"/>
                <a:cs typeface="Verdana"/>
                <a:sym typeface="Verdana"/>
              </a:rPr>
              <a:t>amparado por quem</a:t>
            </a:r>
            <a:r>
              <a:rPr lang="pt-BR" sz="1800">
                <a:solidFill>
                  <a:schemeClr val="dk1"/>
                </a:solidFill>
                <a:latin typeface="Verdana"/>
                <a:ea typeface="Verdana"/>
                <a:cs typeface="Verdana"/>
                <a:sym typeface="Verdana"/>
              </a:rPr>
              <a:t>.</a:t>
            </a:r>
            <a:endParaRPr sz="1800">
              <a:solidFill>
                <a:schemeClr val="dk1"/>
              </a:solidFill>
              <a:latin typeface="Verdana"/>
              <a:ea typeface="Verdana"/>
              <a:cs typeface="Verdana"/>
              <a:sym typeface="Verdana"/>
            </a:endParaRPr>
          </a:p>
          <a:p>
            <a:pPr marL="0" lvl="0" indent="0" algn="ctr" rtl="0">
              <a:lnSpc>
                <a:spcPct val="115000"/>
              </a:lnSpc>
              <a:spcBef>
                <a:spcPts val="0"/>
              </a:spcBef>
              <a:spcAft>
                <a:spcPts val="0"/>
              </a:spcAft>
              <a:buNone/>
            </a:pPr>
            <a:r>
              <a:rPr lang="pt-BR" sz="1800">
                <a:solidFill>
                  <a:schemeClr val="dk1"/>
                </a:solidFill>
                <a:latin typeface="Verdana"/>
                <a:ea typeface="Verdana"/>
                <a:cs typeface="Verdana"/>
                <a:sym typeface="Verdana"/>
              </a:rPr>
              <a:t>O movimento básico </a:t>
            </a:r>
            <a:r>
              <a:rPr lang="pt-BR" sz="1800" b="1" i="1">
                <a:solidFill>
                  <a:schemeClr val="dk1"/>
                </a:solidFill>
                <a:latin typeface="Verdana"/>
                <a:ea typeface="Verdana"/>
                <a:cs typeface="Verdana"/>
                <a:sym typeface="Verdana"/>
              </a:rPr>
              <a:t>para corrigir as supostas "distorções" ou os "desvios" do Estado</a:t>
            </a:r>
            <a:r>
              <a:rPr lang="pt-BR" sz="1800">
                <a:solidFill>
                  <a:schemeClr val="dk1"/>
                </a:solidFill>
                <a:latin typeface="Verdana"/>
                <a:ea typeface="Verdana"/>
                <a:cs typeface="Verdana"/>
                <a:sym typeface="Verdana"/>
              </a:rPr>
              <a:t> é a </a:t>
            </a:r>
            <a:r>
              <a:rPr lang="pt-BR" sz="1800" b="1">
                <a:solidFill>
                  <a:srgbClr val="FF0000"/>
                </a:solidFill>
                <a:latin typeface="Verdana"/>
                <a:ea typeface="Verdana"/>
                <a:cs typeface="Verdana"/>
                <a:sym typeface="Verdana"/>
              </a:rPr>
              <a:t>transferência para o setor privado daquelas atividades que podem ser "controladas pelo mercado"</a:t>
            </a:r>
            <a:r>
              <a:rPr lang="pt-BR" sz="1800">
                <a:solidFill>
                  <a:schemeClr val="dk1"/>
                </a:solidFill>
                <a:latin typeface="Verdana"/>
                <a:ea typeface="Verdana"/>
                <a:cs typeface="Verdana"/>
                <a:sym typeface="Verdana"/>
              </a:rPr>
              <a:t>. Isto é feito </a:t>
            </a:r>
            <a:r>
              <a:rPr lang="pt-BR" sz="1800" b="1">
                <a:solidFill>
                  <a:srgbClr val="0000FF"/>
                </a:solidFill>
                <a:latin typeface="Verdana"/>
                <a:ea typeface="Verdana"/>
                <a:cs typeface="Verdana"/>
                <a:sym typeface="Verdana"/>
              </a:rPr>
              <a:t>através da "privatização" de todas as estatais (sem qualquer tipo de distinção entre elas nem uma caracterização das mesmas como papel estratégico do Estado no desenvolvimento nacional)</a:t>
            </a:r>
            <a:r>
              <a:rPr lang="pt-BR" sz="1800">
                <a:solidFill>
                  <a:schemeClr val="dk1"/>
                </a:solidFill>
                <a:latin typeface="Verdana"/>
                <a:ea typeface="Verdana"/>
                <a:cs typeface="Verdana"/>
                <a:sym typeface="Verdana"/>
              </a:rPr>
              <a:t> e </a:t>
            </a:r>
            <a:r>
              <a:rPr lang="pt-BR" sz="1800" b="1">
                <a:solidFill>
                  <a:srgbClr val="FF0000"/>
                </a:solidFill>
                <a:latin typeface="Verdana"/>
                <a:ea typeface="Verdana"/>
                <a:cs typeface="Verdana"/>
                <a:sym typeface="Verdana"/>
              </a:rPr>
              <a:t>da "descentralização" da execução de serviços (sociais) de educação, saúde, cultura e pesquisa científica a um setor "público não-estatal" [as OS ou OSCIPS]. </a:t>
            </a:r>
            <a:endParaRPr sz="1800" b="1">
              <a:solidFill>
                <a:srgbClr val="FF0000"/>
              </a:solidFill>
              <a:latin typeface="Verdana"/>
              <a:ea typeface="Verdana"/>
              <a:cs typeface="Verdana"/>
              <a:sym typeface="Verdana"/>
            </a:endParaRPr>
          </a:p>
          <a:p>
            <a:pPr marL="0" lvl="0" indent="0" algn="ctr" rtl="0">
              <a:lnSpc>
                <a:spcPct val="100000"/>
              </a:lnSpc>
              <a:spcBef>
                <a:spcPts val="0"/>
              </a:spcBef>
              <a:spcAft>
                <a:spcPts val="0"/>
              </a:spcAft>
              <a:buNone/>
            </a:pPr>
            <a:r>
              <a:rPr lang="pt-BR" sz="1800" b="1">
                <a:solidFill>
                  <a:schemeClr val="dk1"/>
                </a:solidFill>
                <a:latin typeface="Verdana"/>
                <a:ea typeface="Verdana"/>
                <a:cs typeface="Verdana"/>
                <a:sym typeface="Verdana"/>
              </a:rPr>
              <a:t>Este setor emerge sem que se defina claramente como ele é constituído</a:t>
            </a:r>
            <a:r>
              <a:rPr lang="pt-BR" sz="1800">
                <a:solidFill>
                  <a:schemeClr val="dk1"/>
                </a:solidFill>
                <a:latin typeface="Verdana"/>
                <a:ea typeface="Verdana"/>
                <a:cs typeface="Verdana"/>
                <a:sym typeface="Verdana"/>
              </a:rPr>
              <a:t> e </a:t>
            </a:r>
            <a:r>
              <a:rPr lang="pt-BR" sz="1800" b="1">
                <a:solidFill>
                  <a:schemeClr val="dk1"/>
                </a:solidFill>
                <a:latin typeface="Verdana"/>
                <a:ea typeface="Verdana"/>
                <a:cs typeface="Verdana"/>
                <a:sym typeface="Verdana"/>
              </a:rPr>
              <a:t>quais são as regras para o seu funcionamento</a:t>
            </a:r>
            <a:r>
              <a:rPr lang="pt-BR" sz="1800">
                <a:solidFill>
                  <a:schemeClr val="dk1"/>
                </a:solidFill>
                <a:latin typeface="Verdana"/>
                <a:ea typeface="Verdana"/>
                <a:cs typeface="Verdana"/>
                <a:sym typeface="Verdana"/>
              </a:rPr>
              <a:t> e, principalmente, </a:t>
            </a:r>
            <a:r>
              <a:rPr lang="pt-BR" sz="1800" b="1">
                <a:solidFill>
                  <a:schemeClr val="dk1"/>
                </a:solidFill>
                <a:latin typeface="Verdana"/>
                <a:ea typeface="Verdana"/>
                <a:cs typeface="Verdana"/>
                <a:sym typeface="Verdana"/>
              </a:rPr>
              <a:t>para o seu financiamento e prestação de contas à sociedade [total falta de transparência]</a:t>
            </a:r>
            <a:r>
              <a:rPr lang="pt-BR" sz="1800">
                <a:solidFill>
                  <a:schemeClr val="dk1"/>
                </a:solidFill>
                <a:latin typeface="Verdana"/>
                <a:ea typeface="Verdana"/>
                <a:cs typeface="Verdana"/>
                <a:sym typeface="Verdana"/>
              </a:rPr>
              <a:t>.</a:t>
            </a:r>
            <a:endParaRPr sz="1800">
              <a:solidFill>
                <a:schemeClr val="dk1"/>
              </a:solidFill>
              <a:latin typeface="Verdana"/>
              <a:ea typeface="Verdana"/>
              <a:cs typeface="Verdana"/>
              <a:sym typeface="Verdana"/>
            </a:endParaRPr>
          </a:p>
          <a:p>
            <a:pPr marL="0" lvl="0" indent="0" rtl="0">
              <a:lnSpc>
                <a:spcPct val="115000"/>
              </a:lnSpc>
              <a:spcBef>
                <a:spcPts val="0"/>
              </a:spcBef>
              <a:spcAft>
                <a:spcPts val="0"/>
              </a:spcAft>
              <a:buClr>
                <a:schemeClr val="dk1"/>
              </a:buClr>
              <a:buSzPts val="1100"/>
              <a:buFont typeface="Arial"/>
              <a:buNone/>
            </a:pPr>
            <a:endParaRPr sz="2000" b="1">
              <a:solidFill>
                <a:schemeClr val="dk1"/>
              </a:solidFill>
              <a:latin typeface="Verdana"/>
              <a:ea typeface="Verdana"/>
              <a:cs typeface="Verdana"/>
              <a:sym typeface="Verdan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7">
                                            <p:txEl>
                                              <p:pRg st="0" end="0"/>
                                            </p:txEl>
                                          </p:spTgt>
                                        </p:tgtEl>
                                        <p:attrNameLst>
                                          <p:attrName>style.visibility</p:attrName>
                                        </p:attrNameLst>
                                      </p:cBhvr>
                                      <p:to>
                                        <p:strVal val="visible"/>
                                      </p:to>
                                    </p:set>
                                    <p:animEffect transition="in" filter="fade">
                                      <p:cBhvr>
                                        <p:cTn id="7" dur="1000"/>
                                        <p:tgtEl>
                                          <p:spTgt spid="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7">
                                            <p:txEl>
                                              <p:pRg st="1" end="1"/>
                                            </p:txEl>
                                          </p:spTgt>
                                        </p:tgtEl>
                                        <p:attrNameLst>
                                          <p:attrName>style.visibility</p:attrName>
                                        </p:attrNameLst>
                                      </p:cBhvr>
                                      <p:to>
                                        <p:strVal val="visible"/>
                                      </p:to>
                                    </p:set>
                                    <p:animEffect transition="in" filter="fade">
                                      <p:cBhvr>
                                        <p:cTn id="12" dur="1000"/>
                                        <p:tgtEl>
                                          <p:spTgt spid="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7">
                                            <p:txEl>
                                              <p:pRg st="2" end="2"/>
                                            </p:txEl>
                                          </p:spTgt>
                                        </p:tgtEl>
                                        <p:attrNameLst>
                                          <p:attrName>style.visibility</p:attrName>
                                        </p:attrNameLst>
                                      </p:cBhvr>
                                      <p:to>
                                        <p:strVal val="visible"/>
                                      </p:to>
                                    </p:set>
                                    <p:animEffect transition="in" filter="fade">
                                      <p:cBhvr>
                                        <p:cTn id="17" dur="1000"/>
                                        <p:tgtEl>
                                          <p:spTgt spid="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67">
                                            <p:txEl>
                                              <p:pRg st="3" end="3"/>
                                            </p:txEl>
                                          </p:spTgt>
                                        </p:tgtEl>
                                        <p:attrNameLst>
                                          <p:attrName>style.visibility</p:attrName>
                                        </p:attrNameLst>
                                      </p:cBhvr>
                                      <p:to>
                                        <p:strVal val="visible"/>
                                      </p:to>
                                    </p:set>
                                    <p:animEffect transition="in" filter="fade">
                                      <p:cBhvr>
                                        <p:cTn id="22" dur="1000"/>
                                        <p:tgtEl>
                                          <p:spTgt spid="2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67">
                                            <p:txEl>
                                              <p:pRg st="4" end="4"/>
                                            </p:txEl>
                                          </p:spTgt>
                                        </p:tgtEl>
                                        <p:attrNameLst>
                                          <p:attrName>style.visibility</p:attrName>
                                        </p:attrNameLst>
                                      </p:cBhvr>
                                      <p:to>
                                        <p:strVal val="visible"/>
                                      </p:to>
                                    </p:set>
                                    <p:animEffect transition="in" filter="fade">
                                      <p:cBhvr>
                                        <p:cTn id="27" dur="1000"/>
                                        <p:tgtEl>
                                          <p:spTgt spid="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sldNum" idx="12"/>
          </p:nvPr>
        </p:nvSpPr>
        <p:spPr>
          <a:xfrm>
            <a:off x="6556319" y="4685532"/>
            <a:ext cx="2128200" cy="353100"/>
          </a:xfrm>
          <a:prstGeom prst="rect">
            <a:avLst/>
          </a:prstGeom>
        </p:spPr>
        <p:txBody>
          <a:bodyPr spcFirstLastPara="1" wrap="square" lIns="0" tIns="0" rIns="0" bIns="0" anchor="t" anchorCtr="0">
            <a:noAutofit/>
          </a:bodyPr>
          <a:lstStyle/>
          <a:p>
            <a:pPr marL="0" lvl="0" indent="0">
              <a:spcBef>
                <a:spcPts val="0"/>
              </a:spcBef>
              <a:spcAft>
                <a:spcPts val="0"/>
              </a:spcAft>
              <a:buClr>
                <a:srgbClr val="000000"/>
              </a:buClr>
              <a:buFont typeface="Arial"/>
              <a:buNone/>
            </a:pPr>
            <a:fld id="{00000000-1234-1234-1234-123412341234}" type="slidenum">
              <a:rPr lang="pt-BR"/>
              <a:t>35</a:t>
            </a:fld>
            <a:endParaRPr/>
          </a:p>
        </p:txBody>
      </p:sp>
      <p:sp>
        <p:nvSpPr>
          <p:cNvPr id="273" name="Shape 273"/>
          <p:cNvSpPr txBox="1"/>
          <p:nvPr/>
        </p:nvSpPr>
        <p:spPr>
          <a:xfrm>
            <a:off x="259225" y="170450"/>
            <a:ext cx="8425200" cy="44478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pt-BR" sz="2400">
                <a:solidFill>
                  <a:schemeClr val="dk1"/>
                </a:solidFill>
                <a:latin typeface="Verdana"/>
                <a:ea typeface="Verdana"/>
                <a:cs typeface="Verdana"/>
                <a:sym typeface="Verdana"/>
              </a:rPr>
              <a:t>Essas estratégias de Reforma do Estado estão inseridas em um movimento mais geral em direção a um suposto "</a:t>
            </a:r>
            <a:r>
              <a:rPr lang="pt-BR" sz="2400" b="1" i="1">
                <a:solidFill>
                  <a:schemeClr val="dk1"/>
                </a:solidFill>
                <a:latin typeface="Verdana"/>
                <a:ea typeface="Verdana"/>
                <a:cs typeface="Verdana"/>
                <a:sym typeface="Verdana"/>
              </a:rPr>
              <a:t>setor público não-estatal</a:t>
            </a:r>
            <a:r>
              <a:rPr lang="pt-BR" sz="2400">
                <a:solidFill>
                  <a:schemeClr val="dk1"/>
                </a:solidFill>
                <a:latin typeface="Verdana"/>
                <a:ea typeface="Verdana"/>
                <a:cs typeface="Verdana"/>
                <a:sym typeface="Verdana"/>
              </a:rPr>
              <a:t>" (também chamado de </a:t>
            </a:r>
            <a:r>
              <a:rPr lang="pt-BR" sz="2400" b="1" i="1">
                <a:solidFill>
                  <a:schemeClr val="dk1"/>
                </a:solidFill>
                <a:latin typeface="Verdana"/>
                <a:ea typeface="Verdana"/>
                <a:cs typeface="Verdana"/>
                <a:sym typeface="Verdana"/>
              </a:rPr>
              <a:t>Terceiro Setor</a:t>
            </a:r>
            <a:r>
              <a:rPr lang="pt-BR" sz="2400">
                <a:solidFill>
                  <a:schemeClr val="dk1"/>
                </a:solidFill>
                <a:latin typeface="Verdana"/>
                <a:ea typeface="Verdana"/>
                <a:cs typeface="Verdana"/>
                <a:sym typeface="Verdana"/>
              </a:rPr>
              <a:t>) </a:t>
            </a:r>
            <a:endParaRPr sz="2400">
              <a:solidFill>
                <a:schemeClr val="dk1"/>
              </a:solidFill>
              <a:latin typeface="Verdana"/>
              <a:ea typeface="Verdana"/>
              <a:cs typeface="Verdana"/>
              <a:sym typeface="Verdana"/>
            </a:endParaRPr>
          </a:p>
          <a:p>
            <a:pPr marL="0" lvl="0" indent="0" algn="ctr" rtl="0">
              <a:lnSpc>
                <a:spcPct val="115000"/>
              </a:lnSpc>
              <a:spcBef>
                <a:spcPts val="0"/>
              </a:spcBef>
              <a:spcAft>
                <a:spcPts val="0"/>
              </a:spcAft>
              <a:buNone/>
            </a:pPr>
            <a:r>
              <a:rPr lang="pt-BR" sz="2400">
                <a:solidFill>
                  <a:schemeClr val="dk1"/>
                </a:solidFill>
                <a:latin typeface="Verdana"/>
                <a:ea typeface="Verdana"/>
                <a:cs typeface="Verdana"/>
                <a:sym typeface="Verdana"/>
              </a:rPr>
              <a:t>que se responsabilizaria pela </a:t>
            </a:r>
            <a:r>
              <a:rPr lang="pt-BR" sz="2400" b="1">
                <a:solidFill>
                  <a:srgbClr val="FF0000"/>
                </a:solidFill>
                <a:latin typeface="Verdana"/>
                <a:ea typeface="Verdana"/>
                <a:cs typeface="Verdana"/>
                <a:sym typeface="Verdana"/>
              </a:rPr>
              <a:t>execução dos serviços</a:t>
            </a:r>
            <a:r>
              <a:rPr lang="pt-BR" sz="2400">
                <a:solidFill>
                  <a:schemeClr val="dk1"/>
                </a:solidFill>
                <a:latin typeface="Verdana"/>
                <a:ea typeface="Verdana"/>
                <a:cs typeface="Verdana"/>
                <a:sym typeface="Verdana"/>
              </a:rPr>
              <a:t> que não envolvessem o exercício do "poder de Estado", </a:t>
            </a:r>
            <a:endParaRPr sz="2400">
              <a:solidFill>
                <a:schemeClr val="dk1"/>
              </a:solidFill>
              <a:latin typeface="Verdana"/>
              <a:ea typeface="Verdana"/>
              <a:cs typeface="Verdana"/>
              <a:sym typeface="Verdana"/>
            </a:endParaRPr>
          </a:p>
          <a:p>
            <a:pPr marL="0" lvl="0" indent="0" algn="ctr" rtl="0">
              <a:lnSpc>
                <a:spcPct val="115000"/>
              </a:lnSpc>
              <a:spcBef>
                <a:spcPts val="0"/>
              </a:spcBef>
              <a:spcAft>
                <a:spcPts val="0"/>
              </a:spcAft>
              <a:buClr>
                <a:schemeClr val="dk1"/>
              </a:buClr>
              <a:buSzPts val="1100"/>
              <a:buFont typeface="Arial"/>
              <a:buNone/>
            </a:pPr>
            <a:r>
              <a:rPr lang="pt-BR" sz="2400">
                <a:solidFill>
                  <a:schemeClr val="dk1"/>
                </a:solidFill>
                <a:latin typeface="Verdana"/>
                <a:ea typeface="Verdana"/>
                <a:cs typeface="Verdana"/>
                <a:sym typeface="Verdana"/>
              </a:rPr>
              <a:t>mas que deveriam ser </a:t>
            </a:r>
            <a:r>
              <a:rPr lang="pt-BR" sz="2400" b="1">
                <a:solidFill>
                  <a:srgbClr val="0000FF"/>
                </a:solidFill>
                <a:latin typeface="Verdana"/>
                <a:ea typeface="Verdana"/>
                <a:cs typeface="Verdana"/>
                <a:sym typeface="Verdana"/>
              </a:rPr>
              <a:t>subsidiados pelo Estado</a:t>
            </a:r>
            <a:r>
              <a:rPr lang="pt-BR" sz="2400">
                <a:solidFill>
                  <a:schemeClr val="dk1"/>
                </a:solidFill>
                <a:latin typeface="Verdana"/>
                <a:ea typeface="Verdana"/>
                <a:cs typeface="Verdana"/>
                <a:sym typeface="Verdana"/>
              </a:rPr>
              <a:t>, como é o caso dos </a:t>
            </a:r>
            <a:r>
              <a:rPr lang="pt-BR" sz="2400" b="1">
                <a:solidFill>
                  <a:srgbClr val="FF0000"/>
                </a:solidFill>
                <a:latin typeface="Verdana"/>
                <a:ea typeface="Verdana"/>
                <a:cs typeface="Verdana"/>
                <a:sym typeface="Verdana"/>
              </a:rPr>
              <a:t>serviços de educação, saúde, cultura e pesquisa científica</a:t>
            </a:r>
            <a:r>
              <a:rPr lang="pt-BR" sz="2400">
                <a:solidFill>
                  <a:schemeClr val="dk1"/>
                </a:solidFill>
                <a:latin typeface="Verdana"/>
                <a:ea typeface="Verdana"/>
                <a:cs typeface="Verdana"/>
                <a:sym typeface="Verdana"/>
              </a:rPr>
              <a:t>. </a:t>
            </a:r>
            <a:endParaRPr sz="2400">
              <a:latin typeface="Verdana"/>
              <a:ea typeface="Verdana"/>
              <a:cs typeface="Verdana"/>
              <a:sym typeface="Verdan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3">
                                            <p:txEl>
                                              <p:pRg st="0" end="0"/>
                                            </p:txEl>
                                          </p:spTgt>
                                        </p:tgtEl>
                                        <p:attrNameLst>
                                          <p:attrName>style.visibility</p:attrName>
                                        </p:attrNameLst>
                                      </p:cBhvr>
                                      <p:to>
                                        <p:strVal val="visible"/>
                                      </p:to>
                                    </p:set>
                                    <p:animEffect transition="in" filter="fade">
                                      <p:cBhvr>
                                        <p:cTn id="7" dur="1000"/>
                                        <p:tgtEl>
                                          <p:spTgt spid="2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3">
                                            <p:txEl>
                                              <p:pRg st="1" end="1"/>
                                            </p:txEl>
                                          </p:spTgt>
                                        </p:tgtEl>
                                        <p:attrNameLst>
                                          <p:attrName>style.visibility</p:attrName>
                                        </p:attrNameLst>
                                      </p:cBhvr>
                                      <p:to>
                                        <p:strVal val="visible"/>
                                      </p:to>
                                    </p:set>
                                    <p:animEffect transition="in" filter="fade">
                                      <p:cBhvr>
                                        <p:cTn id="12" dur="1000"/>
                                        <p:tgtEl>
                                          <p:spTgt spid="2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3">
                                            <p:txEl>
                                              <p:pRg st="2" end="2"/>
                                            </p:txEl>
                                          </p:spTgt>
                                        </p:tgtEl>
                                        <p:attrNameLst>
                                          <p:attrName>style.visibility</p:attrName>
                                        </p:attrNameLst>
                                      </p:cBhvr>
                                      <p:to>
                                        <p:strVal val="visible"/>
                                      </p:to>
                                    </p:set>
                                    <p:animEffect transition="in" filter="fade">
                                      <p:cBhvr>
                                        <p:cTn id="17" dur="1000"/>
                                        <p:tgtEl>
                                          <p:spTgt spid="2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Shape 278"/>
          <p:cNvSpPr txBox="1">
            <a:spLocks noGrp="1"/>
          </p:cNvSpPr>
          <p:nvPr>
            <p:ph type="sldNum" idx="12"/>
          </p:nvPr>
        </p:nvSpPr>
        <p:spPr>
          <a:xfrm>
            <a:off x="6556319" y="4685532"/>
            <a:ext cx="2128200" cy="353100"/>
          </a:xfrm>
          <a:prstGeom prst="rect">
            <a:avLst/>
          </a:prstGeom>
        </p:spPr>
        <p:txBody>
          <a:bodyPr spcFirstLastPara="1" wrap="square" lIns="0" tIns="0" rIns="0" bIns="0" anchor="t" anchorCtr="0">
            <a:noAutofit/>
          </a:bodyPr>
          <a:lstStyle/>
          <a:p>
            <a:pPr marL="0" lvl="0" indent="0">
              <a:spcBef>
                <a:spcPts val="0"/>
              </a:spcBef>
              <a:spcAft>
                <a:spcPts val="0"/>
              </a:spcAft>
              <a:buClr>
                <a:srgbClr val="000000"/>
              </a:buClr>
              <a:buFont typeface="Arial"/>
              <a:buNone/>
            </a:pPr>
            <a:fld id="{00000000-1234-1234-1234-123412341234}" type="slidenum">
              <a:rPr lang="pt-BR"/>
              <a:t>36</a:t>
            </a:fld>
            <a:endParaRPr/>
          </a:p>
        </p:txBody>
      </p:sp>
      <p:sp>
        <p:nvSpPr>
          <p:cNvPr id="279" name="Shape 279"/>
          <p:cNvSpPr txBox="1"/>
          <p:nvPr/>
        </p:nvSpPr>
        <p:spPr>
          <a:xfrm>
            <a:off x="545725" y="347800"/>
            <a:ext cx="8008500" cy="43377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pt-BR" sz="2400">
                <a:solidFill>
                  <a:schemeClr val="dk1"/>
                </a:solidFill>
                <a:latin typeface="Verdana"/>
                <a:ea typeface="Verdana"/>
                <a:cs typeface="Verdana"/>
                <a:sym typeface="Verdana"/>
              </a:rPr>
              <a:t>A principal conseqüência desse tipo de processo tem sido </a:t>
            </a:r>
            <a:r>
              <a:rPr lang="pt-BR" sz="2400" b="1">
                <a:solidFill>
                  <a:srgbClr val="FF0000"/>
                </a:solidFill>
                <a:latin typeface="Verdana"/>
                <a:ea typeface="Verdana"/>
                <a:cs typeface="Verdana"/>
                <a:sym typeface="Verdana"/>
              </a:rPr>
              <a:t>a privatização dos serviços públicos na área social</a:t>
            </a:r>
            <a:r>
              <a:rPr lang="pt-BR" sz="2400">
                <a:solidFill>
                  <a:schemeClr val="dk1"/>
                </a:solidFill>
                <a:latin typeface="Verdana"/>
                <a:ea typeface="Verdana"/>
                <a:cs typeface="Verdana"/>
                <a:sym typeface="Verdana"/>
              </a:rPr>
              <a:t>. </a:t>
            </a:r>
            <a:endParaRPr sz="2400">
              <a:solidFill>
                <a:schemeClr val="dk1"/>
              </a:solidFill>
              <a:latin typeface="Verdana"/>
              <a:ea typeface="Verdana"/>
              <a:cs typeface="Verdana"/>
              <a:sym typeface="Verdana"/>
            </a:endParaRPr>
          </a:p>
          <a:p>
            <a:pPr marL="0" lvl="0" indent="0" algn="ctr" rtl="0">
              <a:lnSpc>
                <a:spcPct val="115000"/>
              </a:lnSpc>
              <a:spcBef>
                <a:spcPts val="0"/>
              </a:spcBef>
              <a:spcAft>
                <a:spcPts val="0"/>
              </a:spcAft>
              <a:buClr>
                <a:schemeClr val="dk1"/>
              </a:buClr>
              <a:buSzPts val="1100"/>
              <a:buFont typeface="Arial"/>
              <a:buNone/>
            </a:pPr>
            <a:r>
              <a:rPr lang="pt-BR" sz="2400">
                <a:solidFill>
                  <a:schemeClr val="dk1"/>
                </a:solidFill>
                <a:latin typeface="Verdana"/>
                <a:ea typeface="Verdana"/>
                <a:cs typeface="Verdana"/>
                <a:sym typeface="Verdana"/>
              </a:rPr>
              <a:t>A </a:t>
            </a:r>
            <a:r>
              <a:rPr lang="pt-BR" sz="2400" b="1">
                <a:solidFill>
                  <a:schemeClr val="dk1"/>
                </a:solidFill>
                <a:latin typeface="Verdana"/>
                <a:ea typeface="Verdana"/>
                <a:cs typeface="Verdana"/>
                <a:sym typeface="Verdana"/>
              </a:rPr>
              <a:t>privatização da saúde no Brasil</a:t>
            </a:r>
            <a:r>
              <a:rPr lang="pt-BR" sz="2400">
                <a:solidFill>
                  <a:schemeClr val="dk1"/>
                </a:solidFill>
                <a:latin typeface="Verdana"/>
                <a:ea typeface="Verdana"/>
                <a:cs typeface="Verdana"/>
                <a:sym typeface="Verdana"/>
              </a:rPr>
              <a:t> teve, assim, várias faces: algumas mais explícitas e outras ocultas ou travestidas de "</a:t>
            </a:r>
            <a:r>
              <a:rPr lang="pt-BR" sz="2400" b="1" i="1">
                <a:solidFill>
                  <a:schemeClr val="dk1"/>
                </a:solidFill>
                <a:latin typeface="Verdana"/>
                <a:ea typeface="Verdana"/>
                <a:cs typeface="Verdana"/>
                <a:sym typeface="Verdana"/>
              </a:rPr>
              <a:t>modernização gerencial</a:t>
            </a:r>
            <a:r>
              <a:rPr lang="pt-BR" sz="2400">
                <a:solidFill>
                  <a:schemeClr val="dk1"/>
                </a:solidFill>
                <a:latin typeface="Verdana"/>
                <a:ea typeface="Verdana"/>
                <a:cs typeface="Verdana"/>
                <a:sym typeface="Verdana"/>
              </a:rPr>
              <a:t>" no marco da já mencionada Reforma do Estado.</a:t>
            </a: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9">
                                            <p:txEl>
                                              <p:pRg st="0" end="0"/>
                                            </p:txEl>
                                          </p:spTgt>
                                        </p:tgtEl>
                                        <p:attrNameLst>
                                          <p:attrName>style.visibility</p:attrName>
                                        </p:attrNameLst>
                                      </p:cBhvr>
                                      <p:to>
                                        <p:strVal val="visible"/>
                                      </p:to>
                                    </p:set>
                                    <p:animEffect transition="in" filter="fade">
                                      <p:cBhvr>
                                        <p:cTn id="7" dur="1000"/>
                                        <p:tgtEl>
                                          <p:spTgt spid="2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9">
                                            <p:txEl>
                                              <p:pRg st="1" end="1"/>
                                            </p:txEl>
                                          </p:spTgt>
                                        </p:tgtEl>
                                        <p:attrNameLst>
                                          <p:attrName>style.visibility</p:attrName>
                                        </p:attrNameLst>
                                      </p:cBhvr>
                                      <p:to>
                                        <p:strVal val="visible"/>
                                      </p:to>
                                    </p:set>
                                    <p:animEffect transition="in" filter="fade">
                                      <p:cBhvr>
                                        <p:cTn id="12" dur="1000"/>
                                        <p:tgtEl>
                                          <p:spTgt spid="2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Shape 284"/>
          <p:cNvSpPr txBox="1">
            <a:spLocks noGrp="1"/>
          </p:cNvSpPr>
          <p:nvPr>
            <p:ph type="sldNum" idx="12"/>
          </p:nvPr>
        </p:nvSpPr>
        <p:spPr>
          <a:xfrm>
            <a:off x="6556319" y="4685532"/>
            <a:ext cx="2128200" cy="353100"/>
          </a:xfrm>
          <a:prstGeom prst="rect">
            <a:avLst/>
          </a:prstGeom>
        </p:spPr>
        <p:txBody>
          <a:bodyPr spcFirstLastPara="1" wrap="square" lIns="0" tIns="0" rIns="0" bIns="0" anchor="t" anchorCtr="0">
            <a:noAutofit/>
          </a:bodyPr>
          <a:lstStyle/>
          <a:p>
            <a:pPr marL="0" lvl="0" indent="0">
              <a:spcBef>
                <a:spcPts val="0"/>
              </a:spcBef>
              <a:spcAft>
                <a:spcPts val="0"/>
              </a:spcAft>
              <a:buClr>
                <a:srgbClr val="000000"/>
              </a:buClr>
              <a:buFont typeface="Arial"/>
              <a:buNone/>
            </a:pPr>
            <a:fld id="{00000000-1234-1234-1234-123412341234}" type="slidenum">
              <a:rPr lang="pt-BR"/>
              <a:t>37</a:t>
            </a:fld>
            <a:endParaRPr/>
          </a:p>
        </p:txBody>
      </p:sp>
      <p:sp>
        <p:nvSpPr>
          <p:cNvPr id="285" name="Shape 285"/>
          <p:cNvSpPr txBox="1"/>
          <p:nvPr/>
        </p:nvSpPr>
        <p:spPr>
          <a:xfrm>
            <a:off x="0" y="129525"/>
            <a:ext cx="9144000" cy="49092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pt-BR" sz="2200">
                <a:solidFill>
                  <a:schemeClr val="dk1"/>
                </a:solidFill>
                <a:latin typeface="Verdana"/>
                <a:ea typeface="Verdana"/>
                <a:cs typeface="Verdana"/>
                <a:sym typeface="Verdana"/>
              </a:rPr>
              <a:t>Por outro lado, o</a:t>
            </a:r>
            <a:r>
              <a:rPr lang="pt-BR" sz="2200" b="1">
                <a:solidFill>
                  <a:srgbClr val="FF0000"/>
                </a:solidFill>
                <a:latin typeface="Verdana"/>
                <a:ea typeface="Verdana"/>
                <a:cs typeface="Verdana"/>
                <a:sym typeface="Verdana"/>
              </a:rPr>
              <a:t>s seguros privados encontram-se em crescente expansão</a:t>
            </a:r>
            <a:r>
              <a:rPr lang="pt-BR" sz="2200">
                <a:solidFill>
                  <a:schemeClr val="dk1"/>
                </a:solidFill>
                <a:latin typeface="Verdana"/>
                <a:ea typeface="Verdana"/>
                <a:cs typeface="Verdana"/>
                <a:sym typeface="Verdana"/>
              </a:rPr>
              <a:t>. Trata-se de um </a:t>
            </a:r>
            <a:r>
              <a:rPr lang="pt-BR" sz="2200" b="1">
                <a:solidFill>
                  <a:schemeClr val="dk1"/>
                </a:solidFill>
                <a:latin typeface="Verdana"/>
                <a:ea typeface="Verdana"/>
                <a:cs typeface="Verdana"/>
                <a:sym typeface="Verdana"/>
              </a:rPr>
              <a:t>setor duplamente beneficiado. </a:t>
            </a:r>
            <a:endParaRPr sz="2200" b="1">
              <a:solidFill>
                <a:schemeClr val="dk1"/>
              </a:solidFill>
              <a:latin typeface="Verdana"/>
              <a:ea typeface="Verdana"/>
              <a:cs typeface="Verdana"/>
              <a:sym typeface="Verdana"/>
            </a:endParaRPr>
          </a:p>
          <a:p>
            <a:pPr marL="0" lvl="0" indent="0" algn="ctr" rtl="0">
              <a:lnSpc>
                <a:spcPct val="115000"/>
              </a:lnSpc>
              <a:spcBef>
                <a:spcPts val="0"/>
              </a:spcBef>
              <a:spcAft>
                <a:spcPts val="0"/>
              </a:spcAft>
              <a:buNone/>
            </a:pPr>
            <a:r>
              <a:rPr lang="pt-BR" sz="2200">
                <a:solidFill>
                  <a:schemeClr val="dk1"/>
                </a:solidFill>
                <a:latin typeface="Verdana"/>
                <a:ea typeface="Verdana"/>
                <a:cs typeface="Verdana"/>
                <a:sym typeface="Verdana"/>
              </a:rPr>
              <a:t>De um lado, pela </a:t>
            </a:r>
            <a:r>
              <a:rPr lang="pt-BR" sz="2200" b="1">
                <a:solidFill>
                  <a:srgbClr val="FF0000"/>
                </a:solidFill>
                <a:latin typeface="Verdana"/>
                <a:ea typeface="Verdana"/>
                <a:cs typeface="Verdana"/>
                <a:sym typeface="Verdana"/>
              </a:rPr>
              <a:t>política de subfinanciamento do Sistema Único de Saúde</a:t>
            </a:r>
            <a:r>
              <a:rPr lang="pt-BR" sz="2200">
                <a:solidFill>
                  <a:schemeClr val="dk1"/>
                </a:solidFill>
                <a:latin typeface="Verdana"/>
                <a:ea typeface="Verdana"/>
                <a:cs typeface="Verdana"/>
                <a:sym typeface="Verdana"/>
              </a:rPr>
              <a:t>, que </a:t>
            </a:r>
            <a:r>
              <a:rPr lang="pt-BR" sz="2200" b="1">
                <a:solidFill>
                  <a:schemeClr val="dk1"/>
                </a:solidFill>
                <a:latin typeface="Verdana"/>
                <a:ea typeface="Verdana"/>
                <a:cs typeface="Verdana"/>
                <a:sym typeface="Verdana"/>
              </a:rPr>
              <a:t>"expulsa" clientela potencial para esses seguros</a:t>
            </a:r>
            <a:r>
              <a:rPr lang="pt-BR" sz="2200">
                <a:solidFill>
                  <a:schemeClr val="dk1"/>
                </a:solidFill>
                <a:latin typeface="Verdana"/>
                <a:ea typeface="Verdana"/>
                <a:cs typeface="Verdana"/>
                <a:sym typeface="Verdana"/>
              </a:rPr>
              <a:t>: ou seja, com a sua política, o governo federal </a:t>
            </a:r>
            <a:r>
              <a:rPr lang="pt-BR" sz="2200" b="1">
                <a:solidFill>
                  <a:schemeClr val="dk1"/>
                </a:solidFill>
                <a:latin typeface="Verdana"/>
                <a:ea typeface="Verdana"/>
                <a:cs typeface="Verdana"/>
                <a:sym typeface="Verdana"/>
              </a:rPr>
              <a:t>assegura um patamar de demanda para esses seguros</a:t>
            </a:r>
            <a:r>
              <a:rPr lang="pt-BR" sz="2200">
                <a:solidFill>
                  <a:schemeClr val="dk1"/>
                </a:solidFill>
                <a:latin typeface="Verdana"/>
                <a:ea typeface="Verdana"/>
                <a:cs typeface="Verdana"/>
                <a:sym typeface="Verdana"/>
              </a:rPr>
              <a:t>. </a:t>
            </a:r>
            <a:endParaRPr sz="2200">
              <a:solidFill>
                <a:schemeClr val="dk1"/>
              </a:solidFill>
              <a:latin typeface="Verdana"/>
              <a:ea typeface="Verdana"/>
              <a:cs typeface="Verdana"/>
              <a:sym typeface="Verdana"/>
            </a:endParaRPr>
          </a:p>
          <a:p>
            <a:pPr marL="0" lvl="0" indent="0" algn="ctr" rtl="0">
              <a:lnSpc>
                <a:spcPct val="115000"/>
              </a:lnSpc>
              <a:spcBef>
                <a:spcPts val="0"/>
              </a:spcBef>
              <a:spcAft>
                <a:spcPts val="0"/>
              </a:spcAft>
              <a:buClr>
                <a:schemeClr val="dk1"/>
              </a:buClr>
              <a:buSzPts val="1100"/>
              <a:buFont typeface="Arial"/>
              <a:buNone/>
            </a:pPr>
            <a:r>
              <a:rPr lang="pt-BR" sz="2200">
                <a:solidFill>
                  <a:schemeClr val="dk1"/>
                </a:solidFill>
                <a:latin typeface="Verdana"/>
                <a:ea typeface="Verdana"/>
                <a:cs typeface="Verdana"/>
                <a:sym typeface="Verdana"/>
              </a:rPr>
              <a:t>De outro, ele é </a:t>
            </a:r>
            <a:r>
              <a:rPr lang="pt-BR" sz="2200" b="1">
                <a:solidFill>
                  <a:schemeClr val="dk1"/>
                </a:solidFill>
                <a:latin typeface="Verdana"/>
                <a:ea typeface="Verdana"/>
                <a:cs typeface="Verdana"/>
                <a:sym typeface="Verdana"/>
              </a:rPr>
              <a:t>privilegiado por um financiamento direto e indireto através de subsídios e isenções fiscais</a:t>
            </a:r>
            <a:r>
              <a:rPr lang="pt-BR" sz="2200">
                <a:solidFill>
                  <a:schemeClr val="dk1"/>
                </a:solidFill>
                <a:latin typeface="Verdana"/>
                <a:ea typeface="Verdana"/>
                <a:cs typeface="Verdana"/>
                <a:sym typeface="Verdana"/>
              </a:rPr>
              <a:t>, o que tem representado um </a:t>
            </a:r>
            <a:r>
              <a:rPr lang="pt-BR" sz="2200" b="1">
                <a:solidFill>
                  <a:srgbClr val="FF0000"/>
                </a:solidFill>
                <a:latin typeface="Verdana"/>
                <a:ea typeface="Verdana"/>
                <a:cs typeface="Verdana"/>
                <a:sym typeface="Verdana"/>
              </a:rPr>
              <a:t>enorme desvio de recursos públicos para esse setor, abertamente, lucrativo, em detrimento do SUS.</a:t>
            </a:r>
            <a:endParaRPr sz="2200" b="1">
              <a:solidFill>
                <a:srgbClr val="FF0000"/>
              </a:solidFill>
              <a:latin typeface="Verdana"/>
              <a:ea typeface="Verdana"/>
              <a:cs typeface="Verdana"/>
              <a:sym typeface="Verdana"/>
            </a:endParaRPr>
          </a:p>
          <a:p>
            <a:pPr marL="0" lvl="0" indent="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5">
                                            <p:txEl>
                                              <p:pRg st="0" end="0"/>
                                            </p:txEl>
                                          </p:spTgt>
                                        </p:tgtEl>
                                        <p:attrNameLst>
                                          <p:attrName>style.visibility</p:attrName>
                                        </p:attrNameLst>
                                      </p:cBhvr>
                                      <p:to>
                                        <p:strVal val="visible"/>
                                      </p:to>
                                    </p:set>
                                    <p:animEffect transition="in" filter="fade">
                                      <p:cBhvr>
                                        <p:cTn id="7" dur="1000"/>
                                        <p:tgtEl>
                                          <p:spTgt spid="2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5">
                                            <p:txEl>
                                              <p:pRg st="1" end="1"/>
                                            </p:txEl>
                                          </p:spTgt>
                                        </p:tgtEl>
                                        <p:attrNameLst>
                                          <p:attrName>style.visibility</p:attrName>
                                        </p:attrNameLst>
                                      </p:cBhvr>
                                      <p:to>
                                        <p:strVal val="visible"/>
                                      </p:to>
                                    </p:set>
                                    <p:animEffect transition="in" filter="fade">
                                      <p:cBhvr>
                                        <p:cTn id="12" dur="1000"/>
                                        <p:tgtEl>
                                          <p:spTgt spid="2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5">
                                            <p:txEl>
                                              <p:pRg st="2" end="2"/>
                                            </p:txEl>
                                          </p:spTgt>
                                        </p:tgtEl>
                                        <p:attrNameLst>
                                          <p:attrName>style.visibility</p:attrName>
                                        </p:attrNameLst>
                                      </p:cBhvr>
                                      <p:to>
                                        <p:strVal val="visible"/>
                                      </p:to>
                                    </p:set>
                                    <p:animEffect transition="in" filter="fade">
                                      <p:cBhvr>
                                        <p:cTn id="17" dur="1000"/>
                                        <p:tgtEl>
                                          <p:spTgt spid="2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5">
                                            <p:txEl>
                                              <p:pRg st="3" end="3"/>
                                            </p:txEl>
                                          </p:spTgt>
                                        </p:tgtEl>
                                        <p:attrNameLst>
                                          <p:attrName>style.visibility</p:attrName>
                                        </p:attrNameLst>
                                      </p:cBhvr>
                                      <p:to>
                                        <p:strVal val="visible"/>
                                      </p:to>
                                    </p:set>
                                    <p:animEffect transition="in" filter="fade">
                                      <p:cBhvr>
                                        <p:cTn id="22" dur="1000"/>
                                        <p:tgtEl>
                                          <p:spTgt spid="28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85">
                                            <p:txEl>
                                              <p:pRg st="0" end="0"/>
                                            </p:txEl>
                                          </p:spTgt>
                                        </p:tgtEl>
                                        <p:attrNameLst>
                                          <p:attrName>style.visibility</p:attrName>
                                        </p:attrNameLst>
                                      </p:cBhvr>
                                      <p:to>
                                        <p:strVal val="visible"/>
                                      </p:to>
                                    </p:set>
                                    <p:animEffect transition="in" filter="fade">
                                      <p:cBhvr>
                                        <p:cTn id="27" dur="1000"/>
                                        <p:tgtEl>
                                          <p:spTgt spid="28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85">
                                            <p:txEl>
                                              <p:pRg st="1" end="1"/>
                                            </p:txEl>
                                          </p:spTgt>
                                        </p:tgtEl>
                                        <p:attrNameLst>
                                          <p:attrName>style.visibility</p:attrName>
                                        </p:attrNameLst>
                                      </p:cBhvr>
                                      <p:to>
                                        <p:strVal val="visible"/>
                                      </p:to>
                                    </p:set>
                                    <p:animEffect transition="in" filter="fade">
                                      <p:cBhvr>
                                        <p:cTn id="32" dur="1000"/>
                                        <p:tgtEl>
                                          <p:spTgt spid="28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85">
                                            <p:txEl>
                                              <p:pRg st="2" end="2"/>
                                            </p:txEl>
                                          </p:spTgt>
                                        </p:tgtEl>
                                        <p:attrNameLst>
                                          <p:attrName>style.visibility</p:attrName>
                                        </p:attrNameLst>
                                      </p:cBhvr>
                                      <p:to>
                                        <p:strVal val="visible"/>
                                      </p:to>
                                    </p:set>
                                    <p:animEffect transition="in" filter="fade">
                                      <p:cBhvr>
                                        <p:cTn id="37" dur="1000"/>
                                        <p:tgtEl>
                                          <p:spTgt spid="285">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85">
                                            <p:txEl>
                                              <p:pRg st="3" end="3"/>
                                            </p:txEl>
                                          </p:spTgt>
                                        </p:tgtEl>
                                        <p:attrNameLst>
                                          <p:attrName>style.visibility</p:attrName>
                                        </p:attrNameLst>
                                      </p:cBhvr>
                                      <p:to>
                                        <p:strVal val="visible"/>
                                      </p:to>
                                    </p:set>
                                    <p:animEffect transition="in" filter="fade">
                                      <p:cBhvr>
                                        <p:cTn id="42" dur="1000"/>
                                        <p:tgtEl>
                                          <p:spTgt spid="2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Shape 290"/>
          <p:cNvSpPr txBox="1">
            <a:spLocks noGrp="1"/>
          </p:cNvSpPr>
          <p:nvPr>
            <p:ph type="sldNum" idx="12"/>
          </p:nvPr>
        </p:nvSpPr>
        <p:spPr>
          <a:xfrm>
            <a:off x="6556319" y="4685532"/>
            <a:ext cx="2128200" cy="353100"/>
          </a:xfrm>
          <a:prstGeom prst="rect">
            <a:avLst/>
          </a:prstGeom>
        </p:spPr>
        <p:txBody>
          <a:bodyPr spcFirstLastPara="1" wrap="square" lIns="0" tIns="0" rIns="0" bIns="0" anchor="t" anchorCtr="0">
            <a:noAutofit/>
          </a:bodyPr>
          <a:lstStyle/>
          <a:p>
            <a:pPr marL="0" lvl="0" indent="0">
              <a:spcBef>
                <a:spcPts val="0"/>
              </a:spcBef>
              <a:spcAft>
                <a:spcPts val="0"/>
              </a:spcAft>
              <a:buClr>
                <a:srgbClr val="000000"/>
              </a:buClr>
              <a:buFont typeface="Arial"/>
              <a:buNone/>
            </a:pPr>
            <a:fld id="{00000000-1234-1234-1234-123412341234}" type="slidenum">
              <a:rPr lang="pt-BR"/>
              <a:t>38</a:t>
            </a:fld>
            <a:endParaRPr/>
          </a:p>
        </p:txBody>
      </p:sp>
      <p:sp>
        <p:nvSpPr>
          <p:cNvPr id="291" name="Shape 291"/>
          <p:cNvSpPr txBox="1"/>
          <p:nvPr/>
        </p:nvSpPr>
        <p:spPr>
          <a:xfrm>
            <a:off x="150075" y="61300"/>
            <a:ext cx="8994000" cy="49773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pt-BR" sz="2200">
                <a:solidFill>
                  <a:schemeClr val="dk1"/>
                </a:solidFill>
                <a:latin typeface="Verdana"/>
                <a:ea typeface="Verdana"/>
                <a:cs typeface="Verdana"/>
                <a:sym typeface="Verdana"/>
              </a:rPr>
              <a:t>Outra face tão perversa quanto, mas talvez mais "camuflada", tem sido </a:t>
            </a:r>
            <a:r>
              <a:rPr lang="pt-BR" sz="2200" b="1">
                <a:solidFill>
                  <a:srgbClr val="FF0000"/>
                </a:solidFill>
                <a:latin typeface="Verdana"/>
                <a:ea typeface="Verdana"/>
                <a:cs typeface="Verdana"/>
                <a:sym typeface="Verdana"/>
              </a:rPr>
              <a:t>a privatização "por dentro" do setor público</a:t>
            </a:r>
            <a:r>
              <a:rPr lang="pt-BR" sz="2200">
                <a:solidFill>
                  <a:schemeClr val="dk1"/>
                </a:solidFill>
                <a:latin typeface="Verdana"/>
                <a:ea typeface="Verdana"/>
                <a:cs typeface="Verdana"/>
                <a:sym typeface="Verdana"/>
              </a:rPr>
              <a:t>. </a:t>
            </a:r>
            <a:endParaRPr sz="2200">
              <a:solidFill>
                <a:schemeClr val="dk1"/>
              </a:solidFill>
              <a:latin typeface="Verdana"/>
              <a:ea typeface="Verdana"/>
              <a:cs typeface="Verdana"/>
              <a:sym typeface="Verdana"/>
            </a:endParaRPr>
          </a:p>
          <a:p>
            <a:pPr marL="0" lvl="0" indent="0" algn="ctr" rtl="0">
              <a:lnSpc>
                <a:spcPct val="115000"/>
              </a:lnSpc>
              <a:spcBef>
                <a:spcPts val="0"/>
              </a:spcBef>
              <a:spcAft>
                <a:spcPts val="0"/>
              </a:spcAft>
              <a:buNone/>
            </a:pPr>
            <a:r>
              <a:rPr lang="pt-BR" sz="2200">
                <a:solidFill>
                  <a:schemeClr val="dk1"/>
                </a:solidFill>
                <a:latin typeface="Verdana"/>
                <a:ea typeface="Verdana"/>
                <a:cs typeface="Verdana"/>
                <a:sym typeface="Verdana"/>
              </a:rPr>
              <a:t>Não bastasse a </a:t>
            </a:r>
            <a:r>
              <a:rPr lang="pt-BR" sz="2200" b="1">
                <a:solidFill>
                  <a:srgbClr val="0000FF"/>
                </a:solidFill>
                <a:latin typeface="Verdana"/>
                <a:ea typeface="Verdana"/>
                <a:cs typeface="Verdana"/>
                <a:sym typeface="Verdana"/>
              </a:rPr>
              <a:t>terceirização completa de serviços</a:t>
            </a:r>
            <a:r>
              <a:rPr lang="pt-BR" sz="2200">
                <a:solidFill>
                  <a:schemeClr val="dk1"/>
                </a:solidFill>
                <a:latin typeface="Verdana"/>
                <a:ea typeface="Verdana"/>
                <a:cs typeface="Verdana"/>
                <a:sym typeface="Verdana"/>
              </a:rPr>
              <a:t> consolidada </a:t>
            </a:r>
            <a:r>
              <a:rPr lang="pt-BR" sz="2200" b="1">
                <a:solidFill>
                  <a:schemeClr val="dk1"/>
                </a:solidFill>
                <a:latin typeface="Verdana"/>
                <a:ea typeface="Verdana"/>
                <a:cs typeface="Verdana"/>
                <a:sym typeface="Verdana"/>
              </a:rPr>
              <a:t>na contratação de agentes privados para prestação de serviços ambulatoriais, hospitalares e auxiliares de diagnóstico e terapia</a:t>
            </a:r>
            <a:r>
              <a:rPr lang="pt-BR" sz="2200">
                <a:solidFill>
                  <a:schemeClr val="dk1"/>
                </a:solidFill>
                <a:latin typeface="Verdana"/>
                <a:ea typeface="Verdana"/>
                <a:cs typeface="Verdana"/>
                <a:sym typeface="Verdana"/>
              </a:rPr>
              <a:t>, concebida nos tempos do velho IAPI e consolidada no INAMPS, </a:t>
            </a:r>
            <a:r>
              <a:rPr lang="pt-BR" sz="2200" b="1">
                <a:solidFill>
                  <a:srgbClr val="FF0000"/>
                </a:solidFill>
                <a:latin typeface="Verdana"/>
                <a:ea typeface="Verdana"/>
                <a:cs typeface="Verdana"/>
                <a:sym typeface="Verdana"/>
              </a:rPr>
              <a:t>chegou-se à introdução da lógica mercantil no interior dos serviços públicos. </a:t>
            </a:r>
            <a:endParaRPr sz="2200" b="1">
              <a:solidFill>
                <a:srgbClr val="FF0000"/>
              </a:solidFill>
              <a:latin typeface="Verdana"/>
              <a:ea typeface="Verdana"/>
              <a:cs typeface="Verdana"/>
              <a:sym typeface="Verdana"/>
            </a:endParaRPr>
          </a:p>
          <a:p>
            <a:pPr marL="0" lvl="0" indent="0" algn="ctr" rtl="0">
              <a:lnSpc>
                <a:spcPct val="115000"/>
              </a:lnSpc>
              <a:spcBef>
                <a:spcPts val="0"/>
              </a:spcBef>
              <a:spcAft>
                <a:spcPts val="0"/>
              </a:spcAft>
              <a:buClr>
                <a:schemeClr val="dk1"/>
              </a:buClr>
              <a:buSzPts val="1100"/>
              <a:buFont typeface="Arial"/>
              <a:buNone/>
            </a:pPr>
            <a:r>
              <a:rPr lang="pt-BR" sz="2200">
                <a:solidFill>
                  <a:schemeClr val="dk1"/>
                </a:solidFill>
                <a:latin typeface="Verdana"/>
                <a:ea typeface="Verdana"/>
                <a:cs typeface="Verdana"/>
                <a:sym typeface="Verdana"/>
              </a:rPr>
              <a:t>Esta privilegia a </a:t>
            </a:r>
            <a:r>
              <a:rPr lang="pt-BR" sz="2200" b="1">
                <a:solidFill>
                  <a:schemeClr val="dk1"/>
                </a:solidFill>
                <a:latin typeface="Verdana"/>
                <a:ea typeface="Verdana"/>
                <a:cs typeface="Verdana"/>
                <a:sym typeface="Verdana"/>
              </a:rPr>
              <a:t>uma não demonstrada "</a:t>
            </a:r>
            <a:r>
              <a:rPr lang="pt-BR" sz="2200" b="1" i="1">
                <a:solidFill>
                  <a:schemeClr val="dk1"/>
                </a:solidFill>
                <a:latin typeface="Verdana"/>
                <a:ea typeface="Verdana"/>
                <a:cs typeface="Verdana"/>
                <a:sym typeface="Verdana"/>
              </a:rPr>
              <a:t>microeconomia</a:t>
            </a:r>
            <a:r>
              <a:rPr lang="pt-BR" sz="2200" b="1">
                <a:solidFill>
                  <a:schemeClr val="dk1"/>
                </a:solidFill>
                <a:latin typeface="Verdana"/>
                <a:ea typeface="Verdana"/>
                <a:cs typeface="Verdana"/>
                <a:sym typeface="Verdana"/>
              </a:rPr>
              <a:t>" da relação custo/benefício em detrimento da qualidade</a:t>
            </a:r>
            <a:r>
              <a:rPr lang="pt-BR" sz="2200">
                <a:solidFill>
                  <a:schemeClr val="dk1"/>
                </a:solidFill>
                <a:latin typeface="Verdana"/>
                <a:ea typeface="Verdana"/>
                <a:cs typeface="Verdana"/>
                <a:sym typeface="Verdana"/>
              </a:rPr>
              <a:t>.</a:t>
            </a:r>
            <a:endParaRPr sz="2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1">
                                            <p:txEl>
                                              <p:pRg st="0" end="0"/>
                                            </p:txEl>
                                          </p:spTgt>
                                        </p:tgtEl>
                                        <p:attrNameLst>
                                          <p:attrName>style.visibility</p:attrName>
                                        </p:attrNameLst>
                                      </p:cBhvr>
                                      <p:to>
                                        <p:strVal val="visible"/>
                                      </p:to>
                                    </p:set>
                                    <p:animEffect transition="in" filter="fade">
                                      <p:cBhvr>
                                        <p:cTn id="7" dur="1000"/>
                                        <p:tgtEl>
                                          <p:spTgt spid="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1">
                                            <p:txEl>
                                              <p:pRg st="1" end="1"/>
                                            </p:txEl>
                                          </p:spTgt>
                                        </p:tgtEl>
                                        <p:attrNameLst>
                                          <p:attrName>style.visibility</p:attrName>
                                        </p:attrNameLst>
                                      </p:cBhvr>
                                      <p:to>
                                        <p:strVal val="visible"/>
                                      </p:to>
                                    </p:set>
                                    <p:animEffect transition="in" filter="fade">
                                      <p:cBhvr>
                                        <p:cTn id="12" dur="1000"/>
                                        <p:tgtEl>
                                          <p:spTgt spid="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1">
                                            <p:txEl>
                                              <p:pRg st="2" end="2"/>
                                            </p:txEl>
                                          </p:spTgt>
                                        </p:tgtEl>
                                        <p:attrNameLst>
                                          <p:attrName>style.visibility</p:attrName>
                                        </p:attrNameLst>
                                      </p:cBhvr>
                                      <p:to>
                                        <p:strVal val="visible"/>
                                      </p:to>
                                    </p:set>
                                    <p:animEffect transition="in" filter="fade">
                                      <p:cBhvr>
                                        <p:cTn id="17" dur="1000"/>
                                        <p:tgtEl>
                                          <p:spTgt spid="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Shape 296"/>
          <p:cNvSpPr txBox="1">
            <a:spLocks noGrp="1"/>
          </p:cNvSpPr>
          <p:nvPr>
            <p:ph type="sldNum" idx="12"/>
          </p:nvPr>
        </p:nvSpPr>
        <p:spPr>
          <a:xfrm>
            <a:off x="6556319" y="4685532"/>
            <a:ext cx="2128200" cy="353100"/>
          </a:xfrm>
          <a:prstGeom prst="rect">
            <a:avLst/>
          </a:prstGeom>
        </p:spPr>
        <p:txBody>
          <a:bodyPr spcFirstLastPara="1" wrap="square" lIns="0" tIns="0" rIns="0" bIns="0" anchor="t" anchorCtr="0">
            <a:noAutofit/>
          </a:bodyPr>
          <a:lstStyle/>
          <a:p>
            <a:pPr marL="0" lvl="0" indent="0">
              <a:spcBef>
                <a:spcPts val="0"/>
              </a:spcBef>
              <a:spcAft>
                <a:spcPts val="0"/>
              </a:spcAft>
              <a:buClr>
                <a:srgbClr val="000000"/>
              </a:buClr>
              <a:buFont typeface="Arial"/>
              <a:buNone/>
            </a:pPr>
            <a:fld id="{00000000-1234-1234-1234-123412341234}" type="slidenum">
              <a:rPr lang="pt-BR"/>
              <a:t>39</a:t>
            </a:fld>
            <a:endParaRPr/>
          </a:p>
        </p:txBody>
      </p:sp>
      <p:sp>
        <p:nvSpPr>
          <p:cNvPr id="297" name="Shape 297"/>
          <p:cNvSpPr txBox="1"/>
          <p:nvPr/>
        </p:nvSpPr>
        <p:spPr>
          <a:xfrm>
            <a:off x="0" y="74950"/>
            <a:ext cx="9144000" cy="50685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pt-BR" sz="2000">
                <a:solidFill>
                  <a:schemeClr val="dk1"/>
                </a:solidFill>
                <a:latin typeface="Verdana"/>
                <a:ea typeface="Verdana"/>
                <a:cs typeface="Verdana"/>
                <a:sym typeface="Verdana"/>
              </a:rPr>
              <a:t>Sob o argumento da "</a:t>
            </a:r>
            <a:r>
              <a:rPr lang="pt-BR" sz="2000" b="1" i="1">
                <a:solidFill>
                  <a:srgbClr val="FF0000"/>
                </a:solidFill>
                <a:latin typeface="Verdana"/>
                <a:ea typeface="Verdana"/>
                <a:cs typeface="Verdana"/>
                <a:sym typeface="Verdana"/>
              </a:rPr>
              <a:t>modernização gerencial</a:t>
            </a:r>
            <a:r>
              <a:rPr lang="pt-BR" sz="2000">
                <a:solidFill>
                  <a:schemeClr val="dk1"/>
                </a:solidFill>
                <a:latin typeface="Verdana"/>
                <a:ea typeface="Verdana"/>
                <a:cs typeface="Verdana"/>
                <a:sym typeface="Verdana"/>
              </a:rPr>
              <a:t>", </a:t>
            </a:r>
            <a:r>
              <a:rPr lang="pt-BR" sz="2000" b="1">
                <a:solidFill>
                  <a:schemeClr val="dk1"/>
                </a:solidFill>
                <a:latin typeface="Verdana"/>
                <a:ea typeface="Verdana"/>
                <a:cs typeface="Verdana"/>
                <a:sym typeface="Verdana"/>
              </a:rPr>
              <a:t>eliminou-se a figura do </a:t>
            </a:r>
            <a:r>
              <a:rPr lang="pt-BR" sz="2000" b="1">
                <a:solidFill>
                  <a:srgbClr val="0000FF"/>
                </a:solidFill>
                <a:latin typeface="Verdana"/>
                <a:ea typeface="Verdana"/>
                <a:cs typeface="Verdana"/>
                <a:sym typeface="Verdana"/>
              </a:rPr>
              <a:t>servidor público</a:t>
            </a:r>
            <a:r>
              <a:rPr lang="pt-BR" sz="2000" b="1">
                <a:solidFill>
                  <a:schemeClr val="dk1"/>
                </a:solidFill>
                <a:latin typeface="Verdana"/>
                <a:ea typeface="Verdana"/>
                <a:cs typeface="Verdana"/>
                <a:sym typeface="Verdana"/>
              </a:rPr>
              <a:t> através da "flexibilização" e da "desregulamentação" das relações de trabalho</a:t>
            </a:r>
            <a:r>
              <a:rPr lang="pt-BR" sz="2000">
                <a:solidFill>
                  <a:schemeClr val="dk1"/>
                </a:solidFill>
                <a:latin typeface="Verdana"/>
                <a:ea typeface="Verdana"/>
                <a:cs typeface="Verdana"/>
                <a:sym typeface="Verdana"/>
              </a:rPr>
              <a:t>, gerando um </a:t>
            </a:r>
            <a:r>
              <a:rPr lang="pt-BR" sz="2000" b="1">
                <a:solidFill>
                  <a:srgbClr val="FF0000"/>
                </a:solidFill>
                <a:latin typeface="Verdana"/>
                <a:ea typeface="Verdana"/>
                <a:cs typeface="Verdana"/>
                <a:sym typeface="Verdana"/>
              </a:rPr>
              <a:t>total descompromisso do serviço com a população atendida</a:t>
            </a:r>
            <a:r>
              <a:rPr lang="pt-BR" sz="2000">
                <a:solidFill>
                  <a:schemeClr val="dk1"/>
                </a:solidFill>
                <a:latin typeface="Verdana"/>
                <a:ea typeface="Verdana"/>
                <a:cs typeface="Verdana"/>
                <a:sym typeface="Verdana"/>
              </a:rPr>
              <a:t>. </a:t>
            </a:r>
            <a:r>
              <a:rPr lang="pt-BR" sz="2000" b="1">
                <a:solidFill>
                  <a:schemeClr val="dk1"/>
                </a:solidFill>
                <a:latin typeface="Verdana"/>
                <a:ea typeface="Verdana"/>
                <a:cs typeface="Verdana"/>
                <a:sym typeface="Verdana"/>
              </a:rPr>
              <a:t>As formas assumidas por essa "</a:t>
            </a:r>
            <a:r>
              <a:rPr lang="pt-BR" sz="2000" b="1" i="1">
                <a:solidFill>
                  <a:schemeClr val="dk1"/>
                </a:solidFill>
                <a:latin typeface="Verdana"/>
                <a:ea typeface="Verdana"/>
                <a:cs typeface="Verdana"/>
                <a:sym typeface="Verdana"/>
              </a:rPr>
              <a:t>modernidade gerencial</a:t>
            </a:r>
            <a:r>
              <a:rPr lang="pt-BR" sz="2000" b="1">
                <a:solidFill>
                  <a:schemeClr val="dk1"/>
                </a:solidFill>
                <a:latin typeface="Verdana"/>
                <a:ea typeface="Verdana"/>
                <a:cs typeface="Verdana"/>
                <a:sym typeface="Verdana"/>
              </a:rPr>
              <a:t>" são variadas</a:t>
            </a:r>
            <a:r>
              <a:rPr lang="pt-BR" sz="2000">
                <a:solidFill>
                  <a:schemeClr val="dk1"/>
                </a:solidFill>
                <a:latin typeface="Verdana"/>
                <a:ea typeface="Verdana"/>
                <a:cs typeface="Verdana"/>
                <a:sym typeface="Verdana"/>
              </a:rPr>
              <a:t>, sendo as mais conhecidas as chamadas "</a:t>
            </a:r>
            <a:r>
              <a:rPr lang="pt-BR" sz="2000" b="1" i="1">
                <a:solidFill>
                  <a:srgbClr val="0000FF"/>
                </a:solidFill>
                <a:latin typeface="Verdana"/>
                <a:ea typeface="Verdana"/>
                <a:cs typeface="Verdana"/>
                <a:sym typeface="Verdana"/>
              </a:rPr>
              <a:t>cooperativas ou as OS</a:t>
            </a:r>
            <a:r>
              <a:rPr lang="pt-BR" sz="2000">
                <a:solidFill>
                  <a:schemeClr val="dk1"/>
                </a:solidFill>
                <a:latin typeface="Verdana"/>
                <a:ea typeface="Verdana"/>
                <a:cs typeface="Verdana"/>
                <a:sym typeface="Verdana"/>
              </a:rPr>
              <a:t>", </a:t>
            </a:r>
            <a:r>
              <a:rPr lang="pt-BR" sz="2000" b="1">
                <a:solidFill>
                  <a:schemeClr val="dk1"/>
                </a:solidFill>
                <a:latin typeface="Verdana"/>
                <a:ea typeface="Verdana"/>
                <a:cs typeface="Verdana"/>
                <a:sym typeface="Verdana"/>
              </a:rPr>
              <a:t>camuflagem de precariedade dos contratos de trabalho e de evasão fiscal para o não recolhimento de contribuições sociais</a:t>
            </a:r>
            <a:r>
              <a:rPr lang="pt-BR" sz="2000">
                <a:solidFill>
                  <a:schemeClr val="dk1"/>
                </a:solidFill>
                <a:latin typeface="Verdana"/>
                <a:ea typeface="Verdana"/>
                <a:cs typeface="Verdana"/>
                <a:sym typeface="Verdana"/>
              </a:rPr>
              <a:t>.</a:t>
            </a:r>
            <a:endParaRPr sz="2000">
              <a:solidFill>
                <a:schemeClr val="dk1"/>
              </a:solidFill>
              <a:latin typeface="Verdana"/>
              <a:ea typeface="Verdana"/>
              <a:cs typeface="Verdana"/>
              <a:sym typeface="Verdana"/>
            </a:endParaRPr>
          </a:p>
          <a:p>
            <a:pPr marL="0" lvl="0" indent="0" algn="ctr" rtl="0">
              <a:lnSpc>
                <a:spcPct val="115000"/>
              </a:lnSpc>
              <a:spcBef>
                <a:spcPts val="0"/>
              </a:spcBef>
              <a:spcAft>
                <a:spcPts val="0"/>
              </a:spcAft>
              <a:buClr>
                <a:schemeClr val="dk1"/>
              </a:buClr>
              <a:buSzPts val="1100"/>
              <a:buFont typeface="Arial"/>
              <a:buNone/>
            </a:pPr>
            <a:r>
              <a:rPr lang="pt-BR" sz="1800">
                <a:solidFill>
                  <a:schemeClr val="dk1"/>
                </a:solidFill>
                <a:latin typeface="Verdana"/>
                <a:ea typeface="Verdana"/>
                <a:cs typeface="Verdana"/>
                <a:sym typeface="Verdana"/>
              </a:rPr>
              <a:t>Essa é uma estratégia já explicitada na </a:t>
            </a:r>
            <a:r>
              <a:rPr lang="pt-BR" sz="1800" b="1">
                <a:solidFill>
                  <a:schemeClr val="dk1"/>
                </a:solidFill>
                <a:latin typeface="Verdana"/>
                <a:ea typeface="Verdana"/>
                <a:cs typeface="Verdana"/>
                <a:sym typeface="Verdana"/>
              </a:rPr>
              <a:t>mal chamada Reforma do Estado</a:t>
            </a:r>
            <a:r>
              <a:rPr lang="pt-BR" sz="1800">
                <a:solidFill>
                  <a:schemeClr val="dk1"/>
                </a:solidFill>
                <a:latin typeface="Verdana"/>
                <a:ea typeface="Verdana"/>
                <a:cs typeface="Verdana"/>
                <a:sym typeface="Verdana"/>
              </a:rPr>
              <a:t>, que </a:t>
            </a:r>
            <a:r>
              <a:rPr lang="pt-BR" sz="1800" b="1">
                <a:solidFill>
                  <a:schemeClr val="dk1"/>
                </a:solidFill>
                <a:latin typeface="Verdana"/>
                <a:ea typeface="Verdana"/>
                <a:cs typeface="Verdana"/>
                <a:sym typeface="Verdana"/>
              </a:rPr>
              <a:t>transforma órgãos públicos estatais em agências privadas denominadas de </a:t>
            </a:r>
            <a:r>
              <a:rPr lang="pt-BR" sz="1800" b="1" i="1">
                <a:solidFill>
                  <a:srgbClr val="FF0000"/>
                </a:solidFill>
                <a:latin typeface="Verdana"/>
                <a:ea typeface="Verdana"/>
                <a:cs typeface="Verdana"/>
                <a:sym typeface="Verdana"/>
              </a:rPr>
              <a:t>Organizações Sociais</a:t>
            </a:r>
            <a:r>
              <a:rPr lang="pt-BR" sz="1800">
                <a:solidFill>
                  <a:schemeClr val="dk1"/>
                </a:solidFill>
                <a:latin typeface="Verdana"/>
                <a:ea typeface="Verdana"/>
                <a:cs typeface="Verdana"/>
                <a:sym typeface="Verdana"/>
              </a:rPr>
              <a:t>, </a:t>
            </a:r>
            <a:r>
              <a:rPr lang="pt-BR" sz="1800" b="1">
                <a:solidFill>
                  <a:schemeClr val="dk1"/>
                </a:solidFill>
                <a:latin typeface="Verdana"/>
                <a:ea typeface="Verdana"/>
                <a:cs typeface="Verdana"/>
                <a:sym typeface="Verdana"/>
              </a:rPr>
              <a:t>eufemismo que representa o descompromisso do Estado com a saúde da população</a:t>
            </a:r>
            <a:r>
              <a:rPr lang="pt-BR" sz="1800">
                <a:solidFill>
                  <a:schemeClr val="dk1"/>
                </a:solidFill>
                <a:latin typeface="Verdana"/>
                <a:ea typeface="Verdana"/>
                <a:cs typeface="Verdana"/>
                <a:sym typeface="Verdana"/>
              </a:rPr>
              <a:t>, entregando-a nas mãos de </a:t>
            </a:r>
            <a:r>
              <a:rPr lang="pt-BR" sz="1800" b="1">
                <a:solidFill>
                  <a:srgbClr val="0000FF"/>
                </a:solidFill>
                <a:latin typeface="Verdana"/>
                <a:ea typeface="Verdana"/>
                <a:cs typeface="Verdana"/>
                <a:sym typeface="Verdana"/>
              </a:rPr>
              <a:t>agentes privados alavancados por recursos públicos</a:t>
            </a:r>
            <a:r>
              <a:rPr lang="pt-BR" sz="1800">
                <a:solidFill>
                  <a:schemeClr val="dk1"/>
                </a:solidFill>
                <a:latin typeface="Verdana"/>
                <a:ea typeface="Verdana"/>
                <a:cs typeface="Verdana"/>
                <a:sym typeface="Verdana"/>
              </a:rPr>
              <a:t>.</a:t>
            </a:r>
            <a:endParaRPr sz="1800">
              <a:latin typeface="Verdana"/>
              <a:ea typeface="Verdana"/>
              <a:cs typeface="Verdana"/>
              <a:sym typeface="Verdan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7">
                                            <p:txEl>
                                              <p:pRg st="0" end="0"/>
                                            </p:txEl>
                                          </p:spTgt>
                                        </p:tgtEl>
                                        <p:attrNameLst>
                                          <p:attrName>style.visibility</p:attrName>
                                        </p:attrNameLst>
                                      </p:cBhvr>
                                      <p:to>
                                        <p:strVal val="visible"/>
                                      </p:to>
                                    </p:set>
                                    <p:animEffect transition="in" filter="fade">
                                      <p:cBhvr>
                                        <p:cTn id="7" dur="1000"/>
                                        <p:tgtEl>
                                          <p:spTgt spid="2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7">
                                            <p:txEl>
                                              <p:pRg st="1" end="1"/>
                                            </p:txEl>
                                          </p:spTgt>
                                        </p:tgtEl>
                                        <p:attrNameLst>
                                          <p:attrName>style.visibility</p:attrName>
                                        </p:attrNameLst>
                                      </p:cBhvr>
                                      <p:to>
                                        <p:strVal val="visible"/>
                                      </p:to>
                                    </p:set>
                                    <p:animEffect transition="in" filter="fade">
                                      <p:cBhvr>
                                        <p:cTn id="12" dur="1000"/>
                                        <p:tgtEl>
                                          <p:spTgt spid="29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7">
                                            <p:txEl>
                                              <p:pRg st="0" end="0"/>
                                            </p:txEl>
                                          </p:spTgt>
                                        </p:tgtEl>
                                        <p:attrNameLst>
                                          <p:attrName>style.visibility</p:attrName>
                                        </p:attrNameLst>
                                      </p:cBhvr>
                                      <p:to>
                                        <p:strVal val="visible"/>
                                      </p:to>
                                    </p:set>
                                    <p:animEffect transition="in" filter="fade">
                                      <p:cBhvr>
                                        <p:cTn id="17" dur="1000"/>
                                        <p:tgtEl>
                                          <p:spTgt spid="29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97">
                                            <p:txEl>
                                              <p:pRg st="1" end="1"/>
                                            </p:txEl>
                                          </p:spTgt>
                                        </p:tgtEl>
                                        <p:attrNameLst>
                                          <p:attrName>style.visibility</p:attrName>
                                        </p:attrNameLst>
                                      </p:cBhvr>
                                      <p:to>
                                        <p:strVal val="visible"/>
                                      </p:to>
                                    </p:set>
                                    <p:animEffect transition="in" filter="fade">
                                      <p:cBhvr>
                                        <p:cTn id="22" dur="1000"/>
                                        <p:tgtEl>
                                          <p:spTgt spid="2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4"/>
        <p:cNvGrpSpPr/>
        <p:nvPr/>
      </p:nvGrpSpPr>
      <p:grpSpPr>
        <a:xfrm>
          <a:off x="0" y="0"/>
          <a:ext cx="0" cy="0"/>
          <a:chOff x="0" y="0"/>
          <a:chExt cx="0" cy="0"/>
        </a:xfrm>
      </p:grpSpPr>
      <p:sp>
        <p:nvSpPr>
          <p:cNvPr id="85" name="Shape 85"/>
          <p:cNvSpPr txBox="1"/>
          <p:nvPr/>
        </p:nvSpPr>
        <p:spPr>
          <a:xfrm>
            <a:off x="136425" y="102225"/>
            <a:ext cx="8876700" cy="4583400"/>
          </a:xfrm>
          <a:prstGeom prst="rect">
            <a:avLst/>
          </a:prstGeom>
          <a:noFill/>
          <a:ln>
            <a:noFill/>
          </a:ln>
        </p:spPr>
        <p:txBody>
          <a:bodyPr spcFirstLastPara="1" wrap="square" lIns="76025" tIns="38000" rIns="76025" bIns="38000" anchor="t" anchorCtr="0">
            <a:noAutofit/>
          </a:bodyPr>
          <a:lstStyle/>
          <a:p>
            <a:pPr marL="0" marR="0" lvl="0" indent="0" algn="ctr" rtl="0">
              <a:lnSpc>
                <a:spcPct val="93000"/>
              </a:lnSpc>
              <a:spcBef>
                <a:spcPts val="0"/>
              </a:spcBef>
              <a:spcAft>
                <a:spcPts val="0"/>
              </a:spcAft>
              <a:buClr>
                <a:srgbClr val="000000"/>
              </a:buClr>
              <a:buFont typeface="Arial"/>
              <a:buNone/>
            </a:pPr>
            <a:r>
              <a:rPr lang="pt-BR" sz="2000" b="1" i="0" u="none" strike="noStrike" cap="none">
                <a:solidFill>
                  <a:srgbClr val="000000"/>
                </a:solidFill>
                <a:latin typeface="Arial"/>
                <a:ea typeface="Arial"/>
                <a:cs typeface="Arial"/>
                <a:sym typeface="Arial"/>
              </a:rPr>
              <a:t>É a </a:t>
            </a:r>
            <a:r>
              <a:rPr lang="pt-BR" sz="2000" b="1" i="0" u="none" strike="noStrike" cap="none">
                <a:solidFill>
                  <a:srgbClr val="FF0000"/>
                </a:solidFill>
                <a:latin typeface="Arial"/>
                <a:ea typeface="Arial"/>
                <a:cs typeface="Arial"/>
                <a:sym typeface="Arial"/>
              </a:rPr>
              <a:t>Seguridade Social </a:t>
            </a:r>
            <a:r>
              <a:rPr lang="pt-BR" sz="2000" b="1" i="0" u="none" strike="noStrike" cap="none">
                <a:solidFill>
                  <a:srgbClr val="000000"/>
                </a:solidFill>
                <a:latin typeface="Arial"/>
                <a:ea typeface="Arial"/>
                <a:cs typeface="Arial"/>
                <a:sym typeface="Arial"/>
              </a:rPr>
              <a:t>que dá o </a:t>
            </a:r>
            <a:r>
              <a:rPr lang="pt-BR" sz="2000" b="1" i="1" u="none" strike="noStrike" cap="none">
                <a:solidFill>
                  <a:srgbClr val="000000"/>
                </a:solidFill>
                <a:latin typeface="Arial"/>
                <a:ea typeface="Arial"/>
                <a:cs typeface="Arial"/>
                <a:sym typeface="Arial"/>
              </a:rPr>
              <a:t>status</a:t>
            </a:r>
            <a:r>
              <a:rPr lang="pt-BR" sz="2000" b="1" i="0" u="none" strike="noStrike" cap="none">
                <a:solidFill>
                  <a:srgbClr val="000000"/>
                </a:solidFill>
                <a:latin typeface="Arial"/>
                <a:ea typeface="Arial"/>
                <a:cs typeface="Arial"/>
                <a:sym typeface="Arial"/>
              </a:rPr>
              <a:t> de Direito à Assistência Social, superando a dimensão filantrópica e beneficente de suas ações. </a:t>
            </a:r>
            <a:endParaRPr sz="1200"/>
          </a:p>
          <a:p>
            <a:pPr marL="0" marR="0" lvl="0" indent="0" algn="ctr" rtl="0">
              <a:lnSpc>
                <a:spcPct val="93000"/>
              </a:lnSpc>
              <a:spcBef>
                <a:spcPts val="0"/>
              </a:spcBef>
              <a:spcAft>
                <a:spcPts val="0"/>
              </a:spcAft>
              <a:buClr>
                <a:srgbClr val="000000"/>
              </a:buClr>
              <a:buFont typeface="Arial"/>
              <a:buNone/>
            </a:pPr>
            <a:endParaRPr sz="2000" b="0" i="0" u="none" strike="noStrike" cap="none">
              <a:solidFill>
                <a:srgbClr val="000000"/>
              </a:solidFill>
              <a:latin typeface="Arial"/>
              <a:ea typeface="Arial"/>
              <a:cs typeface="Arial"/>
              <a:sym typeface="Arial"/>
            </a:endParaRPr>
          </a:p>
          <a:p>
            <a:pPr marL="0" marR="0" lvl="0" indent="0" algn="ctr" rtl="0">
              <a:lnSpc>
                <a:spcPct val="93000"/>
              </a:lnSpc>
              <a:spcBef>
                <a:spcPts val="0"/>
              </a:spcBef>
              <a:spcAft>
                <a:spcPts val="0"/>
              </a:spcAft>
              <a:buClr>
                <a:srgbClr val="000000"/>
              </a:buClr>
              <a:buFont typeface="Arial"/>
              <a:buNone/>
            </a:pPr>
            <a:r>
              <a:rPr lang="pt-BR" sz="2000" b="0" i="0" u="none" strike="noStrike" cap="none">
                <a:solidFill>
                  <a:srgbClr val="000000"/>
                </a:solidFill>
                <a:latin typeface="Arial"/>
                <a:ea typeface="Arial"/>
                <a:cs typeface="Arial"/>
                <a:sym typeface="Arial"/>
              </a:rPr>
              <a:t>Nesse âmbito temos um importante Programa de Benefícios de Prestação Continuada – o </a:t>
            </a:r>
            <a:r>
              <a:rPr lang="pt-BR" sz="2000" b="1" i="0" u="none" strike="noStrike" cap="none">
                <a:solidFill>
                  <a:srgbClr val="FF0000"/>
                </a:solidFill>
                <a:latin typeface="Arial"/>
                <a:ea typeface="Arial"/>
                <a:cs typeface="Arial"/>
                <a:sym typeface="Arial"/>
              </a:rPr>
              <a:t>BPC</a:t>
            </a:r>
            <a:r>
              <a:rPr lang="pt-BR" sz="2000" b="0" i="0" u="none" strike="noStrike" cap="none">
                <a:solidFill>
                  <a:srgbClr val="000000"/>
                </a:solidFill>
                <a:latin typeface="Arial"/>
                <a:ea typeface="Arial"/>
                <a:cs typeface="Arial"/>
                <a:sym typeface="Arial"/>
              </a:rPr>
              <a:t> – cujo piso é de </a:t>
            </a:r>
            <a:r>
              <a:rPr lang="pt-BR" sz="2000" b="1" i="0" u="none" strike="noStrike" cap="none">
                <a:solidFill>
                  <a:srgbClr val="000000"/>
                </a:solidFill>
                <a:latin typeface="Arial"/>
                <a:ea typeface="Arial"/>
                <a:cs typeface="Arial"/>
                <a:sym typeface="Arial"/>
              </a:rPr>
              <a:t>um salário mínimo</a:t>
            </a:r>
            <a:r>
              <a:rPr lang="pt-BR" sz="2000" b="0" i="0" u="none" strike="noStrike" cap="none">
                <a:solidFill>
                  <a:srgbClr val="000000"/>
                </a:solidFill>
                <a:latin typeface="Arial"/>
                <a:ea typeface="Arial"/>
                <a:cs typeface="Arial"/>
                <a:sym typeface="Arial"/>
              </a:rPr>
              <a:t>, tal como todos os benefícios previdenciários (e isto é </a:t>
            </a:r>
            <a:r>
              <a:rPr lang="pt-BR" sz="2000" b="1" i="0" u="none" strike="noStrike" cap="none">
                <a:solidFill>
                  <a:srgbClr val="000000"/>
                </a:solidFill>
                <a:latin typeface="Arial"/>
                <a:ea typeface="Arial"/>
                <a:cs typeface="Arial"/>
                <a:sym typeface="Arial"/>
              </a:rPr>
              <a:t>da maior importância</a:t>
            </a:r>
            <a:r>
              <a:rPr lang="pt-BR" sz="2000" b="0" i="0" u="none" strike="noStrike" cap="none">
                <a:solidFill>
                  <a:srgbClr val="000000"/>
                </a:solidFill>
                <a:latin typeface="Arial"/>
                <a:ea typeface="Arial"/>
                <a:cs typeface="Arial"/>
                <a:sym typeface="Arial"/>
              </a:rPr>
              <a:t>), que se constitui em um direito dos </a:t>
            </a:r>
            <a:r>
              <a:rPr lang="pt-BR" sz="2000" b="1" i="0" u="none" strike="noStrike" cap="none">
                <a:solidFill>
                  <a:srgbClr val="000000"/>
                </a:solidFill>
                <a:latin typeface="Arial"/>
                <a:ea typeface="Arial"/>
                <a:cs typeface="Arial"/>
                <a:sym typeface="Arial"/>
              </a:rPr>
              <a:t>idosos e portadores de deficiência de baixa renda. </a:t>
            </a:r>
            <a:endParaRPr sz="1200"/>
          </a:p>
          <a:p>
            <a:pPr marL="0" marR="0" lvl="0" indent="0" algn="ctr" rtl="0">
              <a:lnSpc>
                <a:spcPct val="93000"/>
              </a:lnSpc>
              <a:spcBef>
                <a:spcPts val="0"/>
              </a:spcBef>
              <a:spcAft>
                <a:spcPts val="0"/>
              </a:spcAft>
              <a:buClr>
                <a:srgbClr val="000000"/>
              </a:buClr>
              <a:buFont typeface="Arial"/>
              <a:buNone/>
            </a:pPr>
            <a:endParaRPr sz="2000" b="0" i="0" u="none" strike="noStrike" cap="none">
              <a:solidFill>
                <a:srgbClr val="000000"/>
              </a:solidFill>
              <a:latin typeface="Arial"/>
              <a:ea typeface="Arial"/>
              <a:cs typeface="Arial"/>
              <a:sym typeface="Arial"/>
            </a:endParaRPr>
          </a:p>
          <a:p>
            <a:pPr marL="0" marR="0" lvl="0" indent="0" algn="ctr" rtl="0">
              <a:lnSpc>
                <a:spcPct val="93000"/>
              </a:lnSpc>
              <a:spcBef>
                <a:spcPts val="0"/>
              </a:spcBef>
              <a:spcAft>
                <a:spcPts val="0"/>
              </a:spcAft>
              <a:buClr>
                <a:srgbClr val="000000"/>
              </a:buClr>
              <a:buFont typeface="Arial"/>
              <a:buNone/>
            </a:pPr>
            <a:r>
              <a:rPr lang="pt-BR" sz="2000" b="0" i="0" u="none" strike="noStrike" cap="none">
                <a:solidFill>
                  <a:srgbClr val="000000"/>
                </a:solidFill>
                <a:latin typeface="Arial"/>
                <a:ea typeface="Arial"/>
                <a:cs typeface="Arial"/>
                <a:sym typeface="Arial"/>
              </a:rPr>
              <a:t>A importância do </a:t>
            </a:r>
            <a:r>
              <a:rPr lang="pt-BR" sz="2000" b="1" i="0" u="none" strike="noStrike" cap="none">
                <a:solidFill>
                  <a:srgbClr val="000000"/>
                </a:solidFill>
                <a:latin typeface="Arial"/>
                <a:ea typeface="Arial"/>
                <a:cs typeface="Arial"/>
                <a:sym typeface="Arial"/>
              </a:rPr>
              <a:t>PBF</a:t>
            </a:r>
            <a:r>
              <a:rPr lang="pt-BR" sz="2000" b="0" i="0" u="none" strike="noStrike" cap="none">
                <a:solidFill>
                  <a:srgbClr val="000000"/>
                </a:solidFill>
                <a:latin typeface="Arial"/>
                <a:ea typeface="Arial"/>
                <a:cs typeface="Arial"/>
                <a:sym typeface="Arial"/>
              </a:rPr>
              <a:t> – Programa de Transferência Condicionada de Renda  –  é amplamente reconhecida, e tem sido considerado  um  Programa exemplar em âmbito mundial. É inegável que esse Programa , sobretudo com sua ampliação recente incluindo, além do número  de crianças das famílias, os adolescentes, retirou da linha da miséria milhões de famílias brasileiras. </a:t>
            </a:r>
            <a:endParaRPr sz="1200"/>
          </a:p>
        </p:txBody>
      </p:sp>
      <p:sp>
        <p:nvSpPr>
          <p:cNvPr id="86" name="Shape 86"/>
          <p:cNvSpPr txBox="1">
            <a:spLocks noGrp="1"/>
          </p:cNvSpPr>
          <p:nvPr>
            <p:ph type="sldNum" idx="12"/>
          </p:nvPr>
        </p:nvSpPr>
        <p:spPr>
          <a:xfrm>
            <a:off x="6556319" y="4685532"/>
            <a:ext cx="2128200" cy="353100"/>
          </a:xfrm>
          <a:prstGeom prst="rect">
            <a:avLst/>
          </a:prstGeom>
        </p:spPr>
        <p:txBody>
          <a:bodyPr spcFirstLastPara="1" wrap="square" lIns="0" tIns="0" rIns="0" bIns="0" anchor="t" anchorCtr="0">
            <a:noAutofit/>
          </a:bodyPr>
          <a:lstStyle/>
          <a:p>
            <a:pPr marL="0" lvl="0" indent="0" rtl="0">
              <a:spcBef>
                <a:spcPts val="0"/>
              </a:spcBef>
              <a:spcAft>
                <a:spcPts val="0"/>
              </a:spcAft>
              <a:buNone/>
            </a:pPr>
            <a:fld id="{00000000-1234-1234-1234-123412341234}" type="slidenum">
              <a:rPr lang="pt-BR"/>
              <a:t>4</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animEffect transition="in" filter="fade">
                                      <p:cBhvr>
                                        <p:cTn id="7" dur="1000"/>
                                        <p:tgtEl>
                                          <p:spTgt spid="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5">
                                            <p:txEl>
                                              <p:pRg st="1" end="1"/>
                                            </p:txEl>
                                          </p:spTgt>
                                        </p:tgtEl>
                                        <p:attrNameLst>
                                          <p:attrName>style.visibility</p:attrName>
                                        </p:attrNameLst>
                                      </p:cBhvr>
                                      <p:to>
                                        <p:strVal val="visible"/>
                                      </p:to>
                                    </p:set>
                                    <p:animEffect transition="in" filter="fade">
                                      <p:cBhvr>
                                        <p:cTn id="12" dur="1000"/>
                                        <p:tgtEl>
                                          <p:spTgt spid="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5">
                                            <p:txEl>
                                              <p:pRg st="2" end="2"/>
                                            </p:txEl>
                                          </p:spTgt>
                                        </p:tgtEl>
                                        <p:attrNameLst>
                                          <p:attrName>style.visibility</p:attrName>
                                        </p:attrNameLst>
                                      </p:cBhvr>
                                      <p:to>
                                        <p:strVal val="visible"/>
                                      </p:to>
                                    </p:set>
                                    <p:animEffect transition="in" filter="fade">
                                      <p:cBhvr>
                                        <p:cTn id="17" dur="1000"/>
                                        <p:tgtEl>
                                          <p:spTgt spid="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5">
                                            <p:txEl>
                                              <p:pRg st="3" end="3"/>
                                            </p:txEl>
                                          </p:spTgt>
                                        </p:tgtEl>
                                        <p:attrNameLst>
                                          <p:attrName>style.visibility</p:attrName>
                                        </p:attrNameLst>
                                      </p:cBhvr>
                                      <p:to>
                                        <p:strVal val="visible"/>
                                      </p:to>
                                    </p:set>
                                    <p:animEffect transition="in" filter="fade">
                                      <p:cBhvr>
                                        <p:cTn id="22" dur="1000"/>
                                        <p:tgtEl>
                                          <p:spTgt spid="8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5">
                                            <p:txEl>
                                              <p:pRg st="4" end="4"/>
                                            </p:txEl>
                                          </p:spTgt>
                                        </p:tgtEl>
                                        <p:attrNameLst>
                                          <p:attrName>style.visibility</p:attrName>
                                        </p:attrNameLst>
                                      </p:cBhvr>
                                      <p:to>
                                        <p:strVal val="visible"/>
                                      </p:to>
                                    </p:set>
                                    <p:animEffect transition="in" filter="fade">
                                      <p:cBhvr>
                                        <p:cTn id="27" dur="1000"/>
                                        <p:tgtEl>
                                          <p:spTgt spid="8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sldNum" idx="12"/>
          </p:nvPr>
        </p:nvSpPr>
        <p:spPr>
          <a:xfrm>
            <a:off x="6556319" y="4685532"/>
            <a:ext cx="2128200" cy="353100"/>
          </a:xfrm>
          <a:prstGeom prst="rect">
            <a:avLst/>
          </a:prstGeom>
        </p:spPr>
        <p:txBody>
          <a:bodyPr spcFirstLastPara="1" wrap="square" lIns="0" tIns="0" rIns="0" bIns="0" anchor="t" anchorCtr="0">
            <a:noAutofit/>
          </a:bodyPr>
          <a:lstStyle/>
          <a:p>
            <a:pPr marL="0" lvl="0" indent="0">
              <a:spcBef>
                <a:spcPts val="0"/>
              </a:spcBef>
              <a:spcAft>
                <a:spcPts val="0"/>
              </a:spcAft>
              <a:buClr>
                <a:srgbClr val="000000"/>
              </a:buClr>
              <a:buFont typeface="Arial"/>
              <a:buNone/>
            </a:pPr>
            <a:fld id="{00000000-1234-1234-1234-123412341234}" type="slidenum">
              <a:rPr lang="pt-BR"/>
              <a:t>40</a:t>
            </a:fld>
            <a:endParaRPr/>
          </a:p>
        </p:txBody>
      </p:sp>
      <p:sp>
        <p:nvSpPr>
          <p:cNvPr id="303" name="Shape 303"/>
          <p:cNvSpPr txBox="1"/>
          <p:nvPr/>
        </p:nvSpPr>
        <p:spPr>
          <a:xfrm>
            <a:off x="0" y="61300"/>
            <a:ext cx="9086400" cy="50823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pt-BR" sz="1700">
                <a:solidFill>
                  <a:schemeClr val="dk1"/>
                </a:solidFill>
                <a:latin typeface="Verdana"/>
                <a:ea typeface="Verdana"/>
                <a:cs typeface="Verdana"/>
                <a:sym typeface="Verdana"/>
              </a:rPr>
              <a:t>Em nome da "</a:t>
            </a:r>
            <a:r>
              <a:rPr lang="pt-BR" sz="1700" b="1" i="1">
                <a:solidFill>
                  <a:schemeClr val="dk1"/>
                </a:solidFill>
                <a:latin typeface="Verdana"/>
                <a:ea typeface="Verdana"/>
                <a:cs typeface="Verdana"/>
                <a:sym typeface="Verdana"/>
              </a:rPr>
              <a:t>liberdade de escolha</a:t>
            </a:r>
            <a:r>
              <a:rPr lang="pt-BR" sz="1700">
                <a:solidFill>
                  <a:schemeClr val="dk1"/>
                </a:solidFill>
                <a:latin typeface="Verdana"/>
                <a:ea typeface="Verdana"/>
                <a:cs typeface="Verdana"/>
                <a:sym typeface="Verdana"/>
              </a:rPr>
              <a:t>", essas agências podem, se quiserem, </a:t>
            </a:r>
            <a:r>
              <a:rPr lang="pt-BR" sz="1700" b="1">
                <a:solidFill>
                  <a:schemeClr val="dk1"/>
                </a:solidFill>
                <a:latin typeface="Verdana"/>
                <a:ea typeface="Verdana"/>
                <a:cs typeface="Verdana"/>
                <a:sym typeface="Verdana"/>
              </a:rPr>
              <a:t>cobrar do usuário que estará pagando duplamente: através dos impostos e do pagamento direto pelos serviços</a:t>
            </a:r>
            <a:r>
              <a:rPr lang="pt-BR" sz="1700">
                <a:solidFill>
                  <a:schemeClr val="dk1"/>
                </a:solidFill>
                <a:latin typeface="Verdana"/>
                <a:ea typeface="Verdana"/>
                <a:cs typeface="Verdana"/>
                <a:sym typeface="Verdana"/>
              </a:rPr>
              <a:t>. </a:t>
            </a:r>
            <a:endParaRPr sz="1700">
              <a:solidFill>
                <a:schemeClr val="dk1"/>
              </a:solidFill>
              <a:latin typeface="Verdana"/>
              <a:ea typeface="Verdana"/>
              <a:cs typeface="Verdana"/>
              <a:sym typeface="Verdana"/>
            </a:endParaRPr>
          </a:p>
          <a:p>
            <a:pPr marL="0" lvl="0" indent="0" algn="ctr" rtl="0">
              <a:lnSpc>
                <a:spcPct val="115000"/>
              </a:lnSpc>
              <a:spcBef>
                <a:spcPts val="0"/>
              </a:spcBef>
              <a:spcAft>
                <a:spcPts val="0"/>
              </a:spcAft>
              <a:buClr>
                <a:schemeClr val="dk1"/>
              </a:buClr>
              <a:buSzPts val="1100"/>
              <a:buFont typeface="Arial"/>
              <a:buNone/>
            </a:pPr>
            <a:r>
              <a:rPr lang="pt-BR" sz="1700">
                <a:solidFill>
                  <a:schemeClr val="dk1"/>
                </a:solidFill>
                <a:latin typeface="Verdana"/>
                <a:ea typeface="Verdana"/>
                <a:cs typeface="Verdana"/>
                <a:sym typeface="Verdana"/>
              </a:rPr>
              <a:t>Ademais, essas agências apresentam a</a:t>
            </a:r>
            <a:r>
              <a:rPr lang="pt-BR" sz="1700" b="1">
                <a:solidFill>
                  <a:schemeClr val="dk1"/>
                </a:solidFill>
                <a:latin typeface="Verdana"/>
                <a:ea typeface="Verdana"/>
                <a:cs typeface="Verdana"/>
                <a:sym typeface="Verdana"/>
              </a:rPr>
              <a:t> tendência estrutural de se despegarem dos órgãos de governos (ministérios) a que estão vinculadas, autonomizando-se da política setorial à qual deveriam estar subordinadas e dificultando mudanças de rumo nas suas políticas que deveriam se impor no caso da alternância democrática dos governos</a:t>
            </a:r>
            <a:r>
              <a:rPr lang="pt-BR" sz="1700">
                <a:solidFill>
                  <a:schemeClr val="dk1"/>
                </a:solidFill>
                <a:latin typeface="Verdana"/>
                <a:ea typeface="Verdana"/>
                <a:cs typeface="Verdana"/>
                <a:sym typeface="Verdana"/>
              </a:rPr>
              <a:t>.</a:t>
            </a:r>
            <a:endParaRPr sz="1700">
              <a:solidFill>
                <a:schemeClr val="dk1"/>
              </a:solidFill>
              <a:latin typeface="Verdana"/>
              <a:ea typeface="Verdana"/>
              <a:cs typeface="Verdana"/>
              <a:sym typeface="Verdana"/>
            </a:endParaRPr>
          </a:p>
          <a:p>
            <a:pPr marL="0" lvl="0" indent="0" algn="ctr" rtl="0">
              <a:lnSpc>
                <a:spcPct val="115000"/>
              </a:lnSpc>
              <a:spcBef>
                <a:spcPts val="0"/>
              </a:spcBef>
              <a:spcAft>
                <a:spcPts val="0"/>
              </a:spcAft>
              <a:buNone/>
            </a:pPr>
            <a:r>
              <a:rPr lang="pt-BR" sz="1700">
                <a:solidFill>
                  <a:schemeClr val="dk1"/>
                </a:solidFill>
                <a:latin typeface="Verdana"/>
                <a:ea typeface="Verdana"/>
                <a:cs typeface="Verdana"/>
                <a:sym typeface="Verdana"/>
              </a:rPr>
              <a:t>Aqui cabe chamar a atenção para o fato de que, lamentavelmente, </a:t>
            </a:r>
            <a:r>
              <a:rPr lang="pt-BR" sz="1700" b="1">
                <a:solidFill>
                  <a:schemeClr val="dk1"/>
                </a:solidFill>
                <a:latin typeface="Verdana"/>
                <a:ea typeface="Verdana"/>
                <a:cs typeface="Verdana"/>
                <a:sym typeface="Verdana"/>
              </a:rPr>
              <a:t>a estratégia da cobrança direta dos usuários pelos serviços recebidos preconizada em muitos documentos do Banco Mundial já está sendo amplamente utilizada na maioria dos países latino-americanos.</a:t>
            </a:r>
            <a:r>
              <a:rPr lang="pt-BR" sz="1700">
                <a:solidFill>
                  <a:schemeClr val="dk1"/>
                </a:solidFill>
                <a:latin typeface="Verdana"/>
                <a:ea typeface="Verdana"/>
                <a:cs typeface="Verdana"/>
                <a:sym typeface="Verdana"/>
              </a:rPr>
              <a:t> </a:t>
            </a:r>
            <a:endParaRPr sz="1700">
              <a:solidFill>
                <a:schemeClr val="dk1"/>
              </a:solidFill>
              <a:latin typeface="Verdana"/>
              <a:ea typeface="Verdana"/>
              <a:cs typeface="Verdana"/>
              <a:sym typeface="Verdana"/>
            </a:endParaRPr>
          </a:p>
          <a:p>
            <a:pPr marL="0" lvl="0" indent="0" algn="ctr" rtl="0">
              <a:lnSpc>
                <a:spcPct val="115000"/>
              </a:lnSpc>
              <a:spcBef>
                <a:spcPts val="0"/>
              </a:spcBef>
              <a:spcAft>
                <a:spcPts val="0"/>
              </a:spcAft>
              <a:buClr>
                <a:schemeClr val="dk1"/>
              </a:buClr>
              <a:buSzPts val="1100"/>
              <a:buFont typeface="Arial"/>
              <a:buNone/>
            </a:pPr>
            <a:r>
              <a:rPr lang="pt-BR" sz="1700">
                <a:solidFill>
                  <a:schemeClr val="dk1"/>
                </a:solidFill>
                <a:latin typeface="Verdana"/>
                <a:ea typeface="Verdana"/>
                <a:cs typeface="Verdana"/>
                <a:sym typeface="Verdana"/>
              </a:rPr>
              <a:t>Isso significa que </a:t>
            </a:r>
            <a:r>
              <a:rPr lang="pt-BR" sz="1700" b="1">
                <a:solidFill>
                  <a:srgbClr val="0000FF"/>
                </a:solidFill>
                <a:latin typeface="Verdana"/>
                <a:ea typeface="Verdana"/>
                <a:cs typeface="Verdana"/>
                <a:sym typeface="Verdana"/>
              </a:rPr>
              <a:t>ainda temos muito que defender em nosso país: o SUS ainda é o único sistema público universal da América Latina, e, apesar das suas restrições e problemas, continua sendo a única alternativa que resta à parcela majoritária da nossa população</a:t>
            </a:r>
            <a:r>
              <a:rPr lang="pt-BR" sz="1700">
                <a:solidFill>
                  <a:schemeClr val="dk1"/>
                </a:solidFill>
                <a:latin typeface="Verdana"/>
                <a:ea typeface="Verdana"/>
                <a:cs typeface="Verdana"/>
                <a:sym typeface="Verdana"/>
              </a:rPr>
              <a:t>.</a:t>
            </a:r>
            <a:endParaRPr sz="1700">
              <a:solidFill>
                <a:schemeClr val="dk1"/>
              </a:solidFill>
              <a:latin typeface="Verdana"/>
              <a:ea typeface="Verdana"/>
              <a:cs typeface="Verdana"/>
              <a:sym typeface="Verdana"/>
            </a:endParaRPr>
          </a:p>
          <a:p>
            <a:pPr marL="0" lvl="0" indent="0">
              <a:spcBef>
                <a:spcPts val="0"/>
              </a:spcBef>
              <a:spcAft>
                <a:spcPts val="0"/>
              </a:spcAft>
              <a:buNone/>
            </a:pPr>
            <a:endParaRPr sz="1800">
              <a:latin typeface="Comic Sans MS"/>
              <a:ea typeface="Comic Sans MS"/>
              <a:cs typeface="Comic Sans MS"/>
              <a:sym typeface="Comic Sans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3">
                                            <p:txEl>
                                              <p:pRg st="0" end="0"/>
                                            </p:txEl>
                                          </p:spTgt>
                                        </p:tgtEl>
                                        <p:attrNameLst>
                                          <p:attrName>style.visibility</p:attrName>
                                        </p:attrNameLst>
                                      </p:cBhvr>
                                      <p:to>
                                        <p:strVal val="visible"/>
                                      </p:to>
                                    </p:set>
                                    <p:animEffect transition="in" filter="fade">
                                      <p:cBhvr>
                                        <p:cTn id="7" dur="1000"/>
                                        <p:tgtEl>
                                          <p:spTgt spid="3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3">
                                            <p:txEl>
                                              <p:pRg st="1" end="1"/>
                                            </p:txEl>
                                          </p:spTgt>
                                        </p:tgtEl>
                                        <p:attrNameLst>
                                          <p:attrName>style.visibility</p:attrName>
                                        </p:attrNameLst>
                                      </p:cBhvr>
                                      <p:to>
                                        <p:strVal val="visible"/>
                                      </p:to>
                                    </p:set>
                                    <p:animEffect transition="in" filter="fade">
                                      <p:cBhvr>
                                        <p:cTn id="12" dur="1000"/>
                                        <p:tgtEl>
                                          <p:spTgt spid="3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3">
                                            <p:txEl>
                                              <p:pRg st="2" end="2"/>
                                            </p:txEl>
                                          </p:spTgt>
                                        </p:tgtEl>
                                        <p:attrNameLst>
                                          <p:attrName>style.visibility</p:attrName>
                                        </p:attrNameLst>
                                      </p:cBhvr>
                                      <p:to>
                                        <p:strVal val="visible"/>
                                      </p:to>
                                    </p:set>
                                    <p:animEffect transition="in" filter="fade">
                                      <p:cBhvr>
                                        <p:cTn id="17" dur="1000"/>
                                        <p:tgtEl>
                                          <p:spTgt spid="3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3">
                                            <p:txEl>
                                              <p:pRg st="3" end="3"/>
                                            </p:txEl>
                                          </p:spTgt>
                                        </p:tgtEl>
                                        <p:attrNameLst>
                                          <p:attrName>style.visibility</p:attrName>
                                        </p:attrNameLst>
                                      </p:cBhvr>
                                      <p:to>
                                        <p:strVal val="visible"/>
                                      </p:to>
                                    </p:set>
                                    <p:animEffect transition="in" filter="fade">
                                      <p:cBhvr>
                                        <p:cTn id="22" dur="1000"/>
                                        <p:tgtEl>
                                          <p:spTgt spid="3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3">
                                            <p:txEl>
                                              <p:pRg st="4" end="4"/>
                                            </p:txEl>
                                          </p:spTgt>
                                        </p:tgtEl>
                                        <p:attrNameLst>
                                          <p:attrName>style.visibility</p:attrName>
                                        </p:attrNameLst>
                                      </p:cBhvr>
                                      <p:to>
                                        <p:strVal val="visible"/>
                                      </p:to>
                                    </p:set>
                                    <p:animEffect transition="in" filter="fade">
                                      <p:cBhvr>
                                        <p:cTn id="27" dur="1000"/>
                                        <p:tgtEl>
                                          <p:spTgt spid="3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sldNum" idx="12"/>
          </p:nvPr>
        </p:nvSpPr>
        <p:spPr>
          <a:xfrm>
            <a:off x="6556319" y="4685532"/>
            <a:ext cx="2128200" cy="353100"/>
          </a:xfrm>
          <a:prstGeom prst="rect">
            <a:avLst/>
          </a:prstGeom>
        </p:spPr>
        <p:txBody>
          <a:bodyPr spcFirstLastPara="1" wrap="square" lIns="0" tIns="0" rIns="0" bIns="0" anchor="t" anchorCtr="0">
            <a:noAutofit/>
          </a:bodyPr>
          <a:lstStyle/>
          <a:p>
            <a:pPr marL="0" lvl="0" indent="0" rtl="0">
              <a:spcBef>
                <a:spcPts val="0"/>
              </a:spcBef>
              <a:spcAft>
                <a:spcPts val="0"/>
              </a:spcAft>
              <a:buClr>
                <a:srgbClr val="000000"/>
              </a:buClr>
              <a:buFont typeface="Arial"/>
              <a:buNone/>
            </a:pPr>
            <a:fld id="{00000000-1234-1234-1234-123412341234}" type="slidenum">
              <a:rPr lang="pt-BR"/>
              <a:t>41</a:t>
            </a:fld>
            <a:endParaRPr/>
          </a:p>
        </p:txBody>
      </p:sp>
      <p:sp>
        <p:nvSpPr>
          <p:cNvPr id="309" name="Shape 309"/>
          <p:cNvSpPr txBox="1"/>
          <p:nvPr/>
        </p:nvSpPr>
        <p:spPr>
          <a:xfrm>
            <a:off x="368375" y="334175"/>
            <a:ext cx="8199600" cy="42429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pt-BR"/>
              <a:t>	 </a:t>
            </a:r>
            <a:br>
              <a:rPr lang="pt-BR"/>
            </a:br>
            <a:r>
              <a:rPr lang="pt-BR"/>
              <a:t>  </a:t>
            </a:r>
            <a:br>
              <a:rPr lang="pt-BR"/>
            </a:br>
            <a:r>
              <a:rPr lang="pt-BR"/>
              <a:t> 	  </a:t>
            </a:r>
            <a:br>
              <a:rPr lang="pt-BR"/>
            </a:br>
            <a:r>
              <a:rPr lang="pt-BR"/>
              <a:t>	 		     </a:t>
            </a:r>
            <a:br>
              <a:rPr lang="pt-BR"/>
            </a:br>
            <a:r>
              <a:rPr lang="pt-BR"/>
              <a:t>	       	 	     	  </a:t>
            </a:r>
            <a:br>
              <a:rPr lang="pt-BR"/>
            </a:br>
            <a:r>
              <a:rPr lang="pt-BR"/>
              <a:t>  	</a:t>
            </a:r>
            <a:br>
              <a:rPr lang="pt-BR"/>
            </a:br>
            <a:r>
              <a:rPr lang="pt-BR"/>
              <a:t>	   </a:t>
            </a:r>
            <a:br>
              <a:rPr lang="pt-BR"/>
            </a:br>
            <a:r>
              <a:rPr lang="pt-BR"/>
              <a:t>	 	   	 	  	</a:t>
            </a:r>
            <a:br>
              <a:rPr lang="pt-BR"/>
            </a:br>
            <a:r>
              <a:rPr lang="pt-BR"/>
              <a:t>	      </a:t>
            </a:r>
            <a:endParaRPr/>
          </a:p>
        </p:txBody>
      </p:sp>
      <p:sp>
        <p:nvSpPr>
          <p:cNvPr id="310" name="Shape 310"/>
          <p:cNvSpPr txBox="1"/>
          <p:nvPr/>
        </p:nvSpPr>
        <p:spPr>
          <a:xfrm>
            <a:off x="136425" y="115875"/>
            <a:ext cx="8881800" cy="48570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pt-BR" sz="2400" b="1">
                <a:solidFill>
                  <a:srgbClr val="FF0000"/>
                </a:solidFill>
                <a:latin typeface="Comic Sans MS"/>
                <a:ea typeface="Comic Sans MS"/>
                <a:cs typeface="Comic Sans MS"/>
                <a:sym typeface="Comic Sans MS"/>
              </a:rPr>
              <a:t>SAÚDE E SEGURIDADE SOCIAL: A 2a interrupção + Retrocessos depois do Golpe de 2016</a:t>
            </a:r>
            <a:endParaRPr sz="2400" b="1">
              <a:solidFill>
                <a:srgbClr val="FF0000"/>
              </a:solidFill>
              <a:latin typeface="Comic Sans MS"/>
              <a:ea typeface="Comic Sans MS"/>
              <a:cs typeface="Comic Sans MS"/>
              <a:sym typeface="Comic Sans MS"/>
            </a:endParaRPr>
          </a:p>
          <a:p>
            <a:pPr marL="0" lvl="0" indent="0" algn="ctr" rtl="0">
              <a:lnSpc>
                <a:spcPct val="115000"/>
              </a:lnSpc>
              <a:spcBef>
                <a:spcPts val="1100"/>
              </a:spcBef>
              <a:spcAft>
                <a:spcPts val="0"/>
              </a:spcAft>
              <a:buNone/>
            </a:pPr>
            <a:r>
              <a:rPr lang="pt-BR" sz="2400">
                <a:latin typeface="Comic Sans MS"/>
                <a:ea typeface="Comic Sans MS"/>
                <a:cs typeface="Comic Sans MS"/>
                <a:sym typeface="Comic Sans MS"/>
              </a:rPr>
              <a:t>O (ilegítimo) Governo Temer traz </a:t>
            </a:r>
            <a:r>
              <a:rPr lang="pt-BR" sz="2400" b="1">
                <a:latin typeface="Comic Sans MS"/>
                <a:ea typeface="Comic Sans MS"/>
                <a:cs typeface="Comic Sans MS"/>
                <a:sym typeface="Comic Sans MS"/>
              </a:rPr>
              <a:t>duas mudanças constitucionais</a:t>
            </a:r>
            <a:r>
              <a:rPr lang="pt-BR" sz="2400">
                <a:latin typeface="Comic Sans MS"/>
                <a:ea typeface="Comic Sans MS"/>
                <a:cs typeface="Comic Sans MS"/>
                <a:sym typeface="Comic Sans MS"/>
              </a:rPr>
              <a:t>, extremamente restritivas de direitos, e ampliadoras da transferência de recursos dos trabalhadores para o sistema financeiro: </a:t>
            </a:r>
            <a:endParaRPr sz="2400">
              <a:latin typeface="Comic Sans MS"/>
              <a:ea typeface="Comic Sans MS"/>
              <a:cs typeface="Comic Sans MS"/>
              <a:sym typeface="Comic Sans MS"/>
            </a:endParaRPr>
          </a:p>
          <a:p>
            <a:pPr marL="0" lvl="0" indent="0" algn="ctr" rtl="0">
              <a:lnSpc>
                <a:spcPct val="115000"/>
              </a:lnSpc>
              <a:spcBef>
                <a:spcPts val="1100"/>
              </a:spcBef>
              <a:spcAft>
                <a:spcPts val="0"/>
              </a:spcAft>
              <a:buNone/>
            </a:pPr>
            <a:r>
              <a:rPr lang="pt-BR" sz="2400">
                <a:latin typeface="Comic Sans MS"/>
                <a:ea typeface="Comic Sans MS"/>
                <a:cs typeface="Comic Sans MS"/>
                <a:sym typeface="Comic Sans MS"/>
              </a:rPr>
              <a:t>a </a:t>
            </a:r>
            <a:r>
              <a:rPr lang="pt-BR" sz="2400" b="1">
                <a:latin typeface="Comic Sans MS"/>
                <a:ea typeface="Comic Sans MS"/>
                <a:cs typeface="Comic Sans MS"/>
                <a:sym typeface="Comic Sans MS"/>
              </a:rPr>
              <a:t>PEC n°. 55 (antiga 241)/2016 do “teto dos gastos públicos” [ou a PEC DA MORTE]</a:t>
            </a:r>
            <a:r>
              <a:rPr lang="pt-BR" sz="2400">
                <a:latin typeface="Comic Sans MS"/>
                <a:ea typeface="Comic Sans MS"/>
                <a:cs typeface="Comic Sans MS"/>
                <a:sym typeface="Comic Sans MS"/>
              </a:rPr>
              <a:t>, </a:t>
            </a:r>
            <a:endParaRPr sz="2400">
              <a:latin typeface="Comic Sans MS"/>
              <a:ea typeface="Comic Sans MS"/>
              <a:cs typeface="Comic Sans MS"/>
              <a:sym typeface="Comic Sans MS"/>
            </a:endParaRPr>
          </a:p>
          <a:p>
            <a:pPr marL="0" lvl="0" indent="0" algn="ctr" rtl="0">
              <a:lnSpc>
                <a:spcPct val="115000"/>
              </a:lnSpc>
              <a:spcBef>
                <a:spcPts val="1100"/>
              </a:spcBef>
              <a:spcAft>
                <a:spcPts val="0"/>
              </a:spcAft>
              <a:buClr>
                <a:schemeClr val="dk1"/>
              </a:buClr>
              <a:buSzPts val="1100"/>
              <a:buFont typeface="Arial"/>
              <a:buNone/>
            </a:pPr>
            <a:r>
              <a:rPr lang="pt-BR" sz="2400">
                <a:latin typeface="Comic Sans MS"/>
                <a:ea typeface="Comic Sans MS"/>
                <a:cs typeface="Comic Sans MS"/>
                <a:sym typeface="Comic Sans MS"/>
              </a:rPr>
              <a:t>e mais recente, a PEC n°. 287/2016 da “Contra-Reforma da Previdência”.</a:t>
            </a:r>
            <a:endParaRPr sz="2400">
              <a:latin typeface="Comic Sans MS"/>
              <a:ea typeface="Comic Sans MS"/>
              <a:cs typeface="Comic Sans MS"/>
              <a:sym typeface="Comic Sans MS"/>
            </a:endParaRPr>
          </a:p>
          <a:p>
            <a:pPr marL="0" lvl="0" indent="0" algn="ctr" rtl="0">
              <a:spcBef>
                <a:spcPts val="1100"/>
              </a:spcBef>
              <a:spcAft>
                <a:spcPts val="0"/>
              </a:spcAft>
              <a:buNone/>
            </a:pPr>
            <a:endParaRPr sz="2400">
              <a:latin typeface="Comic Sans MS"/>
              <a:ea typeface="Comic Sans MS"/>
              <a:cs typeface="Comic Sans MS"/>
              <a:sym typeface="Comic Sans M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Shape 315"/>
          <p:cNvSpPr txBox="1">
            <a:spLocks noGrp="1"/>
          </p:cNvSpPr>
          <p:nvPr>
            <p:ph type="sldNum" idx="12"/>
          </p:nvPr>
        </p:nvSpPr>
        <p:spPr>
          <a:xfrm>
            <a:off x="6556319" y="4685532"/>
            <a:ext cx="2128200" cy="353100"/>
          </a:xfrm>
          <a:prstGeom prst="rect">
            <a:avLst/>
          </a:prstGeom>
        </p:spPr>
        <p:txBody>
          <a:bodyPr spcFirstLastPara="1" wrap="square" lIns="0" tIns="0" rIns="0" bIns="0" anchor="t" anchorCtr="0">
            <a:noAutofit/>
          </a:bodyPr>
          <a:lstStyle/>
          <a:p>
            <a:pPr marL="0" lvl="0" indent="0">
              <a:spcBef>
                <a:spcPts val="0"/>
              </a:spcBef>
              <a:spcAft>
                <a:spcPts val="0"/>
              </a:spcAft>
              <a:buClr>
                <a:srgbClr val="000000"/>
              </a:buClr>
              <a:buFont typeface="Arial"/>
              <a:buNone/>
            </a:pPr>
            <a:fld id="{00000000-1234-1234-1234-123412341234}" type="slidenum">
              <a:rPr lang="pt-BR"/>
              <a:t>42</a:t>
            </a:fld>
            <a:endParaRPr/>
          </a:p>
        </p:txBody>
      </p:sp>
      <p:sp>
        <p:nvSpPr>
          <p:cNvPr id="316" name="Shape 316"/>
          <p:cNvSpPr txBox="1"/>
          <p:nvPr/>
        </p:nvSpPr>
        <p:spPr>
          <a:xfrm>
            <a:off x="163725" y="115875"/>
            <a:ext cx="8840700" cy="47205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pt-BR" sz="2200" b="1" i="1">
                <a:solidFill>
                  <a:srgbClr val="333333"/>
                </a:solidFill>
                <a:highlight>
                  <a:srgbClr val="FFFFFF"/>
                </a:highlight>
              </a:rPr>
              <a:t>NOTA DO CEBES (20/2/2018)</a:t>
            </a:r>
            <a:endParaRPr sz="2200" b="1" i="1">
              <a:solidFill>
                <a:srgbClr val="333333"/>
              </a:solidFill>
              <a:highlight>
                <a:srgbClr val="FFFFFF"/>
              </a:highlight>
            </a:endParaRPr>
          </a:p>
          <a:p>
            <a:pPr marL="0" lvl="0" indent="0" algn="ctr" rtl="0">
              <a:lnSpc>
                <a:spcPct val="150000"/>
              </a:lnSpc>
              <a:spcBef>
                <a:spcPts val="1500"/>
              </a:spcBef>
              <a:spcAft>
                <a:spcPts val="0"/>
              </a:spcAft>
              <a:buClr>
                <a:schemeClr val="dk1"/>
              </a:buClr>
              <a:buSzPts val="1100"/>
              <a:buFont typeface="Arial"/>
              <a:buNone/>
            </a:pPr>
            <a:r>
              <a:rPr lang="pt-BR" sz="2200" b="1" i="1">
                <a:solidFill>
                  <a:srgbClr val="333333"/>
                </a:solidFill>
              </a:rPr>
              <a:t>“A sociedade brasileira está novamente, como em 1988, diante de uma encruzilhada, instada a escolher um projeto para o país. E, para enfrentarmos esse momento de ponto de bifurcação, em que está em jogo que país queremos, devemos ir ao encontro do povo brasileiro que, diante de sua responsabilidade histórica saberá, como em outros momentos, afirmar sua presença ativa em defesa de um país soberano com direitos sociais de cidadania e democracia.”</a:t>
            </a:r>
            <a:endParaRPr sz="2200" b="1" i="1">
              <a:solidFill>
                <a:srgbClr val="333333"/>
              </a:solidFill>
            </a:endParaRPr>
          </a:p>
          <a:p>
            <a:pPr marL="0" lvl="0" indent="0">
              <a:lnSpc>
                <a:spcPct val="150000"/>
              </a:lnSpc>
              <a:spcBef>
                <a:spcPts val="800"/>
              </a:spcBef>
              <a:spcAft>
                <a:spcPts val="0"/>
              </a:spcAft>
              <a:buNone/>
            </a:pPr>
            <a:endParaRPr i="1"/>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Shape 321"/>
          <p:cNvSpPr txBox="1"/>
          <p:nvPr/>
        </p:nvSpPr>
        <p:spPr>
          <a:xfrm>
            <a:off x="109150" y="102225"/>
            <a:ext cx="8922600" cy="5041200"/>
          </a:xfrm>
          <a:prstGeom prst="rect">
            <a:avLst/>
          </a:prstGeom>
          <a:noFill/>
          <a:ln>
            <a:noFill/>
          </a:ln>
        </p:spPr>
        <p:txBody>
          <a:bodyPr spcFirstLastPara="1" wrap="square" lIns="91425" tIns="91425" rIns="91425" bIns="91425" anchor="t" anchorCtr="0">
            <a:noAutofit/>
          </a:bodyPr>
          <a:lstStyle/>
          <a:p>
            <a:pPr marL="431800" marR="330200" lvl="0" indent="0" algn="just" rtl="0">
              <a:lnSpc>
                <a:spcPct val="115000"/>
              </a:lnSpc>
              <a:spcBef>
                <a:spcPts val="500"/>
              </a:spcBef>
              <a:spcAft>
                <a:spcPts val="0"/>
              </a:spcAft>
              <a:buClr>
                <a:schemeClr val="dk1"/>
              </a:buClr>
              <a:buSzPts val="1100"/>
              <a:buFont typeface="Arial"/>
              <a:buNone/>
            </a:pPr>
            <a:r>
              <a:rPr lang="pt-BR" b="1" i="1">
                <a:highlight>
                  <a:srgbClr val="EFEFEF"/>
                </a:highlight>
              </a:rPr>
              <a:t>Entidades e militantes com atuação na área da saúde divulgaram nota de repúdio às declarações do novo ministro da Saúde, Ricardo Barros (PP-PR), ao jornal Folha de São Paulo publicadas nesta terça-feira (17). Na entrevista, o novo titular da Saúde declarou que o governo federal não tem capacidade financeira para suprir todas os direitos previstos na Constituição e que “quanto mais gente puder ter planos, melhor, porque vai ter atendimento patrocinado por eles mesmos, o que alivia o custo do governo em sustentar essa questão”. As afirmações causaram indignação entre os defensores do direito à saúde e do Sistema Único de Saúde.</a:t>
            </a:r>
            <a:endParaRPr b="1" i="1">
              <a:highlight>
                <a:srgbClr val="EFEFEF"/>
              </a:highlight>
            </a:endParaRPr>
          </a:p>
          <a:p>
            <a:pPr marL="0" lvl="0" indent="0" algn="just" rtl="0">
              <a:lnSpc>
                <a:spcPct val="115000"/>
              </a:lnSpc>
              <a:spcBef>
                <a:spcPts val="800"/>
              </a:spcBef>
              <a:spcAft>
                <a:spcPts val="0"/>
              </a:spcAft>
              <a:buClr>
                <a:schemeClr val="dk1"/>
              </a:buClr>
              <a:buSzPts val="1100"/>
              <a:buFont typeface="Arial"/>
              <a:buNone/>
            </a:pPr>
            <a:r>
              <a:rPr lang="pt-BR"/>
              <a:t>Confira a nota na íntegra: </a:t>
            </a:r>
            <a:r>
              <a:rPr lang="pt-BR" b="1"/>
              <a:t>INACEITÁVEL! Nota de repúdio à entrevista do Ministro da Saúde, Ricardo Barros (PP-PR), à Folha de São Paulo, 16 de maio de 2016.</a:t>
            </a:r>
            <a:endParaRPr b="1"/>
          </a:p>
          <a:p>
            <a:pPr marL="0" lvl="0" indent="0" algn="just" rtl="0">
              <a:lnSpc>
                <a:spcPct val="115000"/>
              </a:lnSpc>
              <a:spcBef>
                <a:spcPts val="1100"/>
              </a:spcBef>
              <a:spcAft>
                <a:spcPts val="0"/>
              </a:spcAft>
              <a:buClr>
                <a:schemeClr val="dk1"/>
              </a:buClr>
              <a:buSzPts val="1100"/>
              <a:buFont typeface="Arial"/>
              <a:buNone/>
            </a:pPr>
            <a:r>
              <a:rPr lang="pt-BR" i="1"/>
              <a:t>Em entrevista concedida ao jornal Folha de São Paulo, no dia 16 de maio, publicada hoje, 17 de maio de 2016, </a:t>
            </a:r>
            <a:r>
              <a:rPr lang="pt-BR" b="1" i="1"/>
              <a:t>o atual Ministro da Saúde revelou com toda a clareza o projeto político do governo provisório de Michel Temer com relação à Saúde, explicitando que “o país precisa rever o direito universal à saúde”</a:t>
            </a:r>
            <a:r>
              <a:rPr lang="pt-BR" i="1"/>
              <a:t>.</a:t>
            </a:r>
            <a:endParaRPr i="1"/>
          </a:p>
          <a:p>
            <a:pPr marL="0" lvl="0" indent="0" algn="just" rtl="0">
              <a:lnSpc>
                <a:spcPct val="115000"/>
              </a:lnSpc>
              <a:spcBef>
                <a:spcPts val="1100"/>
              </a:spcBef>
              <a:spcAft>
                <a:spcPts val="0"/>
              </a:spcAft>
              <a:buClr>
                <a:schemeClr val="dk1"/>
              </a:buClr>
              <a:buSzPts val="1100"/>
              <a:buFont typeface="Arial"/>
              <a:buNone/>
            </a:pPr>
            <a:r>
              <a:rPr lang="pt-BR" b="1" i="1"/>
              <a:t>Suas palavras, fundamentadas em um discurso neoliberal que prevê a redução do papel do Estado na economia e na garantia dos direitos sociais, causa indignação a mais de 200 milhões de brasileiros usuários do Sistema Único de Saúde</a:t>
            </a:r>
            <a:r>
              <a:rPr lang="pt-BR" i="1"/>
              <a:t>, </a:t>
            </a:r>
            <a:r>
              <a:rPr lang="pt-BR" b="1" i="1">
                <a:solidFill>
                  <a:srgbClr val="0000FF"/>
                </a:solidFill>
              </a:rPr>
              <a:t>150 milhões dos quais dependem exclusivamente desse sistema, que também atende os 45 milhões que pagam planos de saúde principalmente quando estes não garantem a assistência em casos de urgência e acesso a serviços de alta complexidade</a:t>
            </a:r>
            <a:r>
              <a:rPr lang="pt-BR" i="1"/>
              <a:t>.</a:t>
            </a:r>
            <a:endParaRPr i="1"/>
          </a:p>
          <a:p>
            <a:pPr marL="0" lvl="0" indent="0" algn="just" rtl="0">
              <a:lnSpc>
                <a:spcPct val="115000"/>
              </a:lnSpc>
              <a:spcBef>
                <a:spcPts val="1100"/>
              </a:spcBef>
              <a:spcAft>
                <a:spcPts val="0"/>
              </a:spcAft>
              <a:buNone/>
            </a:pPr>
            <a:endParaRPr>
              <a:solidFill>
                <a:srgbClr val="555555"/>
              </a:solidFill>
            </a:endParaRPr>
          </a:p>
          <a:p>
            <a:pPr marL="0" lvl="0" indent="0">
              <a:spcBef>
                <a:spcPts val="1100"/>
              </a:spcBef>
              <a:spcAft>
                <a:spcPts val="0"/>
              </a:spcAft>
              <a:buNone/>
            </a:pPr>
            <a:endParaRPr/>
          </a:p>
        </p:txBody>
      </p:sp>
      <p:sp>
        <p:nvSpPr>
          <p:cNvPr id="322" name="Shape 3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43</a:t>
            </a:fld>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Shape 327"/>
          <p:cNvSpPr txBox="1"/>
          <p:nvPr/>
        </p:nvSpPr>
        <p:spPr>
          <a:xfrm>
            <a:off x="163725" y="115875"/>
            <a:ext cx="8799900" cy="48432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Clr>
                <a:schemeClr val="dk1"/>
              </a:buClr>
              <a:buSzPts val="1100"/>
              <a:buFont typeface="Arial"/>
              <a:buNone/>
            </a:pPr>
            <a:r>
              <a:rPr lang="pt-BR" i="1">
                <a:solidFill>
                  <a:srgbClr val="555555"/>
                </a:solidFill>
              </a:rPr>
              <a:t>I</a:t>
            </a:r>
            <a:r>
              <a:rPr lang="pt-BR" i="1"/>
              <a:t>NDIGNADOS estamos, </a:t>
            </a:r>
            <a:r>
              <a:rPr lang="pt-BR" b="1" i="1"/>
              <a:t>os 2 milhões de profissionais e trabalhadores do SUS, parte dos quais constituem as 40 mil equipes de Saúde da Família, com cerca de 265 mil Agentes Comunitários de Saúde, milhares de estudantes de cursos de graduação e pós-graduação na área de saúde, milhares de gestores que atuam em mais de cinco mil municípios desse imenso país, lutando cotidianamente para garantir o acesso universal da ações e serviços de saúde.</a:t>
            </a:r>
            <a:endParaRPr b="1" i="1"/>
          </a:p>
          <a:p>
            <a:pPr marL="0" lvl="0" indent="0" algn="just" rtl="0">
              <a:lnSpc>
                <a:spcPct val="115000"/>
              </a:lnSpc>
              <a:spcBef>
                <a:spcPts val="1100"/>
              </a:spcBef>
              <a:spcAft>
                <a:spcPts val="0"/>
              </a:spcAft>
              <a:buClr>
                <a:schemeClr val="dk1"/>
              </a:buClr>
              <a:buSzPts val="1100"/>
              <a:buFont typeface="Arial"/>
              <a:buNone/>
            </a:pPr>
            <a:r>
              <a:rPr lang="pt-BR" i="1"/>
              <a:t>NÃO ministro, </a:t>
            </a:r>
            <a:r>
              <a:rPr lang="pt-BR" b="1" i="1"/>
              <a:t>não vamos permitir que rasguem a Constituição Federal de 1988, a Constituição cidadã, que consagrou “Saúde como Direito de Todos e Dever do Estado e instituiu o SUS como Sistema de Saúde Pública universal e equitativo, inscrevendo o Brasil no rol dos países civilizados. </a:t>
            </a:r>
            <a:r>
              <a:rPr lang="pt-BR" b="1" i="1">
                <a:solidFill>
                  <a:srgbClr val="FF0000"/>
                </a:solidFill>
              </a:rPr>
              <a:t>Não podemos permitir o retrocesso.</a:t>
            </a:r>
            <a:r>
              <a:rPr lang="pt-BR" i="1"/>
              <a:t> Enfrentamos muitas dificuldades ao longo dos últimos 40 anos. Nossa luta é longa, continua, cotidiana, acontece</a:t>
            </a:r>
            <a:r>
              <a:rPr lang="pt-BR" b="1" i="1"/>
              <a:t> em cada uma das 400 mil unidades de saúde que compõem o SUS</a:t>
            </a:r>
            <a:r>
              <a:rPr lang="pt-BR" i="1"/>
              <a:t>. Acontece em cada sala de aula, em cada Centro de Saúde, em cada Hospital e em cada laboratório do SUS, em cada ambulância do SAMU, em cada ponto de dispensação de farmácia popular e de assistência farmacêutica pública, em cada visita domiciliar feita pelos Agentes Comunitários ou pelos médicos do programa Mais Médicos!</a:t>
            </a:r>
            <a:endParaRPr i="1"/>
          </a:p>
          <a:p>
            <a:pPr marL="0" lvl="0" indent="0" algn="just" rtl="0">
              <a:lnSpc>
                <a:spcPct val="115000"/>
              </a:lnSpc>
              <a:spcBef>
                <a:spcPts val="1100"/>
              </a:spcBef>
              <a:spcAft>
                <a:spcPts val="0"/>
              </a:spcAft>
              <a:buClr>
                <a:schemeClr val="dk1"/>
              </a:buClr>
              <a:buSzPts val="1100"/>
              <a:buFont typeface="Arial"/>
              <a:buNone/>
            </a:pPr>
            <a:r>
              <a:rPr lang="pt-BR" b="1" i="1"/>
              <a:t>Somos milhões de trabalhadores, docentes, estudantes militantes da Reforma Sanitária Brasileira que completa, neste ano de 2016, 40 anos de existência, de luta, de mobilização popular e de participação em milhares de Conselhos de Saúde espalhados pelo país. E estamos indignados com as palavras do Ministro. NÃO!</a:t>
            </a:r>
            <a:endParaRPr b="1" i="1"/>
          </a:p>
          <a:p>
            <a:pPr marL="0" lvl="0" indent="0" algn="just" rtl="0">
              <a:lnSpc>
                <a:spcPct val="115000"/>
              </a:lnSpc>
              <a:spcBef>
                <a:spcPts val="1100"/>
              </a:spcBef>
              <a:spcAft>
                <a:spcPts val="0"/>
              </a:spcAft>
              <a:buNone/>
            </a:pPr>
            <a:endParaRPr>
              <a:solidFill>
                <a:srgbClr val="555555"/>
              </a:solidFill>
            </a:endParaRPr>
          </a:p>
          <a:p>
            <a:pPr marL="0" lvl="0" indent="0">
              <a:spcBef>
                <a:spcPts val="1100"/>
              </a:spcBef>
              <a:spcAft>
                <a:spcPts val="0"/>
              </a:spcAft>
              <a:buNone/>
            </a:pPr>
            <a:endParaRPr/>
          </a:p>
        </p:txBody>
      </p:sp>
      <p:sp>
        <p:nvSpPr>
          <p:cNvPr id="328" name="Shape 32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44</a:t>
            </a:fld>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Shape 333"/>
          <p:cNvSpPr txBox="1"/>
          <p:nvPr/>
        </p:nvSpPr>
        <p:spPr>
          <a:xfrm>
            <a:off x="109150" y="115875"/>
            <a:ext cx="8827200" cy="48297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pt-BR" sz="1800" b="1" i="1">
                <a:solidFill>
                  <a:srgbClr val="FF0000"/>
                </a:solidFill>
              </a:rPr>
              <a:t>NÃO aceitamos este retrocesso</a:t>
            </a:r>
            <a:r>
              <a:rPr lang="pt-BR" sz="1800" i="1"/>
              <a:t>. </a:t>
            </a:r>
            <a:endParaRPr sz="1800" i="1"/>
          </a:p>
          <a:p>
            <a:pPr marL="0" lvl="0" indent="0" algn="ctr" rtl="0">
              <a:lnSpc>
                <a:spcPct val="115000"/>
              </a:lnSpc>
              <a:spcBef>
                <a:spcPts val="1100"/>
              </a:spcBef>
              <a:spcAft>
                <a:spcPts val="0"/>
              </a:spcAft>
              <a:buClr>
                <a:schemeClr val="dk1"/>
              </a:buClr>
              <a:buSzPts val="1100"/>
              <a:buFont typeface="Arial"/>
              <a:buNone/>
            </a:pPr>
            <a:r>
              <a:rPr lang="pt-BR" sz="1800" i="1"/>
              <a:t>Em nome dessa </a:t>
            </a:r>
            <a:r>
              <a:rPr lang="pt-BR" sz="1800" b="1" i="1"/>
              <a:t>luta contínua</a:t>
            </a:r>
            <a:r>
              <a:rPr lang="pt-BR" sz="1800" i="1"/>
              <a:t>, em nome dos </a:t>
            </a:r>
            <a:r>
              <a:rPr lang="pt-BR" sz="1800" b="1" i="1"/>
              <a:t>companheiros que iniciaram o movimento pela RSB em pleno governo militar, na luta contra a ditadura, pela democracia e pela Saúde</a:t>
            </a:r>
            <a:r>
              <a:rPr lang="pt-BR" sz="1800" i="1"/>
              <a:t>, em nome </a:t>
            </a:r>
            <a:r>
              <a:rPr lang="pt-BR" sz="1800" b="1" i="1"/>
              <a:t>de todos os trabalhadores da saúde, em nome dos representantes do poder popular nos Conselhos de Saúde, </a:t>
            </a:r>
            <a:endParaRPr sz="1800" b="1" i="1"/>
          </a:p>
          <a:p>
            <a:pPr marL="0" lvl="0" indent="0" algn="ctr" rtl="0">
              <a:lnSpc>
                <a:spcPct val="115000"/>
              </a:lnSpc>
              <a:spcBef>
                <a:spcPts val="1100"/>
              </a:spcBef>
              <a:spcAft>
                <a:spcPts val="0"/>
              </a:spcAft>
              <a:buClr>
                <a:schemeClr val="dk1"/>
              </a:buClr>
              <a:buSzPts val="1100"/>
              <a:buFont typeface="Arial"/>
              <a:buNone/>
            </a:pPr>
            <a:r>
              <a:rPr lang="pt-BR" sz="1800" b="1" i="1"/>
              <a:t>em nome de todos os brasileiros que trabalham todos os dias, pagam seus impostos e sonham com um país melhor, mais justo, menos desigual, mais democrático, mais saudáve</a:t>
            </a:r>
            <a:r>
              <a:rPr lang="pt-BR" sz="1800" i="1"/>
              <a:t>l, não podemos aceitar as palavras do Ministro. NÃO!</a:t>
            </a:r>
            <a:endParaRPr sz="1800" i="1"/>
          </a:p>
          <a:p>
            <a:pPr marL="0" lvl="0" indent="0" algn="ctr" rtl="0">
              <a:lnSpc>
                <a:spcPct val="115000"/>
              </a:lnSpc>
              <a:spcBef>
                <a:spcPts val="1100"/>
              </a:spcBef>
              <a:spcAft>
                <a:spcPts val="0"/>
              </a:spcAft>
              <a:buClr>
                <a:schemeClr val="dk1"/>
              </a:buClr>
              <a:buSzPts val="1100"/>
              <a:buFont typeface="Arial"/>
              <a:buNone/>
            </a:pPr>
            <a:r>
              <a:rPr lang="pt-BR" sz="1800" b="1" i="1"/>
              <a:t>Pelo DIREITO UNIVERSAL À SAÚDE!</a:t>
            </a:r>
            <a:endParaRPr sz="1800" b="1" i="1"/>
          </a:p>
          <a:p>
            <a:pPr marL="0" lvl="0" indent="0" algn="ctr" rtl="0">
              <a:lnSpc>
                <a:spcPct val="115000"/>
              </a:lnSpc>
              <a:spcBef>
                <a:spcPts val="1100"/>
              </a:spcBef>
              <a:spcAft>
                <a:spcPts val="0"/>
              </a:spcAft>
              <a:buClr>
                <a:schemeClr val="dk1"/>
              </a:buClr>
              <a:buSzPts val="1100"/>
              <a:buFont typeface="Arial"/>
              <a:buNone/>
            </a:pPr>
            <a:r>
              <a:rPr lang="pt-BR" sz="1800" b="1" i="1"/>
              <a:t>PELO SISTEMA ÚNICO DE SAÚDE!</a:t>
            </a:r>
            <a:endParaRPr sz="1800" b="1" i="1"/>
          </a:p>
          <a:p>
            <a:pPr marL="0" lvl="0" indent="0" algn="ctr" rtl="0">
              <a:lnSpc>
                <a:spcPct val="115000"/>
              </a:lnSpc>
              <a:spcBef>
                <a:spcPts val="1100"/>
              </a:spcBef>
              <a:spcAft>
                <a:spcPts val="0"/>
              </a:spcAft>
              <a:buClr>
                <a:schemeClr val="dk1"/>
              </a:buClr>
              <a:buSzPts val="1100"/>
              <a:buFont typeface="Arial"/>
              <a:buNone/>
            </a:pPr>
            <a:r>
              <a:rPr lang="pt-BR" sz="1800" b="1" i="1"/>
              <a:t>Pela PARTICIPAÇÃO POPULAR!</a:t>
            </a:r>
            <a:endParaRPr sz="1800" b="1" i="1"/>
          </a:p>
          <a:p>
            <a:pPr marL="0" lvl="0" indent="0" algn="ctr" rtl="0">
              <a:lnSpc>
                <a:spcPct val="115000"/>
              </a:lnSpc>
              <a:spcBef>
                <a:spcPts val="1100"/>
              </a:spcBef>
              <a:spcAft>
                <a:spcPts val="0"/>
              </a:spcAft>
              <a:buClr>
                <a:schemeClr val="dk1"/>
              </a:buClr>
              <a:buSzPts val="1100"/>
              <a:buFont typeface="Arial"/>
              <a:buNone/>
            </a:pPr>
            <a:r>
              <a:rPr lang="pt-BR" sz="1800" b="1" i="1"/>
              <a:t>Pela REFORMA SANITÁRIA BRASILEIRA!</a:t>
            </a:r>
            <a:endParaRPr sz="1800" b="1" i="1"/>
          </a:p>
          <a:p>
            <a:pPr marL="0" lvl="0" indent="0">
              <a:spcBef>
                <a:spcPts val="1100"/>
              </a:spcBef>
              <a:spcAft>
                <a:spcPts val="0"/>
              </a:spcAft>
              <a:buClr>
                <a:schemeClr val="dk1"/>
              </a:buClr>
              <a:buSzPts val="1100"/>
              <a:buFont typeface="Arial"/>
              <a:buNone/>
            </a:pPr>
            <a:endParaRPr sz="1800">
              <a:solidFill>
                <a:schemeClr val="dk1"/>
              </a:solidFill>
            </a:endParaRPr>
          </a:p>
        </p:txBody>
      </p:sp>
      <p:sp>
        <p:nvSpPr>
          <p:cNvPr id="334" name="Shape 3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45</a:t>
            </a:fld>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Shape 339"/>
          <p:cNvSpPr txBox="1"/>
          <p:nvPr/>
        </p:nvSpPr>
        <p:spPr>
          <a:xfrm>
            <a:off x="109150" y="88575"/>
            <a:ext cx="8936400" cy="49935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pt-BR" sz="2000" i="1"/>
              <a:t>Resistiremos.</a:t>
            </a:r>
            <a:endParaRPr sz="2000" i="1"/>
          </a:p>
          <a:p>
            <a:pPr marL="0" lvl="0" indent="0" algn="ctr" rtl="0">
              <a:lnSpc>
                <a:spcPct val="115000"/>
              </a:lnSpc>
              <a:spcBef>
                <a:spcPts val="1100"/>
              </a:spcBef>
              <a:spcAft>
                <a:spcPts val="0"/>
              </a:spcAft>
              <a:buClr>
                <a:schemeClr val="dk1"/>
              </a:buClr>
              <a:buSzPts val="1100"/>
              <a:buFont typeface="Arial"/>
              <a:buNone/>
            </a:pPr>
            <a:r>
              <a:rPr lang="pt-BR" b="1" i="1"/>
              <a:t>Associação Brasileira de Saúde Bucal – ABRASBUCO</a:t>
            </a:r>
            <a:endParaRPr b="1" i="1"/>
          </a:p>
          <a:p>
            <a:pPr marL="0" lvl="0" indent="0" algn="ctr" rtl="0">
              <a:lnSpc>
                <a:spcPct val="115000"/>
              </a:lnSpc>
              <a:spcBef>
                <a:spcPts val="1100"/>
              </a:spcBef>
              <a:spcAft>
                <a:spcPts val="0"/>
              </a:spcAft>
              <a:buClr>
                <a:schemeClr val="dk1"/>
              </a:buClr>
              <a:buSzPts val="1100"/>
              <a:buFont typeface="Arial"/>
              <a:buNone/>
            </a:pPr>
            <a:r>
              <a:rPr lang="pt-BR" b="1" i="1"/>
              <a:t>Associação Brasileira de Saúde Coletiva – ABRASCO</a:t>
            </a:r>
            <a:endParaRPr b="1" i="1"/>
          </a:p>
          <a:p>
            <a:pPr marL="0" lvl="0" indent="0" algn="ctr" rtl="0">
              <a:lnSpc>
                <a:spcPct val="115000"/>
              </a:lnSpc>
              <a:spcBef>
                <a:spcPts val="1100"/>
              </a:spcBef>
              <a:spcAft>
                <a:spcPts val="0"/>
              </a:spcAft>
              <a:buClr>
                <a:schemeClr val="dk1"/>
              </a:buClr>
              <a:buSzPts val="1100"/>
              <a:buFont typeface="Arial"/>
              <a:buNone/>
            </a:pPr>
            <a:r>
              <a:rPr lang="pt-BR" b="1" i="1"/>
              <a:t>Associação Brasileira de Saúde Mental – ABRASME</a:t>
            </a:r>
            <a:endParaRPr b="1" i="1"/>
          </a:p>
          <a:p>
            <a:pPr marL="0" lvl="0" indent="0" algn="ctr" rtl="0">
              <a:lnSpc>
                <a:spcPct val="115000"/>
              </a:lnSpc>
              <a:spcBef>
                <a:spcPts val="1100"/>
              </a:spcBef>
              <a:spcAft>
                <a:spcPts val="0"/>
              </a:spcAft>
              <a:buClr>
                <a:schemeClr val="dk1"/>
              </a:buClr>
              <a:buSzPts val="1100"/>
              <a:buFont typeface="Arial"/>
              <a:buNone/>
            </a:pPr>
            <a:r>
              <a:rPr lang="pt-BR" b="1" i="1"/>
              <a:t>Associação Brasileira da Rede Unida – Rede Unida</a:t>
            </a:r>
            <a:endParaRPr b="1" i="1"/>
          </a:p>
          <a:p>
            <a:pPr marL="0" lvl="0" indent="0" algn="ctr" rtl="0">
              <a:lnSpc>
                <a:spcPct val="115000"/>
              </a:lnSpc>
              <a:spcBef>
                <a:spcPts val="1100"/>
              </a:spcBef>
              <a:spcAft>
                <a:spcPts val="0"/>
              </a:spcAft>
              <a:buClr>
                <a:schemeClr val="dk1"/>
              </a:buClr>
              <a:buSzPts val="1100"/>
              <a:buFont typeface="Arial"/>
              <a:buNone/>
            </a:pPr>
            <a:r>
              <a:rPr lang="pt-BR" b="1" i="1"/>
              <a:t>Associação Paulista de Saúde Pública – APSP</a:t>
            </a:r>
            <a:endParaRPr b="1" i="1"/>
          </a:p>
          <a:p>
            <a:pPr marL="0" lvl="0" indent="0" algn="ctr" rtl="0">
              <a:lnSpc>
                <a:spcPct val="115000"/>
              </a:lnSpc>
              <a:spcBef>
                <a:spcPts val="1100"/>
              </a:spcBef>
              <a:spcAft>
                <a:spcPts val="0"/>
              </a:spcAft>
              <a:buClr>
                <a:schemeClr val="dk1"/>
              </a:buClr>
              <a:buSzPts val="1100"/>
              <a:buFont typeface="Arial"/>
              <a:buNone/>
            </a:pPr>
            <a:r>
              <a:rPr lang="pt-BR" b="1" i="1"/>
              <a:t>Centro Brasileiro de Estudos de Saúde – CEBES</a:t>
            </a:r>
            <a:endParaRPr b="1" i="1"/>
          </a:p>
          <a:p>
            <a:pPr marL="0" lvl="0" indent="0" algn="ctr" rtl="0">
              <a:lnSpc>
                <a:spcPct val="115000"/>
              </a:lnSpc>
              <a:spcBef>
                <a:spcPts val="1100"/>
              </a:spcBef>
              <a:spcAft>
                <a:spcPts val="0"/>
              </a:spcAft>
              <a:buClr>
                <a:schemeClr val="dk1"/>
              </a:buClr>
              <a:buSzPts val="1100"/>
              <a:buFont typeface="Arial"/>
              <a:buNone/>
            </a:pPr>
            <a:r>
              <a:rPr lang="pt-BR" b="1" i="1"/>
              <a:t>Conselho de Secretários Municipais de Saúde do Estado de São Paulo – COSEMS/SP</a:t>
            </a:r>
            <a:endParaRPr b="1" i="1"/>
          </a:p>
          <a:p>
            <a:pPr marL="0" lvl="0" indent="0" algn="ctr" rtl="0">
              <a:lnSpc>
                <a:spcPct val="115000"/>
              </a:lnSpc>
              <a:spcBef>
                <a:spcPts val="1100"/>
              </a:spcBef>
              <a:spcAft>
                <a:spcPts val="0"/>
              </a:spcAft>
              <a:buClr>
                <a:schemeClr val="dk1"/>
              </a:buClr>
              <a:buSzPts val="1100"/>
              <a:buFont typeface="Arial"/>
              <a:buNone/>
            </a:pPr>
            <a:r>
              <a:rPr lang="pt-BR" b="1" i="1"/>
              <a:t>Escola Nacional de Saúde Pública Sérgio Arouca – ENSP</a:t>
            </a:r>
            <a:endParaRPr b="1" i="1"/>
          </a:p>
          <a:p>
            <a:pPr marL="0" lvl="0" indent="0" algn="ctr" rtl="0">
              <a:lnSpc>
                <a:spcPct val="115000"/>
              </a:lnSpc>
              <a:spcBef>
                <a:spcPts val="1100"/>
              </a:spcBef>
              <a:spcAft>
                <a:spcPts val="0"/>
              </a:spcAft>
              <a:buClr>
                <a:schemeClr val="dk1"/>
              </a:buClr>
              <a:buSzPts val="1100"/>
              <a:buFont typeface="Arial"/>
              <a:buNone/>
            </a:pPr>
            <a:r>
              <a:rPr lang="pt-BR" b="1" i="1"/>
              <a:t>Instituto de Estudos Socioeconômicos – INESC</a:t>
            </a:r>
            <a:endParaRPr b="1" i="1"/>
          </a:p>
          <a:p>
            <a:pPr marL="0" lvl="0" indent="0" algn="ctr" rtl="0">
              <a:lnSpc>
                <a:spcPct val="115000"/>
              </a:lnSpc>
              <a:spcBef>
                <a:spcPts val="1100"/>
              </a:spcBef>
              <a:spcAft>
                <a:spcPts val="0"/>
              </a:spcAft>
              <a:buClr>
                <a:schemeClr val="dk1"/>
              </a:buClr>
              <a:buSzPts val="1100"/>
              <a:buFont typeface="Arial"/>
              <a:buNone/>
            </a:pPr>
            <a:r>
              <a:rPr lang="pt-BR" b="1" i="1"/>
              <a:t>Instituto Silvia Lane</a:t>
            </a:r>
            <a:endParaRPr b="1" i="1"/>
          </a:p>
          <a:p>
            <a:pPr marL="0" lvl="0" indent="0" algn="ctr" rtl="0">
              <a:lnSpc>
                <a:spcPct val="115000"/>
              </a:lnSpc>
              <a:spcBef>
                <a:spcPts val="1100"/>
              </a:spcBef>
              <a:spcAft>
                <a:spcPts val="0"/>
              </a:spcAft>
              <a:buClr>
                <a:schemeClr val="dk1"/>
              </a:buClr>
              <a:buSzPts val="1100"/>
              <a:buFont typeface="Arial"/>
              <a:buNone/>
            </a:pPr>
            <a:r>
              <a:rPr lang="pt-BR" b="1" i="1"/>
              <a:t>Rede de Médicas e Médicos Populares </a:t>
            </a:r>
            <a:endParaRPr b="1" i="1"/>
          </a:p>
          <a:p>
            <a:pPr marL="0" lvl="0" indent="0" algn="ctr" rtl="0">
              <a:lnSpc>
                <a:spcPct val="115000"/>
              </a:lnSpc>
              <a:spcBef>
                <a:spcPts val="1100"/>
              </a:spcBef>
              <a:spcAft>
                <a:spcPts val="0"/>
              </a:spcAft>
              <a:buClr>
                <a:schemeClr val="dk1"/>
              </a:buClr>
              <a:buSzPts val="1100"/>
              <a:buFont typeface="Arial"/>
              <a:buNone/>
            </a:pPr>
            <a:r>
              <a:rPr lang="pt-BR" b="1" i="1"/>
              <a:t>Sociedade Brasileira de Bioética – SBB</a:t>
            </a:r>
            <a:endParaRPr b="1" i="1"/>
          </a:p>
          <a:p>
            <a:pPr marL="0" lvl="0" indent="0">
              <a:spcBef>
                <a:spcPts val="1100"/>
              </a:spcBef>
              <a:spcAft>
                <a:spcPts val="0"/>
              </a:spcAft>
              <a:buClr>
                <a:schemeClr val="dk1"/>
              </a:buClr>
              <a:buSzPts val="1100"/>
              <a:buFont typeface="Arial"/>
              <a:buNone/>
            </a:pPr>
            <a:endParaRPr>
              <a:solidFill>
                <a:schemeClr val="dk1"/>
              </a:solidFill>
            </a:endParaRPr>
          </a:p>
        </p:txBody>
      </p:sp>
      <p:sp>
        <p:nvSpPr>
          <p:cNvPr id="340" name="Shape 3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46</a:t>
            </a:fld>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Shape 34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47</a:t>
            </a:fld>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Shape 35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48</a:t>
            </a:fld>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Shape 35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fld id="{00000000-1234-1234-1234-123412341234}" type="slidenum">
              <a:rPr lang="pt-BR"/>
              <a:t>49</a:t>
            </a:fld>
            <a:endParaRPr/>
          </a:p>
        </p:txBody>
      </p:sp>
      <p:sp>
        <p:nvSpPr>
          <p:cNvPr id="356" name="Shape 356"/>
          <p:cNvSpPr txBox="1"/>
          <p:nvPr/>
        </p:nvSpPr>
        <p:spPr>
          <a:xfrm>
            <a:off x="231925" y="156800"/>
            <a:ext cx="8636100" cy="47070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357" name="Shape 357"/>
          <p:cNvSpPr txBox="1"/>
          <p:nvPr/>
        </p:nvSpPr>
        <p:spPr>
          <a:xfrm>
            <a:off x="368375" y="361450"/>
            <a:ext cx="8336100" cy="43017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358" name="Shape 358"/>
          <p:cNvSpPr txBox="1"/>
          <p:nvPr/>
        </p:nvSpPr>
        <p:spPr>
          <a:xfrm>
            <a:off x="450225" y="566100"/>
            <a:ext cx="7981200" cy="3547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pt-BR" sz="2400" b="1">
                <a:solidFill>
                  <a:srgbClr val="0000FF"/>
                </a:solidFill>
                <a:latin typeface="Comic Sans MS"/>
                <a:ea typeface="Comic Sans MS"/>
                <a:cs typeface="Comic Sans MS"/>
                <a:sym typeface="Comic Sans MS"/>
              </a:rPr>
              <a:t>O SUPERÁVIT DO</a:t>
            </a:r>
            <a:endParaRPr sz="2400" b="1">
              <a:solidFill>
                <a:srgbClr val="0000FF"/>
              </a:solidFill>
              <a:latin typeface="Comic Sans MS"/>
              <a:ea typeface="Comic Sans MS"/>
              <a:cs typeface="Comic Sans MS"/>
              <a:sym typeface="Comic Sans MS"/>
            </a:endParaRPr>
          </a:p>
          <a:p>
            <a:pPr marL="0" lvl="0" indent="0" algn="ctr" rtl="0">
              <a:spcBef>
                <a:spcPts val="0"/>
              </a:spcBef>
              <a:spcAft>
                <a:spcPts val="0"/>
              </a:spcAft>
              <a:buNone/>
            </a:pPr>
            <a:endParaRPr sz="2400" b="1">
              <a:solidFill>
                <a:srgbClr val="0000FF"/>
              </a:solidFill>
              <a:latin typeface="Comic Sans MS"/>
              <a:ea typeface="Comic Sans MS"/>
              <a:cs typeface="Comic Sans MS"/>
              <a:sym typeface="Comic Sans MS"/>
            </a:endParaRPr>
          </a:p>
          <a:p>
            <a:pPr marL="0" lvl="0" indent="0" algn="ctr" rtl="0">
              <a:spcBef>
                <a:spcPts val="0"/>
              </a:spcBef>
              <a:spcAft>
                <a:spcPts val="0"/>
              </a:spcAft>
              <a:buNone/>
            </a:pPr>
            <a:r>
              <a:rPr lang="pt-BR" sz="2400" b="1">
                <a:solidFill>
                  <a:srgbClr val="0000FF"/>
                </a:solidFill>
                <a:latin typeface="Comic Sans MS"/>
                <a:ea typeface="Comic Sans MS"/>
                <a:cs typeface="Comic Sans MS"/>
                <a:sym typeface="Comic Sans MS"/>
              </a:rPr>
              <a:t>ORÇAMENTO DA SEGURIDADE SOCIAL</a:t>
            </a:r>
            <a:endParaRPr sz="2400" b="1">
              <a:solidFill>
                <a:srgbClr val="0000FF"/>
              </a:solidFill>
              <a:latin typeface="Comic Sans MS"/>
              <a:ea typeface="Comic Sans MS"/>
              <a:cs typeface="Comic Sans MS"/>
              <a:sym typeface="Comic Sans MS"/>
            </a:endParaRPr>
          </a:p>
          <a:p>
            <a:pPr marL="0" lvl="0" indent="0" algn="ctr" rtl="0">
              <a:spcBef>
                <a:spcPts val="0"/>
              </a:spcBef>
              <a:spcAft>
                <a:spcPts val="0"/>
              </a:spcAft>
              <a:buNone/>
            </a:pPr>
            <a:endParaRPr sz="2400" b="1">
              <a:solidFill>
                <a:srgbClr val="0000FF"/>
              </a:solidFill>
              <a:latin typeface="Comic Sans MS"/>
              <a:ea typeface="Comic Sans MS"/>
              <a:cs typeface="Comic Sans MS"/>
              <a:sym typeface="Comic Sans MS"/>
            </a:endParaRPr>
          </a:p>
          <a:p>
            <a:pPr marL="0" lvl="0" indent="0" algn="ctr" rtl="0">
              <a:spcBef>
                <a:spcPts val="0"/>
              </a:spcBef>
              <a:spcAft>
                <a:spcPts val="0"/>
              </a:spcAft>
              <a:buNone/>
            </a:pPr>
            <a:r>
              <a:rPr lang="pt-BR" sz="2400" b="1">
                <a:solidFill>
                  <a:srgbClr val="0000FF"/>
                </a:solidFill>
                <a:latin typeface="Comic Sans MS"/>
                <a:ea typeface="Comic Sans MS"/>
                <a:cs typeface="Comic Sans MS"/>
                <a:sym typeface="Comic Sans MS"/>
              </a:rPr>
              <a:t>E O </a:t>
            </a:r>
            <a:endParaRPr sz="2400" b="1">
              <a:solidFill>
                <a:srgbClr val="0000FF"/>
              </a:solidFill>
              <a:latin typeface="Comic Sans MS"/>
              <a:ea typeface="Comic Sans MS"/>
              <a:cs typeface="Comic Sans MS"/>
              <a:sym typeface="Comic Sans MS"/>
            </a:endParaRPr>
          </a:p>
          <a:p>
            <a:pPr marL="0" lvl="0" indent="0" algn="ctr" rtl="0">
              <a:spcBef>
                <a:spcPts val="0"/>
              </a:spcBef>
              <a:spcAft>
                <a:spcPts val="0"/>
              </a:spcAft>
              <a:buNone/>
            </a:pPr>
            <a:endParaRPr sz="2400" b="1">
              <a:solidFill>
                <a:srgbClr val="0000FF"/>
              </a:solidFill>
              <a:latin typeface="Comic Sans MS"/>
              <a:ea typeface="Comic Sans MS"/>
              <a:cs typeface="Comic Sans MS"/>
              <a:sym typeface="Comic Sans MS"/>
            </a:endParaRPr>
          </a:p>
          <a:p>
            <a:pPr marL="0" lvl="0" indent="0" algn="ctr" rtl="0">
              <a:spcBef>
                <a:spcPts val="0"/>
              </a:spcBef>
              <a:spcAft>
                <a:spcPts val="0"/>
              </a:spcAft>
              <a:buNone/>
            </a:pPr>
            <a:r>
              <a:rPr lang="pt-BR" sz="2400" b="1">
                <a:solidFill>
                  <a:srgbClr val="0000FF"/>
                </a:solidFill>
                <a:latin typeface="Comic Sans MS"/>
                <a:ea typeface="Comic Sans MS"/>
                <a:cs typeface="Comic Sans MS"/>
                <a:sym typeface="Comic Sans MS"/>
              </a:rPr>
              <a:t>FINANCIAMENTO DA SAÚDE</a:t>
            </a:r>
            <a:endParaRPr sz="2400" b="1">
              <a:solidFill>
                <a:srgbClr val="0000FF"/>
              </a:solidFill>
              <a:latin typeface="Comic Sans MS"/>
              <a:ea typeface="Comic Sans MS"/>
              <a:cs typeface="Comic Sans MS"/>
              <a:sym typeface="Comic Sans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1"/>
        <p:cNvGrpSpPr/>
        <p:nvPr/>
      </p:nvGrpSpPr>
      <p:grpSpPr>
        <a:xfrm>
          <a:off x="0" y="0"/>
          <a:ext cx="0" cy="0"/>
          <a:chOff x="0" y="0"/>
          <a:chExt cx="0" cy="0"/>
        </a:xfrm>
      </p:grpSpPr>
      <p:sp>
        <p:nvSpPr>
          <p:cNvPr id="92" name="Shape 92"/>
          <p:cNvSpPr txBox="1"/>
          <p:nvPr/>
        </p:nvSpPr>
        <p:spPr>
          <a:xfrm>
            <a:off x="204650" y="268950"/>
            <a:ext cx="8758800" cy="4526400"/>
          </a:xfrm>
          <a:prstGeom prst="rect">
            <a:avLst/>
          </a:prstGeom>
          <a:noFill/>
          <a:ln>
            <a:noFill/>
          </a:ln>
        </p:spPr>
        <p:txBody>
          <a:bodyPr spcFirstLastPara="1" wrap="square" lIns="76025" tIns="38000" rIns="76025" bIns="38000" anchor="t" anchorCtr="0">
            <a:noAutofit/>
          </a:bodyPr>
          <a:lstStyle/>
          <a:p>
            <a:pPr marL="0" marR="0" lvl="0" indent="0" algn="ctr" rtl="0">
              <a:lnSpc>
                <a:spcPct val="133000"/>
              </a:lnSpc>
              <a:spcBef>
                <a:spcPts val="0"/>
              </a:spcBef>
              <a:spcAft>
                <a:spcPts val="0"/>
              </a:spcAft>
              <a:buClr>
                <a:srgbClr val="000000"/>
              </a:buClr>
              <a:buFont typeface="Arial"/>
              <a:buNone/>
            </a:pPr>
            <a:r>
              <a:rPr lang="pt-BR" sz="2000" b="1" i="0" u="none" strike="noStrike" cap="none">
                <a:solidFill>
                  <a:srgbClr val="000000"/>
                </a:solidFill>
                <a:latin typeface="Arial"/>
                <a:ea typeface="Arial"/>
                <a:cs typeface="Arial"/>
                <a:sym typeface="Arial"/>
              </a:rPr>
              <a:t>Ao lado da </a:t>
            </a:r>
            <a:r>
              <a:rPr lang="pt-BR" sz="2000" b="1" i="0" u="none" strike="noStrike" cap="none">
                <a:latin typeface="Arial"/>
                <a:ea typeface="Arial"/>
                <a:cs typeface="Arial"/>
                <a:sym typeface="Arial"/>
              </a:rPr>
              <a:t>Educação</a:t>
            </a:r>
            <a:r>
              <a:rPr lang="pt-BR" sz="2000" b="1" i="0" u="none" strike="noStrike" cap="none">
                <a:solidFill>
                  <a:srgbClr val="000000"/>
                </a:solidFill>
                <a:latin typeface="Arial"/>
                <a:ea typeface="Arial"/>
                <a:cs typeface="Arial"/>
                <a:sym typeface="Arial"/>
              </a:rPr>
              <a:t>, a </a:t>
            </a:r>
            <a:r>
              <a:rPr lang="pt-BR" sz="2000" b="1">
                <a:solidFill>
                  <a:srgbClr val="FF0000"/>
                </a:solidFill>
              </a:rPr>
              <a:t>SEGURIDADE SOCIAL</a:t>
            </a:r>
            <a:r>
              <a:rPr lang="pt-BR" sz="2000" b="1" i="0" u="none" strike="noStrike" cap="none">
                <a:solidFill>
                  <a:srgbClr val="000000"/>
                </a:solidFill>
                <a:latin typeface="Arial"/>
                <a:ea typeface="Arial"/>
                <a:cs typeface="Arial"/>
                <a:sym typeface="Arial"/>
              </a:rPr>
              <a:t> é a</a:t>
            </a:r>
            <a:r>
              <a:rPr lang="pt-BR" sz="2000" b="1" i="0" u="none" strike="noStrike" cap="none">
                <a:solidFill>
                  <a:srgbClr val="CC0000"/>
                </a:solidFill>
                <a:latin typeface="Arial"/>
                <a:ea typeface="Arial"/>
                <a:cs typeface="Arial"/>
                <a:sym typeface="Arial"/>
              </a:rPr>
              <a:t> política social de abrangência nacional</a:t>
            </a:r>
            <a:r>
              <a:rPr lang="pt-BR" sz="2000" b="1" i="0" u="none" strike="noStrike" cap="none">
                <a:solidFill>
                  <a:srgbClr val="000000"/>
                </a:solidFill>
                <a:latin typeface="Arial"/>
                <a:ea typeface="Arial"/>
                <a:cs typeface="Arial"/>
                <a:sym typeface="Arial"/>
              </a:rPr>
              <a:t> capaz de </a:t>
            </a:r>
            <a:r>
              <a:rPr lang="pt-BR" sz="2000" b="1" i="0" u="none" strike="noStrike" cap="none">
                <a:solidFill>
                  <a:srgbClr val="0000FF"/>
                </a:solidFill>
                <a:latin typeface="Arial"/>
                <a:ea typeface="Arial"/>
                <a:cs typeface="Arial"/>
                <a:sym typeface="Arial"/>
              </a:rPr>
              <a:t>garantir as dimensões de </a:t>
            </a:r>
            <a:r>
              <a:rPr lang="pt-BR" sz="2000" b="1" i="0" u="sng" strike="noStrike" cap="none">
                <a:solidFill>
                  <a:srgbClr val="0000FF"/>
                </a:solidFill>
                <a:latin typeface="Arial"/>
                <a:ea typeface="Arial"/>
                <a:cs typeface="Arial"/>
                <a:sym typeface="Arial"/>
              </a:rPr>
              <a:t>unicidade</a:t>
            </a:r>
            <a:r>
              <a:rPr lang="pt-BR" sz="2000" b="1" i="0" u="none" strike="noStrike" cap="none">
                <a:solidFill>
                  <a:srgbClr val="0000FF"/>
                </a:solidFill>
                <a:latin typeface="Arial"/>
                <a:ea typeface="Arial"/>
                <a:cs typeface="Arial"/>
                <a:sym typeface="Arial"/>
              </a:rPr>
              <a:t> e de </a:t>
            </a:r>
            <a:r>
              <a:rPr lang="pt-BR" sz="2000" b="1" i="0" u="sng" strike="noStrike" cap="none">
                <a:solidFill>
                  <a:srgbClr val="0000FF"/>
                </a:solidFill>
                <a:latin typeface="Arial"/>
                <a:ea typeface="Arial"/>
                <a:cs typeface="Arial"/>
                <a:sym typeface="Arial"/>
              </a:rPr>
              <a:t>igualdade</a:t>
            </a:r>
            <a:r>
              <a:rPr lang="pt-BR" sz="2000" b="1" i="0" u="none" strike="noStrike" cap="none">
                <a:solidFill>
                  <a:srgbClr val="0000FF"/>
                </a:solidFill>
                <a:latin typeface="Arial"/>
                <a:ea typeface="Arial"/>
                <a:cs typeface="Arial"/>
                <a:sym typeface="Arial"/>
              </a:rPr>
              <a:t> </a:t>
            </a:r>
            <a:r>
              <a:rPr lang="pt-BR" sz="2000" b="1" i="0" u="none" strike="noStrike" cap="none">
                <a:solidFill>
                  <a:srgbClr val="000000"/>
                </a:solidFill>
                <a:latin typeface="Arial"/>
                <a:ea typeface="Arial"/>
                <a:cs typeface="Arial"/>
                <a:sym typeface="Arial"/>
              </a:rPr>
              <a:t>– </a:t>
            </a:r>
            <a:r>
              <a:rPr lang="pt-BR" sz="2000" b="1" i="0" u="none" strike="noStrike" cap="none">
                <a:solidFill>
                  <a:srgbClr val="FF0000"/>
                </a:solidFill>
                <a:latin typeface="Arial"/>
                <a:ea typeface="Arial"/>
                <a:cs typeface="Arial"/>
                <a:sym typeface="Arial"/>
              </a:rPr>
              <a:t>características fundamentais de uma Política Pública diante de um país tão desigual</a:t>
            </a:r>
            <a:r>
              <a:rPr lang="pt-BR" sz="2000" b="1" i="0" u="none" strike="noStrike" cap="none">
                <a:solidFill>
                  <a:srgbClr val="000000"/>
                </a:solidFill>
                <a:latin typeface="Arial"/>
                <a:ea typeface="Arial"/>
                <a:cs typeface="Arial"/>
                <a:sym typeface="Arial"/>
              </a:rPr>
              <a:t>.</a:t>
            </a:r>
            <a:endParaRPr sz="1200"/>
          </a:p>
          <a:p>
            <a:pPr marL="0" marR="0" lvl="0" indent="0" algn="ctr" rtl="0">
              <a:lnSpc>
                <a:spcPct val="133000"/>
              </a:lnSpc>
              <a:spcBef>
                <a:spcPts val="0"/>
              </a:spcBef>
              <a:spcAft>
                <a:spcPts val="0"/>
              </a:spcAft>
              <a:buClr>
                <a:srgbClr val="000000"/>
              </a:buClr>
              <a:buFont typeface="Arial"/>
              <a:buNone/>
            </a:pPr>
            <a:r>
              <a:rPr lang="pt-BR" sz="2000" b="1" i="0" u="none" strike="noStrike" cap="none">
                <a:solidFill>
                  <a:srgbClr val="000000"/>
                </a:solidFill>
                <a:latin typeface="Arial"/>
                <a:ea typeface="Arial"/>
                <a:cs typeface="Arial"/>
                <a:sym typeface="Arial"/>
              </a:rPr>
              <a:t>É por isso que hoje </a:t>
            </a:r>
            <a:r>
              <a:rPr lang="pt-BR" sz="2000" b="1" i="0" u="sng" strike="noStrike" cap="none">
                <a:solidFill>
                  <a:srgbClr val="FF0000"/>
                </a:solidFill>
                <a:latin typeface="Arial"/>
                <a:ea typeface="Arial"/>
                <a:cs typeface="Arial"/>
                <a:sym typeface="Arial"/>
              </a:rPr>
              <a:t>não podemos reproduzir a visão setorial fragmentada das políticas</a:t>
            </a:r>
            <a:r>
              <a:rPr lang="pt-BR" sz="2000" b="1" i="0" u="none" strike="noStrike" cap="none">
                <a:solidFill>
                  <a:srgbClr val="000000"/>
                </a:solidFill>
                <a:latin typeface="Arial"/>
                <a:ea typeface="Arial"/>
                <a:cs typeface="Arial"/>
                <a:sym typeface="Arial"/>
              </a:rPr>
              <a:t>. </a:t>
            </a:r>
            <a:endParaRPr sz="2000" b="1" i="0" u="none" strike="noStrike" cap="none">
              <a:solidFill>
                <a:srgbClr val="000000"/>
              </a:solidFill>
              <a:latin typeface="Arial"/>
              <a:ea typeface="Arial"/>
              <a:cs typeface="Arial"/>
              <a:sym typeface="Arial"/>
            </a:endParaRPr>
          </a:p>
          <a:p>
            <a:pPr marL="0" marR="0" lvl="0" indent="0" algn="ctr" rtl="0">
              <a:lnSpc>
                <a:spcPct val="133000"/>
              </a:lnSpc>
              <a:spcBef>
                <a:spcPts val="0"/>
              </a:spcBef>
              <a:spcAft>
                <a:spcPts val="0"/>
              </a:spcAft>
              <a:buClr>
                <a:srgbClr val="000000"/>
              </a:buClr>
              <a:buFont typeface="Arial"/>
              <a:buNone/>
            </a:pPr>
            <a:r>
              <a:rPr lang="pt-BR" sz="2000" b="1" i="0" u="none" strike="noStrike" cap="none">
                <a:solidFill>
                  <a:srgbClr val="000000"/>
                </a:solidFill>
                <a:latin typeface="Arial"/>
                <a:ea typeface="Arial"/>
                <a:cs typeface="Arial"/>
                <a:sym typeface="Arial"/>
              </a:rPr>
              <a:t>UMA VISÃO APENAS ENDÓGENA E ISOLADA DE CADA SETOR DA SEGURIDADE </a:t>
            </a:r>
            <a:r>
              <a:rPr lang="pt-BR" sz="2000" b="1" i="0" u="none" strike="noStrike" cap="none">
                <a:solidFill>
                  <a:srgbClr val="FF0000"/>
                </a:solidFill>
                <a:latin typeface="Arial"/>
                <a:ea typeface="Arial"/>
                <a:cs typeface="Arial"/>
                <a:sym typeface="Arial"/>
              </a:rPr>
              <a:t>NÃO PERMITIRÁ A CONSTRUÇÃO DE UM EFETIVO SISTEMA DE PROTEÇÃO SOCIAL</a:t>
            </a:r>
            <a:r>
              <a:rPr lang="pt-BR" sz="2000" b="1" i="0" u="none" strike="noStrike" cap="none">
                <a:solidFill>
                  <a:srgbClr val="000000"/>
                </a:solidFill>
                <a:latin typeface="Arial"/>
                <a:ea typeface="Arial"/>
                <a:cs typeface="Arial"/>
                <a:sym typeface="Arial"/>
              </a:rPr>
              <a:t>. </a:t>
            </a:r>
            <a:endParaRPr sz="1200"/>
          </a:p>
          <a:p>
            <a:pPr marL="0" marR="0" lvl="0" indent="0" algn="ctr" rtl="0">
              <a:lnSpc>
                <a:spcPct val="133000"/>
              </a:lnSpc>
              <a:spcBef>
                <a:spcPts val="0"/>
              </a:spcBef>
              <a:spcAft>
                <a:spcPts val="0"/>
              </a:spcAft>
              <a:buClr>
                <a:srgbClr val="000000"/>
              </a:buClr>
              <a:buFont typeface="Arial"/>
              <a:buNone/>
            </a:pPr>
            <a:r>
              <a:rPr lang="pt-BR" sz="2000" b="1" i="0" u="none" strike="noStrike" cap="none">
                <a:solidFill>
                  <a:srgbClr val="0000FF"/>
                </a:solidFill>
                <a:latin typeface="Arial"/>
                <a:ea typeface="Arial"/>
                <a:cs typeface="Arial"/>
                <a:sym typeface="Arial"/>
              </a:rPr>
              <a:t>NÃO HÁ SOLUÇÃO ISOLADA PARA OS NOSSOS PROBLEMAS SOCIAIS.</a:t>
            </a:r>
            <a:endParaRPr sz="1200">
              <a:solidFill>
                <a:srgbClr val="0000FF"/>
              </a:solidFill>
            </a:endParaRPr>
          </a:p>
          <a:p>
            <a:pPr marL="0" marR="0" lvl="0" indent="0" algn="ctr" rtl="0">
              <a:lnSpc>
                <a:spcPct val="133000"/>
              </a:lnSpc>
              <a:spcBef>
                <a:spcPts val="0"/>
              </a:spcBef>
              <a:spcAft>
                <a:spcPts val="0"/>
              </a:spcAft>
              <a:buClr>
                <a:srgbClr val="000000"/>
              </a:buClr>
              <a:buFont typeface="Arial"/>
              <a:buNone/>
            </a:pPr>
            <a:endParaRPr sz="1200"/>
          </a:p>
        </p:txBody>
      </p:sp>
      <p:sp>
        <p:nvSpPr>
          <p:cNvPr id="93" name="Shape 93"/>
          <p:cNvSpPr txBox="1">
            <a:spLocks noGrp="1"/>
          </p:cNvSpPr>
          <p:nvPr>
            <p:ph type="sldNum" idx="12"/>
          </p:nvPr>
        </p:nvSpPr>
        <p:spPr>
          <a:xfrm>
            <a:off x="6556319" y="4685532"/>
            <a:ext cx="2128200" cy="353100"/>
          </a:xfrm>
          <a:prstGeom prst="rect">
            <a:avLst/>
          </a:prstGeom>
        </p:spPr>
        <p:txBody>
          <a:bodyPr spcFirstLastPara="1" wrap="square" lIns="0" tIns="0" rIns="0" bIns="0" anchor="t" anchorCtr="0">
            <a:noAutofit/>
          </a:bodyPr>
          <a:lstStyle/>
          <a:p>
            <a:pPr marL="0" lvl="0" indent="0" rtl="0">
              <a:spcBef>
                <a:spcPts val="0"/>
              </a:spcBef>
              <a:spcAft>
                <a:spcPts val="0"/>
              </a:spcAft>
              <a:buNone/>
            </a:pPr>
            <a:fld id="{00000000-1234-1234-1234-123412341234}" type="slidenum">
              <a:rPr lang="pt-BR"/>
              <a:t>5</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
                                            <p:txEl>
                                              <p:pRg st="0" end="0"/>
                                            </p:txEl>
                                          </p:spTgt>
                                        </p:tgtEl>
                                        <p:attrNameLst>
                                          <p:attrName>style.visibility</p:attrName>
                                        </p:attrNameLst>
                                      </p:cBhvr>
                                      <p:to>
                                        <p:strVal val="visible"/>
                                      </p:to>
                                    </p:set>
                                    <p:animEffect transition="in" filter="fade">
                                      <p:cBhvr>
                                        <p:cTn id="7" dur="1000"/>
                                        <p:tgtEl>
                                          <p:spTgt spid="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
                                            <p:txEl>
                                              <p:pRg st="1" end="1"/>
                                            </p:txEl>
                                          </p:spTgt>
                                        </p:tgtEl>
                                        <p:attrNameLst>
                                          <p:attrName>style.visibility</p:attrName>
                                        </p:attrNameLst>
                                      </p:cBhvr>
                                      <p:to>
                                        <p:strVal val="visible"/>
                                      </p:to>
                                    </p:set>
                                    <p:animEffect transition="in" filter="fade">
                                      <p:cBhvr>
                                        <p:cTn id="12" dur="1000"/>
                                        <p:tgtEl>
                                          <p:spTgt spid="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2">
                                            <p:txEl>
                                              <p:pRg st="2" end="2"/>
                                            </p:txEl>
                                          </p:spTgt>
                                        </p:tgtEl>
                                        <p:attrNameLst>
                                          <p:attrName>style.visibility</p:attrName>
                                        </p:attrNameLst>
                                      </p:cBhvr>
                                      <p:to>
                                        <p:strVal val="visible"/>
                                      </p:to>
                                    </p:set>
                                    <p:animEffect transition="in" filter="fade">
                                      <p:cBhvr>
                                        <p:cTn id="17" dur="1000"/>
                                        <p:tgtEl>
                                          <p:spTgt spid="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2">
                                            <p:txEl>
                                              <p:pRg st="3" end="3"/>
                                            </p:txEl>
                                          </p:spTgt>
                                        </p:tgtEl>
                                        <p:attrNameLst>
                                          <p:attrName>style.visibility</p:attrName>
                                        </p:attrNameLst>
                                      </p:cBhvr>
                                      <p:to>
                                        <p:strVal val="visible"/>
                                      </p:to>
                                    </p:set>
                                    <p:animEffect transition="in" filter="fade">
                                      <p:cBhvr>
                                        <p:cTn id="22" dur="1000"/>
                                        <p:tgtEl>
                                          <p:spTgt spid="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2">
                                            <p:txEl>
                                              <p:pRg st="4" end="4"/>
                                            </p:txEl>
                                          </p:spTgt>
                                        </p:tgtEl>
                                        <p:attrNameLst>
                                          <p:attrName>style.visibility</p:attrName>
                                        </p:attrNameLst>
                                      </p:cBhvr>
                                      <p:to>
                                        <p:strVal val="visible"/>
                                      </p:to>
                                    </p:set>
                                    <p:animEffect transition="in" filter="fade">
                                      <p:cBhvr>
                                        <p:cTn id="27" dur="1000"/>
                                        <p:tgtEl>
                                          <p:spTgt spid="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62"/>
        <p:cNvGrpSpPr/>
        <p:nvPr/>
      </p:nvGrpSpPr>
      <p:grpSpPr>
        <a:xfrm>
          <a:off x="0" y="0"/>
          <a:ext cx="0" cy="0"/>
          <a:chOff x="0" y="0"/>
          <a:chExt cx="0" cy="0"/>
        </a:xfrm>
      </p:grpSpPr>
      <p:pic>
        <p:nvPicPr>
          <p:cNvPr id="363" name="Shape 363"/>
          <p:cNvPicPr preferRelativeResize="0"/>
          <p:nvPr/>
        </p:nvPicPr>
        <p:blipFill rotWithShape="1">
          <a:blip r:embed="rId3">
            <a:alphaModFix/>
          </a:blip>
          <a:srcRect/>
          <a:stretch/>
        </p:blipFill>
        <p:spPr>
          <a:xfrm>
            <a:off x="162720" y="0"/>
            <a:ext cx="8979900" cy="5143500"/>
          </a:xfrm>
          <a:prstGeom prst="rect">
            <a:avLst/>
          </a:prstGeom>
          <a:noFill/>
          <a:ln>
            <a:noFill/>
          </a:ln>
        </p:spPr>
      </p:pic>
      <p:sp>
        <p:nvSpPr>
          <p:cNvPr id="364" name="Shape 364"/>
          <p:cNvSpPr txBox="1">
            <a:spLocks noGrp="1"/>
          </p:cNvSpPr>
          <p:nvPr>
            <p:ph type="sldNum" idx="12"/>
          </p:nvPr>
        </p:nvSpPr>
        <p:spPr>
          <a:xfrm>
            <a:off x="6556319" y="4685532"/>
            <a:ext cx="2128200" cy="353100"/>
          </a:xfrm>
          <a:prstGeom prst="rect">
            <a:avLst/>
          </a:prstGeom>
        </p:spPr>
        <p:txBody>
          <a:bodyPr spcFirstLastPara="1" wrap="square" lIns="0" tIns="0" rIns="0" bIns="0" anchor="t" anchorCtr="0">
            <a:noAutofit/>
          </a:bodyPr>
          <a:lstStyle/>
          <a:p>
            <a:pPr marL="0" lvl="0" indent="0" rtl="0">
              <a:spcBef>
                <a:spcPts val="0"/>
              </a:spcBef>
              <a:spcAft>
                <a:spcPts val="0"/>
              </a:spcAft>
              <a:buNone/>
            </a:pPr>
            <a:fld id="{00000000-1234-1234-1234-123412341234}" type="slidenum">
              <a:rPr lang="pt-BR"/>
              <a:t>50</a:t>
            </a:fld>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68"/>
        <p:cNvGrpSpPr/>
        <p:nvPr/>
      </p:nvGrpSpPr>
      <p:grpSpPr>
        <a:xfrm>
          <a:off x="0" y="0"/>
          <a:ext cx="0" cy="0"/>
          <a:chOff x="0" y="0"/>
          <a:chExt cx="0" cy="0"/>
        </a:xfrm>
      </p:grpSpPr>
      <p:pic>
        <p:nvPicPr>
          <p:cNvPr id="369" name="Shape 369"/>
          <p:cNvPicPr preferRelativeResize="0"/>
          <p:nvPr/>
        </p:nvPicPr>
        <p:blipFill rotWithShape="1">
          <a:blip r:embed="rId3">
            <a:alphaModFix/>
          </a:blip>
          <a:srcRect/>
          <a:stretch/>
        </p:blipFill>
        <p:spPr>
          <a:xfrm>
            <a:off x="0" y="122052"/>
            <a:ext cx="9144000" cy="5021400"/>
          </a:xfrm>
          <a:prstGeom prst="rect">
            <a:avLst/>
          </a:prstGeom>
          <a:noFill/>
          <a:ln>
            <a:noFill/>
          </a:ln>
        </p:spPr>
      </p:pic>
      <p:sp>
        <p:nvSpPr>
          <p:cNvPr id="370" name="Shape 370"/>
          <p:cNvSpPr txBox="1">
            <a:spLocks noGrp="1"/>
          </p:cNvSpPr>
          <p:nvPr>
            <p:ph type="sldNum" idx="12"/>
          </p:nvPr>
        </p:nvSpPr>
        <p:spPr>
          <a:xfrm>
            <a:off x="6556319" y="4685532"/>
            <a:ext cx="2128200" cy="353100"/>
          </a:xfrm>
          <a:prstGeom prst="rect">
            <a:avLst/>
          </a:prstGeom>
        </p:spPr>
        <p:txBody>
          <a:bodyPr spcFirstLastPara="1" wrap="square" lIns="0" tIns="0" rIns="0" bIns="0" anchor="t" anchorCtr="0">
            <a:noAutofit/>
          </a:bodyPr>
          <a:lstStyle/>
          <a:p>
            <a:pPr marL="0" lvl="0" indent="0" rtl="0">
              <a:spcBef>
                <a:spcPts val="0"/>
              </a:spcBef>
              <a:spcAft>
                <a:spcPts val="0"/>
              </a:spcAft>
              <a:buNone/>
            </a:pPr>
            <a:fld id="{00000000-1234-1234-1234-123412341234}" type="slidenum">
              <a:rPr lang="pt-BR"/>
              <a:t>51</a:t>
            </a:fld>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74"/>
        <p:cNvGrpSpPr/>
        <p:nvPr/>
      </p:nvGrpSpPr>
      <p:grpSpPr>
        <a:xfrm>
          <a:off x="0" y="0"/>
          <a:ext cx="0" cy="0"/>
          <a:chOff x="0" y="0"/>
          <a:chExt cx="0" cy="0"/>
        </a:xfrm>
      </p:grpSpPr>
      <p:pic>
        <p:nvPicPr>
          <p:cNvPr id="375" name="Shape 375"/>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376" name="Shape 376"/>
          <p:cNvSpPr txBox="1">
            <a:spLocks noGrp="1"/>
          </p:cNvSpPr>
          <p:nvPr>
            <p:ph type="sldNum" idx="12"/>
          </p:nvPr>
        </p:nvSpPr>
        <p:spPr>
          <a:xfrm>
            <a:off x="6556319" y="4685532"/>
            <a:ext cx="2128200" cy="353100"/>
          </a:xfrm>
          <a:prstGeom prst="rect">
            <a:avLst/>
          </a:prstGeom>
        </p:spPr>
        <p:txBody>
          <a:bodyPr spcFirstLastPara="1" wrap="square" lIns="0" tIns="0" rIns="0" bIns="0" anchor="t" anchorCtr="0">
            <a:noAutofit/>
          </a:bodyPr>
          <a:lstStyle/>
          <a:p>
            <a:pPr marL="0" lvl="0" indent="0" rtl="0">
              <a:spcBef>
                <a:spcPts val="0"/>
              </a:spcBef>
              <a:spcAft>
                <a:spcPts val="0"/>
              </a:spcAft>
              <a:buNone/>
            </a:pPr>
            <a:fld id="{00000000-1234-1234-1234-123412341234}" type="slidenum">
              <a:rPr lang="pt-BR"/>
              <a:t>52</a:t>
            </a:fld>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80"/>
        <p:cNvGrpSpPr/>
        <p:nvPr/>
      </p:nvGrpSpPr>
      <p:grpSpPr>
        <a:xfrm>
          <a:off x="0" y="0"/>
          <a:ext cx="0" cy="0"/>
          <a:chOff x="0" y="0"/>
          <a:chExt cx="0" cy="0"/>
        </a:xfrm>
      </p:grpSpPr>
      <p:pic>
        <p:nvPicPr>
          <p:cNvPr id="381" name="Shape 381"/>
          <p:cNvPicPr preferRelativeResize="0"/>
          <p:nvPr/>
        </p:nvPicPr>
        <p:blipFill rotWithShape="1">
          <a:blip r:embed="rId3">
            <a:alphaModFix/>
          </a:blip>
          <a:srcRect/>
          <a:stretch/>
        </p:blipFill>
        <p:spPr>
          <a:xfrm>
            <a:off x="162720" y="122052"/>
            <a:ext cx="8979900" cy="4947900"/>
          </a:xfrm>
          <a:prstGeom prst="rect">
            <a:avLst/>
          </a:prstGeom>
          <a:noFill/>
          <a:ln>
            <a:noFill/>
          </a:ln>
        </p:spPr>
      </p:pic>
      <p:sp>
        <p:nvSpPr>
          <p:cNvPr id="382" name="Shape 382"/>
          <p:cNvSpPr txBox="1">
            <a:spLocks noGrp="1"/>
          </p:cNvSpPr>
          <p:nvPr>
            <p:ph type="sldNum" idx="12"/>
          </p:nvPr>
        </p:nvSpPr>
        <p:spPr>
          <a:xfrm>
            <a:off x="6556319" y="4685532"/>
            <a:ext cx="2128200" cy="353100"/>
          </a:xfrm>
          <a:prstGeom prst="rect">
            <a:avLst/>
          </a:prstGeom>
        </p:spPr>
        <p:txBody>
          <a:bodyPr spcFirstLastPara="1" wrap="square" lIns="0" tIns="0" rIns="0" bIns="0" anchor="t" anchorCtr="0">
            <a:noAutofit/>
          </a:bodyPr>
          <a:lstStyle/>
          <a:p>
            <a:pPr marL="0" lvl="0" indent="0" rtl="0">
              <a:spcBef>
                <a:spcPts val="0"/>
              </a:spcBef>
              <a:spcAft>
                <a:spcPts val="0"/>
              </a:spcAft>
              <a:buNone/>
            </a:pPr>
            <a:fld id="{00000000-1234-1234-1234-123412341234}" type="slidenum">
              <a:rPr lang="pt-BR"/>
              <a:t>53</a:t>
            </a:fld>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86"/>
        <p:cNvGrpSpPr/>
        <p:nvPr/>
      </p:nvGrpSpPr>
      <p:grpSpPr>
        <a:xfrm>
          <a:off x="0" y="0"/>
          <a:ext cx="0" cy="0"/>
          <a:chOff x="0" y="0"/>
          <a:chExt cx="0" cy="0"/>
        </a:xfrm>
      </p:grpSpPr>
      <p:pic>
        <p:nvPicPr>
          <p:cNvPr id="387" name="Shape 387"/>
          <p:cNvPicPr preferRelativeResize="0"/>
          <p:nvPr/>
        </p:nvPicPr>
        <p:blipFill rotWithShape="1">
          <a:blip r:embed="rId3">
            <a:alphaModFix/>
          </a:blip>
          <a:srcRect/>
          <a:stretch/>
        </p:blipFill>
        <p:spPr>
          <a:xfrm>
            <a:off x="969120" y="139334"/>
            <a:ext cx="6480000" cy="595200"/>
          </a:xfrm>
          <a:prstGeom prst="rect">
            <a:avLst/>
          </a:prstGeom>
          <a:noFill/>
          <a:ln>
            <a:noFill/>
          </a:ln>
        </p:spPr>
      </p:pic>
      <p:pic>
        <p:nvPicPr>
          <p:cNvPr id="388" name="Shape 388"/>
          <p:cNvPicPr preferRelativeResize="0"/>
          <p:nvPr/>
        </p:nvPicPr>
        <p:blipFill rotWithShape="1">
          <a:blip r:embed="rId4">
            <a:alphaModFix/>
          </a:blip>
          <a:srcRect/>
          <a:stretch/>
        </p:blipFill>
        <p:spPr>
          <a:xfrm>
            <a:off x="908640" y="734477"/>
            <a:ext cx="6602400" cy="420000"/>
          </a:xfrm>
          <a:prstGeom prst="rect">
            <a:avLst/>
          </a:prstGeom>
          <a:noFill/>
          <a:ln>
            <a:noFill/>
          </a:ln>
        </p:spPr>
      </p:pic>
      <p:pic>
        <p:nvPicPr>
          <p:cNvPr id="389" name="Shape 389"/>
          <p:cNvPicPr preferRelativeResize="0"/>
          <p:nvPr/>
        </p:nvPicPr>
        <p:blipFill rotWithShape="1">
          <a:blip r:embed="rId5">
            <a:alphaModFix/>
          </a:blip>
          <a:srcRect/>
          <a:stretch/>
        </p:blipFill>
        <p:spPr>
          <a:xfrm>
            <a:off x="826560" y="1349061"/>
            <a:ext cx="6520500" cy="610200"/>
          </a:xfrm>
          <a:prstGeom prst="rect">
            <a:avLst/>
          </a:prstGeom>
          <a:noFill/>
          <a:ln>
            <a:noFill/>
          </a:ln>
        </p:spPr>
      </p:pic>
      <p:pic>
        <p:nvPicPr>
          <p:cNvPr id="390" name="Shape 390"/>
          <p:cNvPicPr preferRelativeResize="0"/>
          <p:nvPr/>
        </p:nvPicPr>
        <p:blipFill rotWithShape="1">
          <a:blip r:embed="rId6">
            <a:alphaModFix/>
          </a:blip>
          <a:srcRect/>
          <a:stretch/>
        </p:blipFill>
        <p:spPr>
          <a:xfrm>
            <a:off x="309339" y="2293055"/>
            <a:ext cx="8567100" cy="1392000"/>
          </a:xfrm>
          <a:prstGeom prst="rect">
            <a:avLst/>
          </a:prstGeom>
          <a:noFill/>
          <a:ln>
            <a:noFill/>
          </a:ln>
        </p:spPr>
      </p:pic>
      <p:sp>
        <p:nvSpPr>
          <p:cNvPr id="391" name="Shape 391"/>
          <p:cNvSpPr txBox="1"/>
          <p:nvPr/>
        </p:nvSpPr>
        <p:spPr>
          <a:xfrm>
            <a:off x="979200" y="4433865"/>
            <a:ext cx="6204900" cy="258300"/>
          </a:xfrm>
          <a:prstGeom prst="rect">
            <a:avLst/>
          </a:prstGeom>
          <a:noFill/>
          <a:ln>
            <a:noFill/>
          </a:ln>
        </p:spPr>
        <p:txBody>
          <a:bodyPr spcFirstLastPara="1" wrap="square" lIns="74825" tIns="52075" rIns="74825" bIns="37425" anchor="t" anchorCtr="0">
            <a:noAutofit/>
          </a:bodyPr>
          <a:lstStyle/>
          <a:p>
            <a:pPr marL="0" marR="0" lvl="0" indent="0" algn="l" rtl="0">
              <a:lnSpc>
                <a:spcPct val="93000"/>
              </a:lnSpc>
              <a:spcBef>
                <a:spcPts val="0"/>
              </a:spcBef>
              <a:spcAft>
                <a:spcPts val="0"/>
              </a:spcAft>
              <a:buClr>
                <a:srgbClr val="0000FF"/>
              </a:buClr>
              <a:buFont typeface="Arial"/>
              <a:buNone/>
            </a:pPr>
            <a:r>
              <a:rPr lang="pt-BR" sz="1700" b="1" i="0" u="none" strike="noStrike" cap="none">
                <a:solidFill>
                  <a:srgbClr val="0000FF"/>
                </a:solidFill>
                <a:latin typeface="Arial"/>
                <a:ea typeface="Arial"/>
                <a:cs typeface="Arial"/>
                <a:sym typeface="Arial"/>
              </a:rPr>
              <a:t>SUPERÁVIT PERMANENTE DA SEGURIDADE SOCIAL</a:t>
            </a:r>
            <a:endParaRPr sz="1200"/>
          </a:p>
        </p:txBody>
      </p:sp>
      <p:pic>
        <p:nvPicPr>
          <p:cNvPr id="392" name="Shape 392"/>
          <p:cNvPicPr preferRelativeResize="0"/>
          <p:nvPr/>
        </p:nvPicPr>
        <p:blipFill rotWithShape="1">
          <a:blip r:embed="rId7">
            <a:alphaModFix/>
          </a:blip>
          <a:srcRect/>
          <a:stretch/>
        </p:blipFill>
        <p:spPr>
          <a:xfrm>
            <a:off x="163911" y="4013633"/>
            <a:ext cx="8567100" cy="420000"/>
          </a:xfrm>
          <a:prstGeom prst="rect">
            <a:avLst/>
          </a:prstGeom>
          <a:noFill/>
          <a:ln>
            <a:noFill/>
          </a:ln>
        </p:spPr>
      </p:pic>
      <p:sp>
        <p:nvSpPr>
          <p:cNvPr id="393" name="Shape 393"/>
          <p:cNvSpPr txBox="1"/>
          <p:nvPr/>
        </p:nvSpPr>
        <p:spPr>
          <a:xfrm>
            <a:off x="3722445" y="3785797"/>
            <a:ext cx="1503600" cy="197700"/>
          </a:xfrm>
          <a:prstGeom prst="rect">
            <a:avLst/>
          </a:prstGeom>
          <a:noFill/>
          <a:ln>
            <a:noFill/>
          </a:ln>
        </p:spPr>
        <p:txBody>
          <a:bodyPr spcFirstLastPara="1" wrap="square" lIns="76025" tIns="38000" rIns="76025" bIns="38000" anchor="t" anchorCtr="0">
            <a:noAutofit/>
          </a:bodyPr>
          <a:lstStyle/>
          <a:p>
            <a:pPr marL="0" marR="0" lvl="0" indent="0" algn="l" rtl="0">
              <a:lnSpc>
                <a:spcPct val="93000"/>
              </a:lnSpc>
              <a:spcBef>
                <a:spcPts val="0"/>
              </a:spcBef>
              <a:spcAft>
                <a:spcPts val="0"/>
              </a:spcAft>
              <a:buClr>
                <a:srgbClr val="000000"/>
              </a:buClr>
              <a:buFont typeface="Arial"/>
              <a:buNone/>
            </a:pPr>
            <a:r>
              <a:rPr lang="pt-BR" sz="1200" b="1" i="0" u="none" strike="noStrike" cap="none">
                <a:solidFill>
                  <a:srgbClr val="000000"/>
                </a:solidFill>
                <a:latin typeface="Arial"/>
                <a:ea typeface="Arial"/>
                <a:cs typeface="Arial"/>
                <a:sym typeface="Arial"/>
              </a:rPr>
              <a:t>% PIB</a:t>
            </a:r>
            <a:endParaRPr sz="1200"/>
          </a:p>
        </p:txBody>
      </p:sp>
      <p:sp>
        <p:nvSpPr>
          <p:cNvPr id="394" name="Shape 394"/>
          <p:cNvSpPr txBox="1">
            <a:spLocks noGrp="1"/>
          </p:cNvSpPr>
          <p:nvPr>
            <p:ph type="sldNum" idx="12"/>
          </p:nvPr>
        </p:nvSpPr>
        <p:spPr>
          <a:xfrm>
            <a:off x="6556319" y="4685532"/>
            <a:ext cx="2128200" cy="353100"/>
          </a:xfrm>
          <a:prstGeom prst="rect">
            <a:avLst/>
          </a:prstGeom>
        </p:spPr>
        <p:txBody>
          <a:bodyPr spcFirstLastPara="1" wrap="square" lIns="0" tIns="0" rIns="0" bIns="0" anchor="t" anchorCtr="0">
            <a:noAutofit/>
          </a:bodyPr>
          <a:lstStyle/>
          <a:p>
            <a:pPr marL="0" lvl="0" indent="0" rtl="0">
              <a:spcBef>
                <a:spcPts val="0"/>
              </a:spcBef>
              <a:spcAft>
                <a:spcPts val="0"/>
              </a:spcAft>
              <a:buNone/>
            </a:pPr>
            <a:fld id="{00000000-1234-1234-1234-123412341234}" type="slidenum">
              <a:rPr lang="pt-BR"/>
              <a:t>54</a:t>
            </a:fld>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Shape 399"/>
          <p:cNvSpPr txBox="1"/>
          <p:nvPr/>
        </p:nvSpPr>
        <p:spPr>
          <a:xfrm>
            <a:off x="191000" y="211375"/>
            <a:ext cx="8513400" cy="4611300"/>
          </a:xfrm>
          <a:prstGeom prst="rect">
            <a:avLst/>
          </a:prstGeom>
          <a:noFill/>
          <a:ln>
            <a:noFill/>
          </a:ln>
        </p:spPr>
        <p:txBody>
          <a:bodyPr spcFirstLastPara="1" wrap="square" lIns="91425" tIns="91425" rIns="91425" bIns="91425" anchor="t" anchorCtr="0">
            <a:noAutofit/>
          </a:bodyPr>
          <a:lstStyle/>
          <a:p>
            <a:pPr marL="76200" marR="76200" lvl="0" indent="0" algn="ctr" rtl="0">
              <a:lnSpc>
                <a:spcPct val="115000"/>
              </a:lnSpc>
              <a:spcBef>
                <a:spcPts val="0"/>
              </a:spcBef>
              <a:spcAft>
                <a:spcPts val="0"/>
              </a:spcAft>
              <a:buNone/>
            </a:pPr>
            <a:r>
              <a:rPr lang="pt-BR" sz="1000" b="1">
                <a:solidFill>
                  <a:srgbClr val="FFFFFF"/>
                </a:solidFill>
                <a:latin typeface="Verdana"/>
                <a:ea typeface="Verdana"/>
                <a:cs typeface="Verdana"/>
                <a:sym typeface="Verdana"/>
              </a:rPr>
              <a:t>Gasto </a:t>
            </a:r>
            <a:r>
              <a:rPr lang="pt-BR" sz="1000" b="1" i="1">
                <a:solidFill>
                  <a:srgbClr val="FFFFFF"/>
                </a:solidFill>
                <a:latin typeface="Verdana"/>
                <a:ea typeface="Verdana"/>
                <a:cs typeface="Verdana"/>
                <a:sym typeface="Verdana"/>
              </a:rPr>
              <a:t>per capita</a:t>
            </a:r>
            <a:r>
              <a:rPr lang="pt-BR" sz="1000" b="1">
                <a:solidFill>
                  <a:srgbClr val="FFFFFF"/>
                </a:solidFill>
                <a:latin typeface="Verdana"/>
                <a:ea typeface="Verdana"/>
                <a:cs typeface="Verdana"/>
                <a:sym typeface="Verdana"/>
              </a:rPr>
              <a:t> com consumo de bens e serviços de saúde por setor</a:t>
            </a:r>
            <a:endParaRPr sz="1000" b="1">
              <a:solidFill>
                <a:srgbClr val="FFFFFF"/>
              </a:solidFill>
              <a:latin typeface="Verdana"/>
              <a:ea typeface="Verdana"/>
              <a:cs typeface="Verdana"/>
              <a:sym typeface="Verdana"/>
            </a:endParaRPr>
          </a:p>
          <a:p>
            <a:pPr marL="76200" marR="76200" lvl="0" indent="0" algn="ctr" rtl="0">
              <a:lnSpc>
                <a:spcPct val="115000"/>
              </a:lnSpc>
              <a:spcBef>
                <a:spcPts val="0"/>
              </a:spcBef>
              <a:spcAft>
                <a:spcPts val="0"/>
              </a:spcAft>
              <a:buNone/>
            </a:pPr>
            <a:r>
              <a:rPr lang="pt-BR" sz="1000" b="1">
                <a:solidFill>
                  <a:srgbClr val="FFFFFF"/>
                </a:solidFill>
                <a:latin typeface="Verdana"/>
                <a:ea typeface="Verdana"/>
                <a:cs typeface="Verdana"/>
                <a:sym typeface="Verdana"/>
              </a:rPr>
              <a:t>Brasil, 2000-2009</a:t>
            </a:r>
            <a:endParaRPr sz="1000" b="1">
              <a:solidFill>
                <a:srgbClr val="FFFFFF"/>
              </a:solidFill>
              <a:latin typeface="Verdana"/>
              <a:ea typeface="Verdana"/>
              <a:cs typeface="Verdana"/>
              <a:sym typeface="Verdana"/>
            </a:endParaRPr>
          </a:p>
          <a:p>
            <a:pPr marL="76200" marR="76200" lvl="0" indent="0" algn="ctr" rtl="0">
              <a:lnSpc>
                <a:spcPct val="115000"/>
              </a:lnSpc>
              <a:spcBef>
                <a:spcPts val="0"/>
              </a:spcBef>
              <a:spcAft>
                <a:spcPts val="0"/>
              </a:spcAft>
              <a:buNone/>
            </a:pPr>
            <a:r>
              <a:rPr lang="pt-BR" sz="1000" b="1">
                <a:solidFill>
                  <a:srgbClr val="FFFFFF"/>
                </a:solidFill>
                <a:latin typeface="Verdana"/>
                <a:ea typeface="Verdana"/>
                <a:cs typeface="Verdana"/>
                <a:sym typeface="Verdana"/>
              </a:rPr>
              <a:t>Setor</a:t>
            </a:r>
            <a:endParaRPr sz="1000" b="1">
              <a:solidFill>
                <a:srgbClr val="FFFFFF"/>
              </a:solidFill>
              <a:latin typeface="Verdana"/>
              <a:ea typeface="Verdana"/>
              <a:cs typeface="Verdana"/>
              <a:sym typeface="Verdana"/>
            </a:endParaRPr>
          </a:p>
          <a:p>
            <a:pPr marL="76200" marR="76200" lvl="0" indent="0" algn="ctr" rtl="0">
              <a:lnSpc>
                <a:spcPct val="115000"/>
              </a:lnSpc>
              <a:spcBef>
                <a:spcPts val="0"/>
              </a:spcBef>
              <a:spcAft>
                <a:spcPts val="0"/>
              </a:spcAft>
              <a:buNone/>
            </a:pPr>
            <a:r>
              <a:rPr lang="pt-BR" sz="1000" b="1">
                <a:solidFill>
                  <a:srgbClr val="FFFFFF"/>
                </a:solidFill>
                <a:latin typeface="Verdana"/>
                <a:ea typeface="Verdana"/>
                <a:cs typeface="Verdana"/>
                <a:sym typeface="Verdana"/>
              </a:rPr>
              <a:t>2000</a:t>
            </a:r>
            <a:endParaRPr sz="1000" b="1">
              <a:solidFill>
                <a:srgbClr val="FFFFFF"/>
              </a:solidFill>
              <a:latin typeface="Verdana"/>
              <a:ea typeface="Verdana"/>
              <a:cs typeface="Verdana"/>
              <a:sym typeface="Verdana"/>
            </a:endParaRPr>
          </a:p>
          <a:p>
            <a:pPr marL="76200" marR="76200" lvl="0" indent="0" algn="ctr" rtl="0">
              <a:lnSpc>
                <a:spcPct val="115000"/>
              </a:lnSpc>
              <a:spcBef>
                <a:spcPts val="0"/>
              </a:spcBef>
              <a:spcAft>
                <a:spcPts val="0"/>
              </a:spcAft>
              <a:buNone/>
            </a:pPr>
            <a:r>
              <a:rPr lang="pt-BR" sz="1000" b="1">
                <a:solidFill>
                  <a:srgbClr val="FFFFFF"/>
                </a:solidFill>
                <a:latin typeface="Verdana"/>
                <a:ea typeface="Verdana"/>
                <a:cs typeface="Verdana"/>
                <a:sym typeface="Verdana"/>
              </a:rPr>
              <a:t>2001</a:t>
            </a:r>
            <a:endParaRPr sz="1000" b="1">
              <a:solidFill>
                <a:srgbClr val="FFFFFF"/>
              </a:solidFill>
              <a:latin typeface="Verdana"/>
              <a:ea typeface="Verdana"/>
              <a:cs typeface="Verdana"/>
              <a:sym typeface="Verdana"/>
            </a:endParaRPr>
          </a:p>
          <a:p>
            <a:pPr marL="76200" marR="76200" lvl="0" indent="0" algn="ctr" rtl="0">
              <a:lnSpc>
                <a:spcPct val="115000"/>
              </a:lnSpc>
              <a:spcBef>
                <a:spcPts val="0"/>
              </a:spcBef>
              <a:spcAft>
                <a:spcPts val="0"/>
              </a:spcAft>
              <a:buNone/>
            </a:pPr>
            <a:r>
              <a:rPr lang="pt-BR" sz="1000" b="1">
                <a:solidFill>
                  <a:srgbClr val="FFFFFF"/>
                </a:solidFill>
                <a:latin typeface="Verdana"/>
                <a:ea typeface="Verdana"/>
                <a:cs typeface="Verdana"/>
                <a:sym typeface="Verdana"/>
              </a:rPr>
              <a:t>2002</a:t>
            </a:r>
            <a:endParaRPr sz="1000" b="1">
              <a:solidFill>
                <a:srgbClr val="FFFFFF"/>
              </a:solidFill>
              <a:latin typeface="Verdana"/>
              <a:ea typeface="Verdana"/>
              <a:cs typeface="Verdana"/>
              <a:sym typeface="Verdana"/>
            </a:endParaRPr>
          </a:p>
          <a:p>
            <a:pPr marL="76200" marR="76200" lvl="0" indent="0" algn="ctr" rtl="0">
              <a:lnSpc>
                <a:spcPct val="115000"/>
              </a:lnSpc>
              <a:spcBef>
                <a:spcPts val="0"/>
              </a:spcBef>
              <a:spcAft>
                <a:spcPts val="0"/>
              </a:spcAft>
              <a:buNone/>
            </a:pPr>
            <a:r>
              <a:rPr lang="pt-BR" sz="1000" b="1">
                <a:solidFill>
                  <a:srgbClr val="FFFFFF"/>
                </a:solidFill>
                <a:latin typeface="Verdana"/>
                <a:ea typeface="Verdana"/>
                <a:cs typeface="Verdana"/>
                <a:sym typeface="Verdana"/>
              </a:rPr>
              <a:t>2003</a:t>
            </a:r>
            <a:endParaRPr sz="1000" b="1">
              <a:solidFill>
                <a:srgbClr val="FFFFFF"/>
              </a:solidFill>
              <a:latin typeface="Verdana"/>
              <a:ea typeface="Verdana"/>
              <a:cs typeface="Verdana"/>
              <a:sym typeface="Verdana"/>
            </a:endParaRPr>
          </a:p>
          <a:p>
            <a:pPr marL="76200" marR="76200" lvl="0" indent="0" algn="ctr" rtl="0">
              <a:lnSpc>
                <a:spcPct val="115000"/>
              </a:lnSpc>
              <a:spcBef>
                <a:spcPts val="0"/>
              </a:spcBef>
              <a:spcAft>
                <a:spcPts val="0"/>
              </a:spcAft>
              <a:buNone/>
            </a:pPr>
            <a:r>
              <a:rPr lang="pt-BR" sz="1000" b="1">
                <a:solidFill>
                  <a:srgbClr val="FFFFFF"/>
                </a:solidFill>
                <a:latin typeface="Verdana"/>
                <a:ea typeface="Verdana"/>
                <a:cs typeface="Verdana"/>
                <a:sym typeface="Verdana"/>
              </a:rPr>
              <a:t>2004</a:t>
            </a:r>
            <a:endParaRPr sz="1000" b="1">
              <a:solidFill>
                <a:srgbClr val="FFFFFF"/>
              </a:solidFill>
              <a:latin typeface="Verdana"/>
              <a:ea typeface="Verdana"/>
              <a:cs typeface="Verdana"/>
              <a:sym typeface="Verdana"/>
            </a:endParaRPr>
          </a:p>
          <a:p>
            <a:pPr marL="76200" marR="76200" lvl="0" indent="0" algn="ctr" rtl="0">
              <a:lnSpc>
                <a:spcPct val="115000"/>
              </a:lnSpc>
              <a:spcBef>
                <a:spcPts val="0"/>
              </a:spcBef>
              <a:spcAft>
                <a:spcPts val="0"/>
              </a:spcAft>
              <a:buNone/>
            </a:pPr>
            <a:r>
              <a:rPr lang="pt-BR" sz="1000" b="1">
                <a:solidFill>
                  <a:srgbClr val="FFFFFF"/>
                </a:solidFill>
                <a:latin typeface="Verdana"/>
                <a:ea typeface="Verdana"/>
                <a:cs typeface="Verdana"/>
                <a:sym typeface="Verdana"/>
              </a:rPr>
              <a:t>2005</a:t>
            </a:r>
            <a:endParaRPr sz="1000" b="1">
              <a:solidFill>
                <a:srgbClr val="FFFFFF"/>
              </a:solidFill>
              <a:latin typeface="Verdana"/>
              <a:ea typeface="Verdana"/>
              <a:cs typeface="Verdana"/>
              <a:sym typeface="Verdana"/>
            </a:endParaRPr>
          </a:p>
          <a:p>
            <a:pPr marL="76200" marR="76200" lvl="0" indent="0" algn="ctr" rtl="0">
              <a:lnSpc>
                <a:spcPct val="115000"/>
              </a:lnSpc>
              <a:spcBef>
                <a:spcPts val="0"/>
              </a:spcBef>
              <a:spcAft>
                <a:spcPts val="0"/>
              </a:spcAft>
              <a:buNone/>
            </a:pPr>
            <a:r>
              <a:rPr lang="pt-BR" sz="1000" b="1">
                <a:solidFill>
                  <a:srgbClr val="FFFFFF"/>
                </a:solidFill>
                <a:latin typeface="Verdana"/>
                <a:ea typeface="Verdana"/>
                <a:cs typeface="Verdana"/>
                <a:sym typeface="Verdana"/>
              </a:rPr>
              <a:t>2006</a:t>
            </a:r>
            <a:endParaRPr sz="1000" b="1">
              <a:solidFill>
                <a:srgbClr val="FFFFFF"/>
              </a:solidFill>
              <a:latin typeface="Verdana"/>
              <a:ea typeface="Verdana"/>
              <a:cs typeface="Verdana"/>
              <a:sym typeface="Verdana"/>
            </a:endParaRPr>
          </a:p>
          <a:p>
            <a:pPr marL="76200" marR="76200" lvl="0" indent="0" algn="ctr" rtl="0">
              <a:lnSpc>
                <a:spcPct val="115000"/>
              </a:lnSpc>
              <a:spcBef>
                <a:spcPts val="0"/>
              </a:spcBef>
              <a:spcAft>
                <a:spcPts val="0"/>
              </a:spcAft>
              <a:buNone/>
            </a:pPr>
            <a:r>
              <a:rPr lang="pt-BR" sz="1000" b="1">
                <a:solidFill>
                  <a:srgbClr val="FFFFFF"/>
                </a:solidFill>
                <a:latin typeface="Verdana"/>
                <a:ea typeface="Verdana"/>
                <a:cs typeface="Verdana"/>
                <a:sym typeface="Verdana"/>
              </a:rPr>
              <a:t>2007</a:t>
            </a:r>
            <a:endParaRPr sz="1000" b="1">
              <a:solidFill>
                <a:srgbClr val="FFFFFF"/>
              </a:solidFill>
              <a:latin typeface="Verdana"/>
              <a:ea typeface="Verdana"/>
              <a:cs typeface="Verdana"/>
              <a:sym typeface="Verdana"/>
            </a:endParaRPr>
          </a:p>
          <a:p>
            <a:pPr marL="76200" marR="76200" lvl="0" indent="0" algn="ctr" rtl="0">
              <a:lnSpc>
                <a:spcPct val="115000"/>
              </a:lnSpc>
              <a:spcBef>
                <a:spcPts val="0"/>
              </a:spcBef>
              <a:spcAft>
                <a:spcPts val="0"/>
              </a:spcAft>
              <a:buNone/>
            </a:pPr>
            <a:r>
              <a:rPr lang="pt-BR" sz="1000" b="1">
                <a:solidFill>
                  <a:srgbClr val="FFFFFF"/>
                </a:solidFill>
                <a:latin typeface="Verdana"/>
                <a:ea typeface="Verdana"/>
                <a:cs typeface="Verdana"/>
                <a:sym typeface="Verdana"/>
              </a:rPr>
              <a:t>2008</a:t>
            </a:r>
            <a:endParaRPr sz="1000" b="1">
              <a:solidFill>
                <a:srgbClr val="FFFFFF"/>
              </a:solidFill>
              <a:latin typeface="Verdana"/>
              <a:ea typeface="Verdana"/>
              <a:cs typeface="Verdana"/>
              <a:sym typeface="Verdana"/>
            </a:endParaRPr>
          </a:p>
          <a:p>
            <a:pPr marL="76200" marR="76200" lvl="0" indent="0" algn="ctr" rtl="0">
              <a:lnSpc>
                <a:spcPct val="115000"/>
              </a:lnSpc>
              <a:spcBef>
                <a:spcPts val="0"/>
              </a:spcBef>
              <a:spcAft>
                <a:spcPts val="0"/>
              </a:spcAft>
              <a:buNone/>
            </a:pPr>
            <a:r>
              <a:rPr lang="pt-BR" sz="1000" b="1">
                <a:solidFill>
                  <a:srgbClr val="FFFFFF"/>
                </a:solidFill>
                <a:latin typeface="Verdana"/>
                <a:ea typeface="Verdana"/>
                <a:cs typeface="Verdana"/>
                <a:sym typeface="Verdana"/>
              </a:rPr>
              <a:t>2009</a:t>
            </a:r>
            <a:endParaRPr sz="1000" b="1">
              <a:solidFill>
                <a:srgbClr val="FFFFFF"/>
              </a:solidFill>
              <a:latin typeface="Verdana"/>
              <a:ea typeface="Verdana"/>
              <a:cs typeface="Verdana"/>
              <a:sym typeface="Verdana"/>
            </a:endParaRPr>
          </a:p>
          <a:p>
            <a:pPr marL="76200" marR="76200" lvl="0" indent="0" algn="ctr" rtl="0">
              <a:lnSpc>
                <a:spcPct val="115000"/>
              </a:lnSpc>
              <a:spcBef>
                <a:spcPts val="0"/>
              </a:spcBef>
              <a:spcAft>
                <a:spcPts val="0"/>
              </a:spcAft>
              <a:buNone/>
            </a:pPr>
            <a:r>
              <a:rPr lang="pt-BR" sz="1000">
                <a:solidFill>
                  <a:srgbClr val="FFFFFF"/>
                </a:solidFill>
                <a:latin typeface="Verdana"/>
                <a:ea typeface="Verdana"/>
                <a:cs typeface="Verdana"/>
                <a:sym typeface="Verdana"/>
              </a:rPr>
              <a:t>Total</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558</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624</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707</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772</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869</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936</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1.059</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1.171</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1.290</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1.442</a:t>
            </a:r>
            <a:endParaRPr sz="1000">
              <a:solidFill>
                <a:srgbClr val="FFFFFF"/>
              </a:solidFill>
              <a:latin typeface="Verdana"/>
              <a:ea typeface="Verdana"/>
              <a:cs typeface="Verdana"/>
              <a:sym typeface="Verdana"/>
            </a:endParaRPr>
          </a:p>
          <a:p>
            <a:pPr marL="76200" marR="76200" lvl="0" indent="0" algn="ctr" rtl="0">
              <a:lnSpc>
                <a:spcPct val="115000"/>
              </a:lnSpc>
              <a:spcBef>
                <a:spcPts val="0"/>
              </a:spcBef>
              <a:spcAft>
                <a:spcPts val="0"/>
              </a:spcAft>
              <a:buNone/>
            </a:pPr>
            <a:r>
              <a:rPr lang="pt-BR" sz="1000">
                <a:solidFill>
                  <a:srgbClr val="FFFFFF"/>
                </a:solidFill>
                <a:latin typeface="Verdana"/>
                <a:ea typeface="Verdana"/>
                <a:cs typeface="Verdana"/>
                <a:sym typeface="Verdana"/>
              </a:rPr>
              <a:t>Consumo final das famílias</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339</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384</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421</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459</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511</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563</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620</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687</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745</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820</a:t>
            </a:r>
            <a:endParaRPr sz="1000">
              <a:solidFill>
                <a:srgbClr val="FFFFFF"/>
              </a:solidFill>
              <a:latin typeface="Verdana"/>
              <a:ea typeface="Verdana"/>
              <a:cs typeface="Verdana"/>
              <a:sym typeface="Verdana"/>
            </a:endParaRPr>
          </a:p>
          <a:p>
            <a:pPr marL="76200" marR="76200" lvl="0" indent="0" algn="ctr" rtl="0">
              <a:lnSpc>
                <a:spcPct val="115000"/>
              </a:lnSpc>
              <a:spcBef>
                <a:spcPts val="0"/>
              </a:spcBef>
              <a:spcAft>
                <a:spcPts val="0"/>
              </a:spcAft>
              <a:buNone/>
            </a:pPr>
            <a:r>
              <a:rPr lang="pt-BR" sz="1000">
                <a:solidFill>
                  <a:srgbClr val="FFFFFF"/>
                </a:solidFill>
                <a:latin typeface="Verdana"/>
                <a:ea typeface="Verdana"/>
                <a:cs typeface="Verdana"/>
                <a:sym typeface="Verdana"/>
              </a:rPr>
              <a:t>Consumo final da administração pública</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214</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235</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277</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304</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348</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363</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428</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472</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532</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607</a:t>
            </a:r>
            <a:endParaRPr sz="1000">
              <a:solidFill>
                <a:srgbClr val="FFFFFF"/>
              </a:solidFill>
              <a:latin typeface="Verdana"/>
              <a:ea typeface="Verdana"/>
              <a:cs typeface="Verdana"/>
              <a:sym typeface="Verdana"/>
            </a:endParaRPr>
          </a:p>
          <a:p>
            <a:pPr marL="76200" marR="76200" lvl="0" indent="0" algn="ctr" rtl="0">
              <a:lnSpc>
                <a:spcPct val="115000"/>
              </a:lnSpc>
              <a:spcBef>
                <a:spcPts val="0"/>
              </a:spcBef>
              <a:spcAft>
                <a:spcPts val="0"/>
              </a:spcAft>
              <a:buNone/>
            </a:pPr>
            <a:r>
              <a:rPr lang="pt-BR" sz="1000">
                <a:solidFill>
                  <a:srgbClr val="FFFFFF"/>
                </a:solidFill>
                <a:latin typeface="Verdana"/>
                <a:ea typeface="Verdana"/>
                <a:cs typeface="Verdana"/>
                <a:sym typeface="Verdana"/>
              </a:rPr>
              <a:t>Consumo final das instituições sem fins lucrativos</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6</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6</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9</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9</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10</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10</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11</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12</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14</a:t>
            </a:r>
            <a:endParaRPr sz="1000">
              <a:solidFill>
                <a:srgbClr val="FFFFFF"/>
              </a:solidFill>
              <a:latin typeface="Verdana"/>
              <a:ea typeface="Verdana"/>
              <a:cs typeface="Verdana"/>
              <a:sym typeface="Verdana"/>
            </a:endParaRPr>
          </a:p>
          <a:p>
            <a:pPr marL="76200" marR="76200" lvl="0" indent="0" algn="r" rtl="0">
              <a:lnSpc>
                <a:spcPct val="115000"/>
              </a:lnSpc>
              <a:spcBef>
                <a:spcPts val="0"/>
              </a:spcBef>
              <a:spcAft>
                <a:spcPts val="0"/>
              </a:spcAft>
              <a:buNone/>
            </a:pPr>
            <a:r>
              <a:rPr lang="pt-BR" sz="1000">
                <a:solidFill>
                  <a:srgbClr val="FFFFFF"/>
                </a:solidFill>
                <a:latin typeface="Verdana"/>
                <a:ea typeface="Verdana"/>
                <a:cs typeface="Verdana"/>
                <a:sym typeface="Verdana"/>
              </a:rPr>
              <a:t>15</a:t>
            </a:r>
            <a:endParaRPr sz="1000">
              <a:solidFill>
                <a:srgbClr val="FFFFFF"/>
              </a:solidFill>
              <a:latin typeface="Verdana"/>
              <a:ea typeface="Verdana"/>
              <a:cs typeface="Verdana"/>
              <a:sym typeface="Verdana"/>
            </a:endParaRPr>
          </a:p>
          <a:p>
            <a:pPr marL="76200" marR="76200" lvl="0" indent="0" algn="ctr" rtl="0">
              <a:lnSpc>
                <a:spcPct val="115000"/>
              </a:lnSpc>
              <a:spcBef>
                <a:spcPts val="0"/>
              </a:spcBef>
              <a:spcAft>
                <a:spcPts val="0"/>
              </a:spcAft>
              <a:buNone/>
            </a:pPr>
            <a:r>
              <a:rPr lang="pt-BR" sz="1000" b="1">
                <a:solidFill>
                  <a:srgbClr val="FFFFFF"/>
                </a:solidFill>
                <a:latin typeface="Verdana"/>
                <a:ea typeface="Verdana"/>
                <a:cs typeface="Verdana"/>
                <a:sym typeface="Verdana"/>
              </a:rPr>
              <a:t>Fonte</a:t>
            </a:r>
            <a:r>
              <a:rPr lang="pt-BR" sz="1000">
                <a:solidFill>
                  <a:srgbClr val="FFFFFF"/>
                </a:solidFill>
                <a:latin typeface="Verdana"/>
                <a:ea typeface="Verdana"/>
                <a:cs typeface="Verdana"/>
                <a:sym typeface="Verdana"/>
              </a:rPr>
              <a:t>: IBGE - Coordenação de Contas Nacionais</a:t>
            </a:r>
            <a:endParaRPr sz="1000">
              <a:solidFill>
                <a:srgbClr val="FFFFFF"/>
              </a:solidFill>
              <a:latin typeface="Verdana"/>
              <a:ea typeface="Verdana"/>
              <a:cs typeface="Verdana"/>
              <a:sym typeface="Verdana"/>
            </a:endParaRPr>
          </a:p>
          <a:p>
            <a:pPr marL="76200" marR="76200" lvl="0" indent="0" algn="ctr" rtl="0">
              <a:lnSpc>
                <a:spcPct val="115000"/>
              </a:lnSpc>
              <a:spcBef>
                <a:spcPts val="0"/>
              </a:spcBef>
              <a:spcAft>
                <a:spcPts val="0"/>
              </a:spcAft>
              <a:buNone/>
            </a:pPr>
            <a:endParaRPr sz="1000">
              <a:solidFill>
                <a:srgbClr val="FFFFFF"/>
              </a:solidFill>
              <a:latin typeface="Verdana"/>
              <a:ea typeface="Verdana"/>
              <a:cs typeface="Verdana"/>
              <a:sym typeface="Verdana"/>
            </a:endParaRPr>
          </a:p>
          <a:p>
            <a:pPr marL="76200" marR="76200" lvl="0" indent="0" algn="ctr" rtl="0">
              <a:lnSpc>
                <a:spcPct val="115000"/>
              </a:lnSpc>
              <a:spcBef>
                <a:spcPts val="0"/>
              </a:spcBef>
              <a:spcAft>
                <a:spcPts val="0"/>
              </a:spcAft>
              <a:buNone/>
            </a:pPr>
            <a:r>
              <a:rPr lang="pt-BR" sz="1000" b="1">
                <a:solidFill>
                  <a:srgbClr val="FFFFFF"/>
                </a:solidFill>
                <a:latin typeface="Verdana"/>
                <a:ea typeface="Verdana"/>
                <a:cs typeface="Verdana"/>
                <a:sym typeface="Verdana"/>
              </a:rPr>
              <a:t>Notas</a:t>
            </a:r>
            <a:r>
              <a:rPr lang="pt-BR" sz="1000">
                <a:solidFill>
                  <a:srgbClr val="FFFFFF"/>
                </a:solidFill>
                <a:latin typeface="Verdana"/>
                <a:ea typeface="Verdana"/>
                <a:cs typeface="Verdana"/>
                <a:sym typeface="Verdana"/>
              </a:rPr>
              <a:t>:</a:t>
            </a:r>
            <a:endParaRPr sz="1000">
              <a:solidFill>
                <a:srgbClr val="FFFFFF"/>
              </a:solidFill>
              <a:latin typeface="Verdana"/>
              <a:ea typeface="Verdana"/>
              <a:cs typeface="Verdana"/>
              <a:sym typeface="Verdana"/>
            </a:endParaRPr>
          </a:p>
          <a:p>
            <a:pPr marL="457200" lvl="0" indent="-292100" rtl="0">
              <a:lnSpc>
                <a:spcPct val="115000"/>
              </a:lnSpc>
              <a:spcBef>
                <a:spcPts val="0"/>
              </a:spcBef>
              <a:spcAft>
                <a:spcPts val="0"/>
              </a:spcAft>
              <a:buClr>
                <a:srgbClr val="FFFFFF"/>
              </a:buClr>
              <a:buSzPts val="1000"/>
              <a:buFont typeface="Verdana"/>
              <a:buAutoNum type="arabicPeriod"/>
            </a:pPr>
            <a:r>
              <a:rPr lang="pt-BR" sz="1000">
                <a:solidFill>
                  <a:srgbClr val="FFFFFF"/>
                </a:solidFill>
                <a:latin typeface="Verdana"/>
                <a:ea typeface="Verdana"/>
                <a:cs typeface="Verdana"/>
                <a:sym typeface="Verdana"/>
              </a:rPr>
              <a:t>Valores em reais correntes.</a:t>
            </a:r>
            <a:endParaRPr sz="1000">
              <a:solidFill>
                <a:srgbClr val="FFFFFF"/>
              </a:solidFill>
              <a:latin typeface="Verdana"/>
              <a:ea typeface="Verdana"/>
              <a:cs typeface="Verdana"/>
              <a:sym typeface="Verdana"/>
            </a:endParaRPr>
          </a:p>
          <a:p>
            <a:pPr marL="457200" lvl="0" indent="-292100" rtl="0">
              <a:lnSpc>
                <a:spcPct val="115000"/>
              </a:lnSpc>
              <a:spcBef>
                <a:spcPts val="0"/>
              </a:spcBef>
              <a:spcAft>
                <a:spcPts val="0"/>
              </a:spcAft>
              <a:buClr>
                <a:srgbClr val="FFFFFF"/>
              </a:buClr>
              <a:buSzPts val="1000"/>
              <a:buFont typeface="Verdana"/>
              <a:buAutoNum type="arabicPeriod"/>
            </a:pPr>
            <a:r>
              <a:rPr lang="pt-BR" sz="1000">
                <a:solidFill>
                  <a:srgbClr val="FFFFFF"/>
                </a:solidFill>
                <a:latin typeface="Verdana"/>
                <a:ea typeface="Verdana"/>
                <a:cs typeface="Verdana"/>
                <a:sym typeface="Verdana"/>
              </a:rPr>
              <a:t>São consideradas como instituições sem fins lucrativos apenas estabelecimentos como ONG, igrejas, associações profissionais etc.</a:t>
            </a:r>
            <a:endParaRPr sz="1000">
              <a:solidFill>
                <a:srgbClr val="FFFFFF"/>
              </a:solidFill>
              <a:latin typeface="Verdana"/>
              <a:ea typeface="Verdana"/>
              <a:cs typeface="Verdana"/>
              <a:sym typeface="Verdana"/>
            </a:endParaRPr>
          </a:p>
          <a:p>
            <a:pPr marL="0" lvl="0" indent="0" rtl="0">
              <a:spcBef>
                <a:spcPts val="0"/>
              </a:spcBef>
              <a:spcAft>
                <a:spcPts val="0"/>
              </a:spcAft>
              <a:buNone/>
            </a:pPr>
            <a:endParaRPr/>
          </a:p>
        </p:txBody>
      </p:sp>
      <p:graphicFrame>
        <p:nvGraphicFramePr>
          <p:cNvPr id="400" name="Shape 400"/>
          <p:cNvGraphicFramePr/>
          <p:nvPr/>
        </p:nvGraphicFramePr>
        <p:xfrm>
          <a:off x="191000" y="0"/>
          <a:ext cx="3000000" cy="3000000"/>
        </p:xfrm>
        <a:graphic>
          <a:graphicData uri="http://schemas.openxmlformats.org/drawingml/2006/table">
            <a:tbl>
              <a:tblPr>
                <a:noFill/>
                <a:tableStyleId>{D147437B-CD26-4452-AB71-1F8D269E7DC8}</a:tableStyleId>
              </a:tblPr>
              <a:tblGrid>
                <a:gridCol w="3419475"/>
                <a:gridCol w="542925"/>
                <a:gridCol w="542925"/>
                <a:gridCol w="542925"/>
                <a:gridCol w="542925"/>
                <a:gridCol w="542925"/>
                <a:gridCol w="542925"/>
                <a:gridCol w="581025"/>
                <a:gridCol w="581025"/>
                <a:gridCol w="581025"/>
                <a:gridCol w="581025"/>
              </a:tblGrid>
              <a:tr h="342900">
                <a:tc gridSpan="11">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Gasto </a:t>
                      </a:r>
                      <a:r>
                        <a:rPr lang="pt-BR" sz="1000" b="1" i="1">
                          <a:latin typeface="Verdana"/>
                          <a:ea typeface="Verdana"/>
                          <a:cs typeface="Verdana"/>
                          <a:sym typeface="Verdana"/>
                        </a:rPr>
                        <a:t>per capita</a:t>
                      </a:r>
                      <a:r>
                        <a:rPr lang="pt-BR" sz="1000" b="1">
                          <a:latin typeface="Verdana"/>
                          <a:ea typeface="Verdana"/>
                          <a:cs typeface="Verdana"/>
                          <a:sym typeface="Verdana"/>
                        </a:rPr>
                        <a:t> com consumo de bens e serviços de saúde por setor</a:t>
                      </a:r>
                      <a:endParaRPr sz="1000" b="1">
                        <a:latin typeface="Verdana"/>
                        <a:ea typeface="Verdana"/>
                        <a:cs typeface="Verdana"/>
                        <a:sym typeface="Verdana"/>
                      </a:endParaRPr>
                    </a:p>
                    <a:p>
                      <a:pPr marL="76200" marR="76200" lvl="0" indent="0" algn="ctr" rtl="0">
                        <a:lnSpc>
                          <a:spcPct val="115000"/>
                        </a:lnSpc>
                        <a:spcBef>
                          <a:spcPts val="0"/>
                        </a:spcBef>
                        <a:spcAft>
                          <a:spcPts val="0"/>
                        </a:spcAft>
                        <a:buNone/>
                      </a:pPr>
                      <a:r>
                        <a:rPr lang="pt-BR" sz="1000" b="1">
                          <a:latin typeface="Verdana"/>
                          <a:ea typeface="Verdana"/>
                          <a:cs typeface="Verdana"/>
                          <a:sym typeface="Verdana"/>
                        </a:rPr>
                        <a:t>Brasil, 2000-2009</a:t>
                      </a:r>
                      <a:endParaRPr sz="1000" b="1">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304800">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Setor</a:t>
                      </a:r>
                      <a:endParaRPr sz="1000" b="1">
                        <a:latin typeface="Verdana"/>
                        <a:ea typeface="Verdana"/>
                        <a:cs typeface="Verdana"/>
                        <a:sym typeface="Verdana"/>
                      </a:endParaRPr>
                    </a:p>
                  </a:txBody>
                  <a:tcPr marL="63500" marR="63500" marT="63500" marB="63500">
                    <a:lnR w="9425" cap="flat" cmpd="sng">
                      <a:solidFill>
                        <a:srgbClr val="FFFFFF"/>
                      </a:solidFill>
                      <a:prstDash val="solid"/>
                      <a:round/>
                      <a:headEnd type="none" w="sm" len="sm"/>
                      <a:tailEnd type="none" w="sm" len="sm"/>
                    </a:lnR>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2000</a:t>
                      </a:r>
                      <a:endParaRPr sz="1000" b="1">
                        <a:latin typeface="Verdana"/>
                        <a:ea typeface="Verdana"/>
                        <a:cs typeface="Verdana"/>
                        <a:sym typeface="Verdana"/>
                      </a:endParaRPr>
                    </a:p>
                  </a:txBody>
                  <a:tcPr marL="63500" marR="63500" marT="63500" marB="63500">
                    <a:lnL w="9425" cap="flat" cmpd="sng">
                      <a:solidFill>
                        <a:srgbClr val="FFFFFF"/>
                      </a:solidFill>
                      <a:prstDash val="solid"/>
                      <a:round/>
                      <a:headEnd type="none" w="sm" len="sm"/>
                      <a:tailEnd type="none" w="sm" len="sm"/>
                    </a:lnL>
                    <a:lnR w="9425" cap="flat" cmpd="sng">
                      <a:solidFill>
                        <a:srgbClr val="FFFFFF"/>
                      </a:solidFill>
                      <a:prstDash val="solid"/>
                      <a:round/>
                      <a:headEnd type="none" w="sm" len="sm"/>
                      <a:tailEnd type="none" w="sm" len="sm"/>
                    </a:lnR>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2001</a:t>
                      </a:r>
                      <a:endParaRPr sz="1000" b="1">
                        <a:latin typeface="Verdana"/>
                        <a:ea typeface="Verdana"/>
                        <a:cs typeface="Verdana"/>
                        <a:sym typeface="Verdana"/>
                      </a:endParaRPr>
                    </a:p>
                  </a:txBody>
                  <a:tcPr marL="63500" marR="63500" marT="63500" marB="63500">
                    <a:lnL w="9425" cap="flat" cmpd="sng">
                      <a:solidFill>
                        <a:srgbClr val="FFFFFF"/>
                      </a:solidFill>
                      <a:prstDash val="solid"/>
                      <a:round/>
                      <a:headEnd type="none" w="sm" len="sm"/>
                      <a:tailEnd type="none" w="sm" len="sm"/>
                    </a:lnL>
                    <a:lnR w="9425" cap="flat" cmpd="sng">
                      <a:solidFill>
                        <a:srgbClr val="FFFFFF"/>
                      </a:solidFill>
                      <a:prstDash val="solid"/>
                      <a:round/>
                      <a:headEnd type="none" w="sm" len="sm"/>
                      <a:tailEnd type="none" w="sm" len="sm"/>
                    </a:lnR>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2002</a:t>
                      </a:r>
                      <a:endParaRPr sz="1000" b="1">
                        <a:latin typeface="Verdana"/>
                        <a:ea typeface="Verdana"/>
                        <a:cs typeface="Verdana"/>
                        <a:sym typeface="Verdana"/>
                      </a:endParaRPr>
                    </a:p>
                  </a:txBody>
                  <a:tcPr marL="63500" marR="63500" marT="63500" marB="63500">
                    <a:lnL w="9425" cap="flat" cmpd="sng">
                      <a:solidFill>
                        <a:srgbClr val="FFFFFF"/>
                      </a:solidFill>
                      <a:prstDash val="solid"/>
                      <a:round/>
                      <a:headEnd type="none" w="sm" len="sm"/>
                      <a:tailEnd type="none" w="sm" len="sm"/>
                    </a:lnL>
                    <a:lnR w="9425" cap="flat" cmpd="sng">
                      <a:solidFill>
                        <a:srgbClr val="FFFFFF"/>
                      </a:solidFill>
                      <a:prstDash val="solid"/>
                      <a:round/>
                      <a:headEnd type="none" w="sm" len="sm"/>
                      <a:tailEnd type="none" w="sm" len="sm"/>
                    </a:lnR>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2003</a:t>
                      </a:r>
                      <a:endParaRPr sz="1000" b="1">
                        <a:latin typeface="Verdana"/>
                        <a:ea typeface="Verdana"/>
                        <a:cs typeface="Verdana"/>
                        <a:sym typeface="Verdana"/>
                      </a:endParaRPr>
                    </a:p>
                  </a:txBody>
                  <a:tcPr marL="63500" marR="63500" marT="63500" marB="63500">
                    <a:lnL w="9425" cap="flat" cmpd="sng">
                      <a:solidFill>
                        <a:srgbClr val="FFFFFF"/>
                      </a:solidFill>
                      <a:prstDash val="solid"/>
                      <a:round/>
                      <a:headEnd type="none" w="sm" len="sm"/>
                      <a:tailEnd type="none" w="sm" len="sm"/>
                    </a:lnL>
                    <a:lnR w="9425" cap="flat" cmpd="sng">
                      <a:solidFill>
                        <a:srgbClr val="FFFFFF"/>
                      </a:solidFill>
                      <a:prstDash val="solid"/>
                      <a:round/>
                      <a:headEnd type="none" w="sm" len="sm"/>
                      <a:tailEnd type="none" w="sm" len="sm"/>
                    </a:lnR>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2004</a:t>
                      </a:r>
                      <a:endParaRPr sz="1000" b="1">
                        <a:latin typeface="Verdana"/>
                        <a:ea typeface="Verdana"/>
                        <a:cs typeface="Verdana"/>
                        <a:sym typeface="Verdana"/>
                      </a:endParaRPr>
                    </a:p>
                  </a:txBody>
                  <a:tcPr marL="63500" marR="63500" marT="63500" marB="63500">
                    <a:lnL w="9425" cap="flat" cmpd="sng">
                      <a:solidFill>
                        <a:srgbClr val="FFFFFF"/>
                      </a:solidFill>
                      <a:prstDash val="solid"/>
                      <a:round/>
                      <a:headEnd type="none" w="sm" len="sm"/>
                      <a:tailEnd type="none" w="sm" len="sm"/>
                    </a:lnL>
                    <a:lnR w="9425" cap="flat" cmpd="sng">
                      <a:solidFill>
                        <a:srgbClr val="FFFFFF"/>
                      </a:solidFill>
                      <a:prstDash val="solid"/>
                      <a:round/>
                      <a:headEnd type="none" w="sm" len="sm"/>
                      <a:tailEnd type="none" w="sm" len="sm"/>
                    </a:lnR>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2005</a:t>
                      </a:r>
                      <a:endParaRPr sz="1000" b="1">
                        <a:latin typeface="Verdana"/>
                        <a:ea typeface="Verdana"/>
                        <a:cs typeface="Verdana"/>
                        <a:sym typeface="Verdana"/>
                      </a:endParaRPr>
                    </a:p>
                  </a:txBody>
                  <a:tcPr marL="63500" marR="63500" marT="63500" marB="63500">
                    <a:lnL w="9425" cap="flat" cmpd="sng">
                      <a:solidFill>
                        <a:srgbClr val="FFFFFF"/>
                      </a:solidFill>
                      <a:prstDash val="solid"/>
                      <a:round/>
                      <a:headEnd type="none" w="sm" len="sm"/>
                      <a:tailEnd type="none" w="sm" len="sm"/>
                    </a:lnL>
                    <a:lnR w="9425" cap="flat" cmpd="sng">
                      <a:solidFill>
                        <a:srgbClr val="FFFFFF"/>
                      </a:solidFill>
                      <a:prstDash val="solid"/>
                      <a:round/>
                      <a:headEnd type="none" w="sm" len="sm"/>
                      <a:tailEnd type="none" w="sm" len="sm"/>
                    </a:lnR>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2006</a:t>
                      </a:r>
                      <a:endParaRPr sz="1000" b="1">
                        <a:latin typeface="Verdana"/>
                        <a:ea typeface="Verdana"/>
                        <a:cs typeface="Verdana"/>
                        <a:sym typeface="Verdana"/>
                      </a:endParaRPr>
                    </a:p>
                  </a:txBody>
                  <a:tcPr marL="63500" marR="63500" marT="63500" marB="63500">
                    <a:lnL w="9425" cap="flat" cmpd="sng">
                      <a:solidFill>
                        <a:srgbClr val="FFFFFF"/>
                      </a:solidFill>
                      <a:prstDash val="solid"/>
                      <a:round/>
                      <a:headEnd type="none" w="sm" len="sm"/>
                      <a:tailEnd type="none" w="sm" len="sm"/>
                    </a:lnL>
                    <a:lnR w="9425" cap="flat" cmpd="sng">
                      <a:solidFill>
                        <a:srgbClr val="FFFFFF"/>
                      </a:solidFill>
                      <a:prstDash val="solid"/>
                      <a:round/>
                      <a:headEnd type="none" w="sm" len="sm"/>
                      <a:tailEnd type="none" w="sm" len="sm"/>
                    </a:lnR>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2007</a:t>
                      </a:r>
                      <a:endParaRPr sz="1000" b="1">
                        <a:latin typeface="Verdana"/>
                        <a:ea typeface="Verdana"/>
                        <a:cs typeface="Verdana"/>
                        <a:sym typeface="Verdana"/>
                      </a:endParaRPr>
                    </a:p>
                  </a:txBody>
                  <a:tcPr marL="63500" marR="63500" marT="63500" marB="63500">
                    <a:lnL w="9425" cap="flat" cmpd="sng">
                      <a:solidFill>
                        <a:srgbClr val="FFFFFF"/>
                      </a:solidFill>
                      <a:prstDash val="solid"/>
                      <a:round/>
                      <a:headEnd type="none" w="sm" len="sm"/>
                      <a:tailEnd type="none" w="sm" len="sm"/>
                    </a:lnL>
                    <a:lnR w="9425" cap="flat" cmpd="sng">
                      <a:solidFill>
                        <a:srgbClr val="FFFFFF"/>
                      </a:solidFill>
                      <a:prstDash val="solid"/>
                      <a:round/>
                      <a:headEnd type="none" w="sm" len="sm"/>
                      <a:tailEnd type="none" w="sm" len="sm"/>
                    </a:lnR>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2008</a:t>
                      </a:r>
                      <a:endParaRPr sz="1000" b="1">
                        <a:latin typeface="Verdana"/>
                        <a:ea typeface="Verdana"/>
                        <a:cs typeface="Verdana"/>
                        <a:sym typeface="Verdana"/>
                      </a:endParaRPr>
                    </a:p>
                  </a:txBody>
                  <a:tcPr marL="63500" marR="63500" marT="63500" marB="63500">
                    <a:lnL w="9425" cap="flat" cmpd="sng">
                      <a:solidFill>
                        <a:srgbClr val="FFFFFF"/>
                      </a:solidFill>
                      <a:prstDash val="solid"/>
                      <a:round/>
                      <a:headEnd type="none" w="sm" len="sm"/>
                      <a:tailEnd type="none" w="sm" len="sm"/>
                    </a:lnL>
                    <a:lnR w="9425" cap="flat" cmpd="sng">
                      <a:solidFill>
                        <a:srgbClr val="FFFFFF"/>
                      </a:solidFill>
                      <a:prstDash val="solid"/>
                      <a:round/>
                      <a:headEnd type="none" w="sm" len="sm"/>
                      <a:tailEnd type="none" w="sm" len="sm"/>
                    </a:lnR>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2009</a:t>
                      </a:r>
                      <a:endParaRPr sz="1000" b="1">
                        <a:latin typeface="Verdana"/>
                        <a:ea typeface="Verdana"/>
                        <a:cs typeface="Verdana"/>
                        <a:sym typeface="Verdana"/>
                      </a:endParaRPr>
                    </a:p>
                  </a:txBody>
                  <a:tcPr marL="63500" marR="63500" marT="63500" marB="63500">
                    <a:lnL w="9425" cap="flat" cmpd="sng">
                      <a:solidFill>
                        <a:srgbClr val="FFFFFF"/>
                      </a:solidFill>
                      <a:prstDash val="solid"/>
                      <a:round/>
                      <a:headEnd type="none" w="sm" len="sm"/>
                      <a:tailEnd type="none" w="sm" len="sm"/>
                    </a:lnL>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r>
              <a:tr h="0">
                <a:tc>
                  <a:txBody>
                    <a:bodyPr/>
                    <a:lstStyle/>
                    <a:p>
                      <a:pPr marL="76200" marR="76200" lvl="0" indent="0" algn="ctr" rtl="0">
                        <a:lnSpc>
                          <a:spcPct val="115000"/>
                        </a:lnSpc>
                        <a:spcBef>
                          <a:spcPts val="0"/>
                        </a:spcBef>
                        <a:spcAft>
                          <a:spcPts val="0"/>
                        </a:spcAft>
                        <a:buNone/>
                      </a:pPr>
                      <a:r>
                        <a:rPr lang="pt-BR" sz="1000">
                          <a:latin typeface="Verdana"/>
                          <a:ea typeface="Verdana"/>
                          <a:cs typeface="Verdana"/>
                          <a:sym typeface="Verdana"/>
                        </a:rPr>
                        <a:t>Total</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558</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624</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707</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772</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869</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936</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1.059</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1.171</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1.290</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1.442</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r>
              <a:tr h="0">
                <a:tc>
                  <a:txBody>
                    <a:bodyPr/>
                    <a:lstStyle/>
                    <a:p>
                      <a:pPr marL="76200" marR="76200" lvl="0" indent="0" algn="ctr" rtl="0">
                        <a:lnSpc>
                          <a:spcPct val="115000"/>
                        </a:lnSpc>
                        <a:spcBef>
                          <a:spcPts val="0"/>
                        </a:spcBef>
                        <a:spcAft>
                          <a:spcPts val="0"/>
                        </a:spcAft>
                        <a:buNone/>
                      </a:pPr>
                      <a:r>
                        <a:rPr lang="pt-BR" sz="1000">
                          <a:latin typeface="Verdana"/>
                          <a:ea typeface="Verdana"/>
                          <a:cs typeface="Verdana"/>
                          <a:sym typeface="Verdana"/>
                        </a:rPr>
                        <a:t>Consumo final das famílias</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339</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384</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421</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459</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511</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563</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620</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687</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745</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820</a:t>
                      </a:r>
                      <a:endParaRPr sz="1000">
                        <a:latin typeface="Verdana"/>
                        <a:ea typeface="Verdana"/>
                        <a:cs typeface="Verdana"/>
                        <a:sym typeface="Verdana"/>
                      </a:endParaRPr>
                    </a:p>
                  </a:txBody>
                  <a:tcPr marL="63500" marR="63500" marT="91425" marB="91425"/>
                </a:tc>
              </a:tr>
              <a:tr h="0">
                <a:tc>
                  <a:txBody>
                    <a:bodyPr/>
                    <a:lstStyle/>
                    <a:p>
                      <a:pPr marL="76200" marR="76200" lvl="0" indent="0" algn="ctr" rtl="0">
                        <a:lnSpc>
                          <a:spcPct val="115000"/>
                        </a:lnSpc>
                        <a:spcBef>
                          <a:spcPts val="0"/>
                        </a:spcBef>
                        <a:spcAft>
                          <a:spcPts val="0"/>
                        </a:spcAft>
                        <a:buNone/>
                      </a:pPr>
                      <a:r>
                        <a:rPr lang="pt-BR" sz="1000">
                          <a:latin typeface="Verdana"/>
                          <a:ea typeface="Verdana"/>
                          <a:cs typeface="Verdana"/>
                          <a:sym typeface="Verdana"/>
                        </a:rPr>
                        <a:t>Consumo final da administração pública</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214</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235</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277</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304</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348</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363</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428</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472</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532</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607</a:t>
                      </a:r>
                      <a:endParaRPr sz="1000">
                        <a:latin typeface="Verdana"/>
                        <a:ea typeface="Verdana"/>
                        <a:cs typeface="Verdana"/>
                        <a:sym typeface="Verdana"/>
                      </a:endParaRPr>
                    </a:p>
                  </a:txBody>
                  <a:tcPr marL="63500" marR="63500" marT="91425" marB="91425"/>
                </a:tc>
              </a:tr>
              <a:tr h="342900">
                <a:tc>
                  <a:txBody>
                    <a:bodyPr/>
                    <a:lstStyle/>
                    <a:p>
                      <a:pPr marL="76200" marR="76200" lvl="0" indent="0" algn="ctr" rtl="0">
                        <a:lnSpc>
                          <a:spcPct val="115000"/>
                        </a:lnSpc>
                        <a:spcBef>
                          <a:spcPts val="0"/>
                        </a:spcBef>
                        <a:spcAft>
                          <a:spcPts val="0"/>
                        </a:spcAft>
                        <a:buNone/>
                      </a:pPr>
                      <a:r>
                        <a:rPr lang="pt-BR" sz="1000">
                          <a:latin typeface="Verdana"/>
                          <a:ea typeface="Verdana"/>
                          <a:cs typeface="Verdana"/>
                          <a:sym typeface="Verdana"/>
                        </a:rPr>
                        <a:t>Consumo final das instituições sem fins lucrativos</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6</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6</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9</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9</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10</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10</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11</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12</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14</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15</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r>
              <a:tr h="1600200">
                <a:tc gridSpan="11">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Fonte</a:t>
                      </a:r>
                      <a:r>
                        <a:rPr lang="pt-BR" sz="1000">
                          <a:latin typeface="Verdana"/>
                          <a:ea typeface="Verdana"/>
                          <a:cs typeface="Verdana"/>
                          <a:sym typeface="Verdana"/>
                        </a:rPr>
                        <a:t>: IBGE - Coordenação de Contas Nacionais</a:t>
                      </a:r>
                      <a:endParaRPr sz="1000">
                        <a:latin typeface="Verdana"/>
                        <a:ea typeface="Verdana"/>
                        <a:cs typeface="Verdana"/>
                        <a:sym typeface="Verdana"/>
                      </a:endParaRPr>
                    </a:p>
                    <a:p>
                      <a:pPr marL="76200" marR="76200" lvl="0" indent="0" algn="ctr" rtl="0">
                        <a:lnSpc>
                          <a:spcPct val="115000"/>
                        </a:lnSpc>
                        <a:spcBef>
                          <a:spcPts val="0"/>
                        </a:spcBef>
                        <a:spcAft>
                          <a:spcPts val="0"/>
                        </a:spcAft>
                        <a:buNone/>
                      </a:pPr>
                      <a:endParaRPr sz="1000">
                        <a:latin typeface="Verdana"/>
                        <a:ea typeface="Verdana"/>
                        <a:cs typeface="Verdana"/>
                        <a:sym typeface="Verdana"/>
                      </a:endParaRPr>
                    </a:p>
                    <a:p>
                      <a:pPr marL="76200" marR="76200" lvl="0" indent="0" algn="ctr" rtl="0">
                        <a:lnSpc>
                          <a:spcPct val="115000"/>
                        </a:lnSpc>
                        <a:spcBef>
                          <a:spcPts val="0"/>
                        </a:spcBef>
                        <a:spcAft>
                          <a:spcPts val="0"/>
                        </a:spcAft>
                        <a:buNone/>
                      </a:pPr>
                      <a:r>
                        <a:rPr lang="pt-BR" sz="1000" b="1">
                          <a:latin typeface="Verdana"/>
                          <a:ea typeface="Verdana"/>
                          <a:cs typeface="Verdana"/>
                          <a:sym typeface="Verdana"/>
                        </a:rPr>
                        <a:t>Notas</a:t>
                      </a:r>
                      <a:r>
                        <a:rPr lang="pt-BR" sz="1000">
                          <a:latin typeface="Verdana"/>
                          <a:ea typeface="Verdana"/>
                          <a:cs typeface="Verdana"/>
                          <a:sym typeface="Verdana"/>
                        </a:rPr>
                        <a:t>:</a:t>
                      </a:r>
                      <a:endParaRPr sz="1000">
                        <a:latin typeface="Verdana"/>
                        <a:ea typeface="Verdana"/>
                        <a:cs typeface="Verdana"/>
                        <a:sym typeface="Verdana"/>
                      </a:endParaRPr>
                    </a:p>
                    <a:p>
                      <a:pPr marL="457200" lvl="0" indent="-292100" rtl="0">
                        <a:lnSpc>
                          <a:spcPct val="115000"/>
                        </a:lnSpc>
                        <a:spcBef>
                          <a:spcPts val="0"/>
                        </a:spcBef>
                        <a:spcAft>
                          <a:spcPts val="0"/>
                        </a:spcAft>
                        <a:buClr>
                          <a:srgbClr val="000000"/>
                        </a:buClr>
                        <a:buSzPts val="1000"/>
                        <a:buFont typeface="Verdana"/>
                        <a:buAutoNum type="arabicPeriod"/>
                      </a:pPr>
                      <a:r>
                        <a:rPr lang="pt-BR" sz="1000">
                          <a:latin typeface="Verdana"/>
                          <a:ea typeface="Verdana"/>
                          <a:cs typeface="Verdana"/>
                          <a:sym typeface="Verdana"/>
                        </a:rPr>
                        <a:t>Valores em reais correntes.</a:t>
                      </a:r>
                      <a:endParaRPr sz="1000">
                        <a:latin typeface="Verdana"/>
                        <a:ea typeface="Verdana"/>
                        <a:cs typeface="Verdana"/>
                        <a:sym typeface="Verdana"/>
                      </a:endParaRPr>
                    </a:p>
                    <a:p>
                      <a:pPr marL="457200" lvl="0" indent="-292100" rtl="0">
                        <a:lnSpc>
                          <a:spcPct val="115000"/>
                        </a:lnSpc>
                        <a:spcBef>
                          <a:spcPts val="0"/>
                        </a:spcBef>
                        <a:spcAft>
                          <a:spcPts val="0"/>
                        </a:spcAft>
                        <a:buClr>
                          <a:srgbClr val="000000"/>
                        </a:buClr>
                        <a:buSzPts val="1000"/>
                        <a:buFont typeface="Verdana"/>
                        <a:buAutoNum type="arabicPeriod"/>
                      </a:pPr>
                      <a:r>
                        <a:rPr lang="pt-BR" sz="1000">
                          <a:latin typeface="Verdana"/>
                          <a:ea typeface="Verdana"/>
                          <a:cs typeface="Verdana"/>
                          <a:sym typeface="Verdana"/>
                        </a:rPr>
                        <a:t>São consideradas como instituições sem fins lucrativos apenas estabelecimentos como ONG, igrejas, associações profissionais etc.</a:t>
                      </a:r>
                      <a:endParaRPr sz="1000">
                        <a:latin typeface="Verdana"/>
                        <a:ea typeface="Verdana"/>
                        <a:cs typeface="Verdana"/>
                        <a:sym typeface="Verdana"/>
                      </a:endParaRPr>
                    </a:p>
                    <a:p>
                      <a:pPr marL="457200" lvl="0" indent="-292100" rtl="0">
                        <a:lnSpc>
                          <a:spcPct val="115000"/>
                        </a:lnSpc>
                        <a:spcBef>
                          <a:spcPts val="0"/>
                        </a:spcBef>
                        <a:spcAft>
                          <a:spcPts val="0"/>
                        </a:spcAft>
                        <a:buClr>
                          <a:srgbClr val="000000"/>
                        </a:buClr>
                        <a:buSzPts val="1000"/>
                        <a:buFont typeface="Verdana"/>
                        <a:buAutoNum type="arabicPeriod"/>
                      </a:pPr>
                      <a:endParaRPr sz="1000">
                        <a:latin typeface="Verdana"/>
                        <a:ea typeface="Verdana"/>
                        <a:cs typeface="Verdana"/>
                        <a:sym typeface="Verdana"/>
                      </a:endParaRPr>
                    </a:p>
                  </a:txBody>
                  <a:tcPr marL="63500" marR="63500" marT="63500" marB="63500">
                    <a:lnT w="9425" cap="flat" cmpd="sng">
                      <a:solidFill>
                        <a:srgbClr val="FFFFFF"/>
                      </a:solidFill>
                      <a:prstDash val="solid"/>
                      <a:round/>
                      <a:headEnd type="none" w="sm" len="sm"/>
                      <a:tailEnd type="none" w="sm" len="sm"/>
                    </a:lnT>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bl>
          </a:graphicData>
        </a:graphic>
      </p:graphicFrame>
      <p:sp>
        <p:nvSpPr>
          <p:cNvPr id="401" name="Shape 40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fld id="{00000000-1234-1234-1234-123412341234}" type="slidenum">
              <a:rPr lang="pt-BR"/>
              <a:t>55</a:t>
            </a:fld>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graphicFrame>
        <p:nvGraphicFramePr>
          <p:cNvPr id="406" name="Shape 406"/>
          <p:cNvGraphicFramePr/>
          <p:nvPr/>
        </p:nvGraphicFramePr>
        <p:xfrm>
          <a:off x="152400" y="152400"/>
          <a:ext cx="3000000" cy="3000000"/>
        </p:xfrm>
        <a:graphic>
          <a:graphicData uri="http://schemas.openxmlformats.org/drawingml/2006/table">
            <a:tbl>
              <a:tblPr>
                <a:noFill/>
                <a:tableStyleId>{D147437B-CD26-4452-AB71-1F8D269E7DC8}</a:tableStyleId>
              </a:tblPr>
              <a:tblGrid>
                <a:gridCol w="1971675"/>
                <a:gridCol w="542925"/>
                <a:gridCol w="542925"/>
                <a:gridCol w="542925"/>
                <a:gridCol w="542925"/>
                <a:gridCol w="542925"/>
                <a:gridCol w="542925"/>
                <a:gridCol w="542925"/>
                <a:gridCol w="542925"/>
                <a:gridCol w="542925"/>
                <a:gridCol w="542925"/>
                <a:gridCol w="542925"/>
                <a:gridCol w="542925"/>
                <a:gridCol w="542925"/>
              </a:tblGrid>
              <a:tr h="342900">
                <a:tc gridSpan="14">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Gasto federal com saúde, como proporção do PIB, segundo item de gasto</a:t>
                      </a:r>
                      <a:endParaRPr sz="1000" b="1">
                        <a:latin typeface="Verdana"/>
                        <a:ea typeface="Verdana"/>
                        <a:cs typeface="Verdana"/>
                        <a:sym typeface="Verdana"/>
                      </a:endParaRPr>
                    </a:p>
                    <a:p>
                      <a:pPr marL="76200" marR="76200" lvl="0" indent="0" algn="ctr" rtl="0">
                        <a:lnSpc>
                          <a:spcPct val="115000"/>
                        </a:lnSpc>
                        <a:spcBef>
                          <a:spcPts val="0"/>
                        </a:spcBef>
                        <a:spcAft>
                          <a:spcPts val="0"/>
                        </a:spcAft>
                        <a:buNone/>
                      </a:pPr>
                      <a:r>
                        <a:rPr lang="pt-BR" sz="1000" b="1">
                          <a:latin typeface="Verdana"/>
                          <a:ea typeface="Verdana"/>
                          <a:cs typeface="Verdana"/>
                          <a:sym typeface="Verdana"/>
                        </a:rPr>
                        <a:t>Brasil, 2000-2012</a:t>
                      </a:r>
                      <a:endParaRPr sz="1000" b="1">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304800">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Item de gasto</a:t>
                      </a:r>
                      <a:endParaRPr sz="1000" b="1">
                        <a:latin typeface="Verdana"/>
                        <a:ea typeface="Verdana"/>
                        <a:cs typeface="Verdana"/>
                        <a:sym typeface="Verdana"/>
                      </a:endParaRPr>
                    </a:p>
                  </a:txBody>
                  <a:tcPr marL="63500" marR="63500" marT="63500" marB="63500">
                    <a:lnR w="9425" cap="flat" cmpd="sng">
                      <a:solidFill>
                        <a:srgbClr val="FFFFFF"/>
                      </a:solidFill>
                      <a:prstDash val="solid"/>
                      <a:round/>
                      <a:headEnd type="none" w="sm" len="sm"/>
                      <a:tailEnd type="none" w="sm" len="sm"/>
                    </a:lnR>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2000</a:t>
                      </a:r>
                      <a:endParaRPr sz="1000" b="1">
                        <a:latin typeface="Verdana"/>
                        <a:ea typeface="Verdana"/>
                        <a:cs typeface="Verdana"/>
                        <a:sym typeface="Verdana"/>
                      </a:endParaRPr>
                    </a:p>
                  </a:txBody>
                  <a:tcPr marL="63500" marR="63500" marT="63500" marB="63500">
                    <a:lnL w="9425" cap="flat" cmpd="sng">
                      <a:solidFill>
                        <a:srgbClr val="FFFFFF"/>
                      </a:solidFill>
                      <a:prstDash val="solid"/>
                      <a:round/>
                      <a:headEnd type="none" w="sm" len="sm"/>
                      <a:tailEnd type="none" w="sm" len="sm"/>
                    </a:lnL>
                    <a:lnR w="9425" cap="flat" cmpd="sng">
                      <a:solidFill>
                        <a:srgbClr val="FFFFFF"/>
                      </a:solidFill>
                      <a:prstDash val="solid"/>
                      <a:round/>
                      <a:headEnd type="none" w="sm" len="sm"/>
                      <a:tailEnd type="none" w="sm" len="sm"/>
                    </a:lnR>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2001</a:t>
                      </a:r>
                      <a:endParaRPr sz="1000" b="1">
                        <a:latin typeface="Verdana"/>
                        <a:ea typeface="Verdana"/>
                        <a:cs typeface="Verdana"/>
                        <a:sym typeface="Verdana"/>
                      </a:endParaRPr>
                    </a:p>
                  </a:txBody>
                  <a:tcPr marL="63500" marR="63500" marT="63500" marB="63500">
                    <a:lnL w="9425" cap="flat" cmpd="sng">
                      <a:solidFill>
                        <a:srgbClr val="FFFFFF"/>
                      </a:solidFill>
                      <a:prstDash val="solid"/>
                      <a:round/>
                      <a:headEnd type="none" w="sm" len="sm"/>
                      <a:tailEnd type="none" w="sm" len="sm"/>
                    </a:lnL>
                    <a:lnR w="9425" cap="flat" cmpd="sng">
                      <a:solidFill>
                        <a:srgbClr val="FFFFFF"/>
                      </a:solidFill>
                      <a:prstDash val="solid"/>
                      <a:round/>
                      <a:headEnd type="none" w="sm" len="sm"/>
                      <a:tailEnd type="none" w="sm" len="sm"/>
                    </a:lnR>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2002</a:t>
                      </a:r>
                      <a:endParaRPr sz="1000" b="1">
                        <a:latin typeface="Verdana"/>
                        <a:ea typeface="Verdana"/>
                        <a:cs typeface="Verdana"/>
                        <a:sym typeface="Verdana"/>
                      </a:endParaRPr>
                    </a:p>
                  </a:txBody>
                  <a:tcPr marL="63500" marR="63500" marT="63500" marB="63500">
                    <a:lnL w="9425" cap="flat" cmpd="sng">
                      <a:solidFill>
                        <a:srgbClr val="FFFFFF"/>
                      </a:solidFill>
                      <a:prstDash val="solid"/>
                      <a:round/>
                      <a:headEnd type="none" w="sm" len="sm"/>
                      <a:tailEnd type="none" w="sm" len="sm"/>
                    </a:lnL>
                    <a:lnR w="9425" cap="flat" cmpd="sng">
                      <a:solidFill>
                        <a:srgbClr val="FFFFFF"/>
                      </a:solidFill>
                      <a:prstDash val="solid"/>
                      <a:round/>
                      <a:headEnd type="none" w="sm" len="sm"/>
                      <a:tailEnd type="none" w="sm" len="sm"/>
                    </a:lnR>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2003</a:t>
                      </a:r>
                      <a:endParaRPr sz="1000" b="1">
                        <a:latin typeface="Verdana"/>
                        <a:ea typeface="Verdana"/>
                        <a:cs typeface="Verdana"/>
                        <a:sym typeface="Verdana"/>
                      </a:endParaRPr>
                    </a:p>
                  </a:txBody>
                  <a:tcPr marL="63500" marR="63500" marT="63500" marB="63500">
                    <a:lnL w="9425" cap="flat" cmpd="sng">
                      <a:solidFill>
                        <a:srgbClr val="FFFFFF"/>
                      </a:solidFill>
                      <a:prstDash val="solid"/>
                      <a:round/>
                      <a:headEnd type="none" w="sm" len="sm"/>
                      <a:tailEnd type="none" w="sm" len="sm"/>
                    </a:lnL>
                    <a:lnR w="9425" cap="flat" cmpd="sng">
                      <a:solidFill>
                        <a:srgbClr val="FFFFFF"/>
                      </a:solidFill>
                      <a:prstDash val="solid"/>
                      <a:round/>
                      <a:headEnd type="none" w="sm" len="sm"/>
                      <a:tailEnd type="none" w="sm" len="sm"/>
                    </a:lnR>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2004</a:t>
                      </a:r>
                      <a:endParaRPr sz="1000" b="1">
                        <a:latin typeface="Verdana"/>
                        <a:ea typeface="Verdana"/>
                        <a:cs typeface="Verdana"/>
                        <a:sym typeface="Verdana"/>
                      </a:endParaRPr>
                    </a:p>
                  </a:txBody>
                  <a:tcPr marL="63500" marR="63500" marT="63500" marB="63500">
                    <a:lnL w="9425" cap="flat" cmpd="sng">
                      <a:solidFill>
                        <a:srgbClr val="FFFFFF"/>
                      </a:solidFill>
                      <a:prstDash val="solid"/>
                      <a:round/>
                      <a:headEnd type="none" w="sm" len="sm"/>
                      <a:tailEnd type="none" w="sm" len="sm"/>
                    </a:lnL>
                    <a:lnR w="9425" cap="flat" cmpd="sng">
                      <a:solidFill>
                        <a:srgbClr val="FFFFFF"/>
                      </a:solidFill>
                      <a:prstDash val="solid"/>
                      <a:round/>
                      <a:headEnd type="none" w="sm" len="sm"/>
                      <a:tailEnd type="none" w="sm" len="sm"/>
                    </a:lnR>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2005</a:t>
                      </a:r>
                      <a:endParaRPr sz="1000" b="1">
                        <a:latin typeface="Verdana"/>
                        <a:ea typeface="Verdana"/>
                        <a:cs typeface="Verdana"/>
                        <a:sym typeface="Verdana"/>
                      </a:endParaRPr>
                    </a:p>
                  </a:txBody>
                  <a:tcPr marL="63500" marR="63500" marT="63500" marB="63500">
                    <a:lnL w="9425" cap="flat" cmpd="sng">
                      <a:solidFill>
                        <a:srgbClr val="FFFFFF"/>
                      </a:solidFill>
                      <a:prstDash val="solid"/>
                      <a:round/>
                      <a:headEnd type="none" w="sm" len="sm"/>
                      <a:tailEnd type="none" w="sm" len="sm"/>
                    </a:lnL>
                    <a:lnR w="9425" cap="flat" cmpd="sng">
                      <a:solidFill>
                        <a:srgbClr val="FFFFFF"/>
                      </a:solidFill>
                      <a:prstDash val="solid"/>
                      <a:round/>
                      <a:headEnd type="none" w="sm" len="sm"/>
                      <a:tailEnd type="none" w="sm" len="sm"/>
                    </a:lnR>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2006</a:t>
                      </a:r>
                      <a:endParaRPr sz="1000" b="1">
                        <a:latin typeface="Verdana"/>
                        <a:ea typeface="Verdana"/>
                        <a:cs typeface="Verdana"/>
                        <a:sym typeface="Verdana"/>
                      </a:endParaRPr>
                    </a:p>
                  </a:txBody>
                  <a:tcPr marL="63500" marR="63500" marT="63500" marB="63500">
                    <a:lnL w="9425" cap="flat" cmpd="sng">
                      <a:solidFill>
                        <a:srgbClr val="FFFFFF"/>
                      </a:solidFill>
                      <a:prstDash val="solid"/>
                      <a:round/>
                      <a:headEnd type="none" w="sm" len="sm"/>
                      <a:tailEnd type="none" w="sm" len="sm"/>
                    </a:lnL>
                    <a:lnR w="9425" cap="flat" cmpd="sng">
                      <a:solidFill>
                        <a:srgbClr val="FFFFFF"/>
                      </a:solidFill>
                      <a:prstDash val="solid"/>
                      <a:round/>
                      <a:headEnd type="none" w="sm" len="sm"/>
                      <a:tailEnd type="none" w="sm" len="sm"/>
                    </a:lnR>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2007</a:t>
                      </a:r>
                      <a:endParaRPr sz="1000" b="1">
                        <a:latin typeface="Verdana"/>
                        <a:ea typeface="Verdana"/>
                        <a:cs typeface="Verdana"/>
                        <a:sym typeface="Verdana"/>
                      </a:endParaRPr>
                    </a:p>
                  </a:txBody>
                  <a:tcPr marL="63500" marR="63500" marT="63500" marB="63500">
                    <a:lnL w="9425" cap="flat" cmpd="sng">
                      <a:solidFill>
                        <a:srgbClr val="FFFFFF"/>
                      </a:solidFill>
                      <a:prstDash val="solid"/>
                      <a:round/>
                      <a:headEnd type="none" w="sm" len="sm"/>
                      <a:tailEnd type="none" w="sm" len="sm"/>
                    </a:lnL>
                    <a:lnR w="9425" cap="flat" cmpd="sng">
                      <a:solidFill>
                        <a:srgbClr val="FFFFFF"/>
                      </a:solidFill>
                      <a:prstDash val="solid"/>
                      <a:round/>
                      <a:headEnd type="none" w="sm" len="sm"/>
                      <a:tailEnd type="none" w="sm" len="sm"/>
                    </a:lnR>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2008</a:t>
                      </a:r>
                      <a:endParaRPr sz="1000" b="1">
                        <a:latin typeface="Verdana"/>
                        <a:ea typeface="Verdana"/>
                        <a:cs typeface="Verdana"/>
                        <a:sym typeface="Verdana"/>
                      </a:endParaRPr>
                    </a:p>
                  </a:txBody>
                  <a:tcPr marL="63500" marR="63500" marT="63500" marB="63500">
                    <a:lnL w="9425" cap="flat" cmpd="sng">
                      <a:solidFill>
                        <a:srgbClr val="FFFFFF"/>
                      </a:solidFill>
                      <a:prstDash val="solid"/>
                      <a:round/>
                      <a:headEnd type="none" w="sm" len="sm"/>
                      <a:tailEnd type="none" w="sm" len="sm"/>
                    </a:lnL>
                    <a:lnR w="9425" cap="flat" cmpd="sng">
                      <a:solidFill>
                        <a:srgbClr val="FFFFFF"/>
                      </a:solidFill>
                      <a:prstDash val="solid"/>
                      <a:round/>
                      <a:headEnd type="none" w="sm" len="sm"/>
                      <a:tailEnd type="none" w="sm" len="sm"/>
                    </a:lnR>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2009</a:t>
                      </a:r>
                      <a:endParaRPr sz="1000" b="1">
                        <a:latin typeface="Verdana"/>
                        <a:ea typeface="Verdana"/>
                        <a:cs typeface="Verdana"/>
                        <a:sym typeface="Verdana"/>
                      </a:endParaRPr>
                    </a:p>
                  </a:txBody>
                  <a:tcPr marL="63500" marR="63500" marT="63500" marB="63500">
                    <a:lnL w="9425" cap="flat" cmpd="sng">
                      <a:solidFill>
                        <a:srgbClr val="FFFFFF"/>
                      </a:solidFill>
                      <a:prstDash val="solid"/>
                      <a:round/>
                      <a:headEnd type="none" w="sm" len="sm"/>
                      <a:tailEnd type="none" w="sm" len="sm"/>
                    </a:lnL>
                    <a:lnR w="9425" cap="flat" cmpd="sng">
                      <a:solidFill>
                        <a:srgbClr val="FFFFFF"/>
                      </a:solidFill>
                      <a:prstDash val="solid"/>
                      <a:round/>
                      <a:headEnd type="none" w="sm" len="sm"/>
                      <a:tailEnd type="none" w="sm" len="sm"/>
                    </a:lnR>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2010</a:t>
                      </a:r>
                      <a:endParaRPr sz="1000" b="1">
                        <a:latin typeface="Verdana"/>
                        <a:ea typeface="Verdana"/>
                        <a:cs typeface="Verdana"/>
                        <a:sym typeface="Verdana"/>
                      </a:endParaRPr>
                    </a:p>
                  </a:txBody>
                  <a:tcPr marL="63500" marR="63500" marT="63500" marB="63500">
                    <a:lnL w="9425" cap="flat" cmpd="sng">
                      <a:solidFill>
                        <a:srgbClr val="FFFFFF"/>
                      </a:solidFill>
                      <a:prstDash val="solid"/>
                      <a:round/>
                      <a:headEnd type="none" w="sm" len="sm"/>
                      <a:tailEnd type="none" w="sm" len="sm"/>
                    </a:lnL>
                    <a:lnR w="9425" cap="flat" cmpd="sng">
                      <a:solidFill>
                        <a:srgbClr val="FFFFFF"/>
                      </a:solidFill>
                      <a:prstDash val="solid"/>
                      <a:round/>
                      <a:headEnd type="none" w="sm" len="sm"/>
                      <a:tailEnd type="none" w="sm" len="sm"/>
                    </a:lnR>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2011</a:t>
                      </a:r>
                      <a:endParaRPr sz="1000" b="1">
                        <a:latin typeface="Verdana"/>
                        <a:ea typeface="Verdana"/>
                        <a:cs typeface="Verdana"/>
                        <a:sym typeface="Verdana"/>
                      </a:endParaRPr>
                    </a:p>
                  </a:txBody>
                  <a:tcPr marL="63500" marR="63500" marT="63500" marB="63500">
                    <a:lnL w="9425" cap="flat" cmpd="sng">
                      <a:solidFill>
                        <a:srgbClr val="FFFFFF"/>
                      </a:solidFill>
                      <a:prstDash val="solid"/>
                      <a:round/>
                      <a:headEnd type="none" w="sm" len="sm"/>
                      <a:tailEnd type="none" w="sm" len="sm"/>
                    </a:lnL>
                    <a:lnR w="9425" cap="flat" cmpd="sng">
                      <a:solidFill>
                        <a:srgbClr val="FFFFFF"/>
                      </a:solidFill>
                      <a:prstDash val="solid"/>
                      <a:round/>
                      <a:headEnd type="none" w="sm" len="sm"/>
                      <a:tailEnd type="none" w="sm" len="sm"/>
                    </a:lnR>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c>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2012</a:t>
                      </a:r>
                      <a:endParaRPr sz="1000" b="1">
                        <a:latin typeface="Verdana"/>
                        <a:ea typeface="Verdana"/>
                        <a:cs typeface="Verdana"/>
                        <a:sym typeface="Verdana"/>
                      </a:endParaRPr>
                    </a:p>
                  </a:txBody>
                  <a:tcPr marL="63500" marR="63500" marT="63500" marB="63500">
                    <a:lnL w="9425" cap="flat" cmpd="sng">
                      <a:solidFill>
                        <a:srgbClr val="FFFFFF"/>
                      </a:solidFill>
                      <a:prstDash val="solid"/>
                      <a:round/>
                      <a:headEnd type="none" w="sm" len="sm"/>
                      <a:tailEnd type="none" w="sm" len="sm"/>
                    </a:lnL>
                    <a:lnT w="9425" cap="flat" cmpd="sng">
                      <a:solidFill>
                        <a:srgbClr val="FFFFFF"/>
                      </a:solidFill>
                      <a:prstDash val="solid"/>
                      <a:round/>
                      <a:headEnd type="none" w="sm" len="sm"/>
                      <a:tailEnd type="none" w="sm" len="sm"/>
                    </a:lnT>
                    <a:lnB w="9425" cap="flat" cmpd="sng">
                      <a:solidFill>
                        <a:srgbClr val="FFFFFF"/>
                      </a:solidFill>
                      <a:prstDash val="solid"/>
                      <a:round/>
                      <a:headEnd type="none" w="sm" len="sm"/>
                      <a:tailEnd type="none" w="sm" len="sm"/>
                    </a:lnB>
                  </a:tcPr>
                </a:tc>
              </a:tr>
              <a:tr h="0">
                <a:tc>
                  <a:txBody>
                    <a:bodyPr/>
                    <a:lstStyle/>
                    <a:p>
                      <a:pPr marL="76200" marR="76200" lvl="0" indent="0" algn="ctr" rtl="0">
                        <a:lnSpc>
                          <a:spcPct val="115000"/>
                        </a:lnSpc>
                        <a:spcBef>
                          <a:spcPts val="0"/>
                        </a:spcBef>
                        <a:spcAft>
                          <a:spcPts val="0"/>
                        </a:spcAft>
                        <a:buNone/>
                      </a:pPr>
                      <a:r>
                        <a:rPr lang="pt-BR" sz="1000">
                          <a:latin typeface="Verdana"/>
                          <a:ea typeface="Verdana"/>
                          <a:cs typeface="Verdana"/>
                          <a:sym typeface="Verdana"/>
                        </a:rPr>
                        <a:t>Total</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1,70</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1,71</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1,68</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1,58</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1,62</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1,59</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1,68</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1,66</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1,63</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1,82</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1,68</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1,78</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1,86</a:t>
                      </a:r>
                      <a:endParaRPr sz="1000">
                        <a:latin typeface="Verdana"/>
                        <a:ea typeface="Verdana"/>
                        <a:cs typeface="Verdana"/>
                        <a:sym typeface="Verdana"/>
                      </a:endParaRPr>
                    </a:p>
                  </a:txBody>
                  <a:tcPr marL="63500" marR="63500" marT="91425" marB="91425">
                    <a:lnT w="9425" cap="flat" cmpd="sng">
                      <a:solidFill>
                        <a:srgbClr val="FFFFFF"/>
                      </a:solidFill>
                      <a:prstDash val="solid"/>
                      <a:round/>
                      <a:headEnd type="none" w="sm" len="sm"/>
                      <a:tailEnd type="none" w="sm" len="sm"/>
                    </a:lnT>
                  </a:tcPr>
                </a:tc>
              </a:tr>
              <a:tr h="0">
                <a:tc>
                  <a:txBody>
                    <a:bodyPr/>
                    <a:lstStyle/>
                    <a:p>
                      <a:pPr marL="76200" marR="76200" lvl="0" indent="0" algn="ctr" rtl="0">
                        <a:lnSpc>
                          <a:spcPct val="115000"/>
                        </a:lnSpc>
                        <a:spcBef>
                          <a:spcPts val="0"/>
                        </a:spcBef>
                        <a:spcAft>
                          <a:spcPts val="0"/>
                        </a:spcAft>
                        <a:buNone/>
                      </a:pPr>
                      <a:r>
                        <a:rPr lang="pt-BR" sz="1000">
                          <a:latin typeface="Verdana"/>
                          <a:ea typeface="Verdana"/>
                          <a:cs typeface="Verdana"/>
                          <a:sym typeface="Verdana"/>
                        </a:rPr>
                        <a:t>I. Gasto direto com saúde</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0,87</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0,81</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0,75</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0,67</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0,54</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0,48</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0,52</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0,47</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0,46</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0,59</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0,53</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0,57</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0,61</a:t>
                      </a:r>
                      <a:endParaRPr sz="1000">
                        <a:latin typeface="Verdana"/>
                        <a:ea typeface="Verdana"/>
                        <a:cs typeface="Verdana"/>
                        <a:sym typeface="Verdana"/>
                      </a:endParaRPr>
                    </a:p>
                  </a:txBody>
                  <a:tcPr marL="63500" marR="63500" marT="91425" marB="91425"/>
                </a:tc>
              </a:tr>
              <a:tr h="0">
                <a:tc>
                  <a:txBody>
                    <a:bodyPr/>
                    <a:lstStyle/>
                    <a:p>
                      <a:pPr marL="76200" marR="76200" lvl="0" indent="0" algn="ctr" rtl="0">
                        <a:lnSpc>
                          <a:spcPct val="115000"/>
                        </a:lnSpc>
                        <a:spcBef>
                          <a:spcPts val="0"/>
                        </a:spcBef>
                        <a:spcAft>
                          <a:spcPts val="0"/>
                        </a:spcAft>
                        <a:buNone/>
                      </a:pPr>
                      <a:r>
                        <a:rPr lang="pt-BR" sz="1000">
                          <a:latin typeface="Verdana"/>
                          <a:ea typeface="Verdana"/>
                          <a:cs typeface="Verdana"/>
                          <a:sym typeface="Verdana"/>
                        </a:rPr>
                        <a:t>   a. Pessoal</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0,21</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0,19</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0,19</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0,21</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0,20</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0,18</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0,21</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0,18</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0,20</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0,27</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0,27</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0,27</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0,27</a:t>
                      </a:r>
                      <a:endParaRPr sz="1000">
                        <a:latin typeface="Verdana"/>
                        <a:ea typeface="Verdana"/>
                        <a:cs typeface="Verdana"/>
                        <a:sym typeface="Verdana"/>
                      </a:endParaRPr>
                    </a:p>
                  </a:txBody>
                  <a:tcPr marL="63500" marR="63500" marT="91425" marB="91425"/>
                </a:tc>
              </a:tr>
              <a:tr h="342900">
                <a:tc>
                  <a:txBody>
                    <a:bodyPr/>
                    <a:lstStyle/>
                    <a:p>
                      <a:pPr marL="76200" marR="76200" lvl="0" indent="0" algn="ctr" rtl="0">
                        <a:lnSpc>
                          <a:spcPct val="115000"/>
                        </a:lnSpc>
                        <a:spcBef>
                          <a:spcPts val="0"/>
                        </a:spcBef>
                        <a:spcAft>
                          <a:spcPts val="0"/>
                        </a:spcAft>
                        <a:buNone/>
                      </a:pPr>
                      <a:r>
                        <a:rPr lang="pt-BR" sz="1000">
                          <a:latin typeface="Verdana"/>
                          <a:ea typeface="Verdana"/>
                          <a:cs typeface="Verdana"/>
                          <a:sym typeface="Verdana"/>
                        </a:rPr>
                        <a:t>   b. Outras despesas correntes</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0,62</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0,59</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0,54</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0,44</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0,31</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0,28</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0,28</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0,26</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0,24</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0,28</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0,24</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0,29</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0,30</a:t>
                      </a:r>
                      <a:endParaRPr sz="1000">
                        <a:latin typeface="Verdana"/>
                        <a:ea typeface="Verdana"/>
                        <a:cs typeface="Verdana"/>
                        <a:sym typeface="Verdana"/>
                      </a:endParaRPr>
                    </a:p>
                  </a:txBody>
                  <a:tcPr marL="63500" marR="63500" marT="91425" marB="91425"/>
                </a:tc>
              </a:tr>
              <a:tr h="0">
                <a:tc>
                  <a:txBody>
                    <a:bodyPr/>
                    <a:lstStyle/>
                    <a:p>
                      <a:pPr marL="76200" marR="76200" lvl="0" indent="0" algn="ctr" rtl="0">
                        <a:lnSpc>
                          <a:spcPct val="115000"/>
                        </a:lnSpc>
                        <a:spcBef>
                          <a:spcPts val="0"/>
                        </a:spcBef>
                        <a:spcAft>
                          <a:spcPts val="0"/>
                        </a:spcAft>
                        <a:buNone/>
                      </a:pPr>
                      <a:r>
                        <a:rPr lang="pt-BR" sz="1000">
                          <a:latin typeface="Verdana"/>
                          <a:ea typeface="Verdana"/>
                          <a:cs typeface="Verdana"/>
                          <a:sym typeface="Verdana"/>
                        </a:rPr>
                        <a:t>   c. Outros gastos diretos</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0,04</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0,03</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0,02</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0,02</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0,03</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0,03</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0,03</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0,02</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0,02</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0,03</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0,02</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0,02</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0,04</a:t>
                      </a:r>
                      <a:endParaRPr sz="1000">
                        <a:latin typeface="Verdana"/>
                        <a:ea typeface="Verdana"/>
                        <a:cs typeface="Verdana"/>
                        <a:sym typeface="Verdana"/>
                      </a:endParaRPr>
                    </a:p>
                  </a:txBody>
                  <a:tcPr marL="63500" marR="63500" marT="91425" marB="91425"/>
                </a:tc>
              </a:tr>
              <a:tr h="342900">
                <a:tc>
                  <a:txBody>
                    <a:bodyPr/>
                    <a:lstStyle/>
                    <a:p>
                      <a:pPr marL="76200" marR="76200" lvl="0" indent="0" algn="ctr" rtl="0">
                        <a:lnSpc>
                          <a:spcPct val="115000"/>
                        </a:lnSpc>
                        <a:spcBef>
                          <a:spcPts val="0"/>
                        </a:spcBef>
                        <a:spcAft>
                          <a:spcPts val="0"/>
                        </a:spcAft>
                        <a:buNone/>
                      </a:pPr>
                      <a:r>
                        <a:rPr lang="pt-BR" sz="1000">
                          <a:latin typeface="Verdana"/>
                          <a:ea typeface="Verdana"/>
                          <a:cs typeface="Verdana"/>
                          <a:sym typeface="Verdana"/>
                        </a:rPr>
                        <a:t>II. Transferência a estados e DF</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0,19</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0,21</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0,24</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0,26</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0,37</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0,41</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0,44</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0,42</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0,42</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0,46</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0,41</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0,36</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0,38</a:t>
                      </a:r>
                      <a:endParaRPr sz="1000">
                        <a:latin typeface="Verdana"/>
                        <a:ea typeface="Verdana"/>
                        <a:cs typeface="Verdana"/>
                        <a:sym typeface="Verdana"/>
                      </a:endParaRPr>
                    </a:p>
                  </a:txBody>
                  <a:tcPr marL="63500" marR="63500" marT="91425" marB="91425"/>
                </a:tc>
              </a:tr>
              <a:tr h="342900">
                <a:tc>
                  <a:txBody>
                    <a:bodyPr/>
                    <a:lstStyle/>
                    <a:p>
                      <a:pPr marL="76200" marR="76200" lvl="0" indent="0" algn="ctr" rtl="0">
                        <a:lnSpc>
                          <a:spcPct val="115000"/>
                        </a:lnSpc>
                        <a:spcBef>
                          <a:spcPts val="0"/>
                        </a:spcBef>
                        <a:spcAft>
                          <a:spcPts val="0"/>
                        </a:spcAft>
                        <a:buNone/>
                      </a:pPr>
                      <a:r>
                        <a:rPr lang="pt-BR" sz="1000">
                          <a:latin typeface="Verdana"/>
                          <a:ea typeface="Verdana"/>
                          <a:cs typeface="Verdana"/>
                          <a:sym typeface="Verdana"/>
                        </a:rPr>
                        <a:t>III. Transferência a municípios</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0,59</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0,63</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0,63</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0,60</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0,66</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0,65</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0,68</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0,74</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0,72</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0,75</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0,72</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0,82</a:t>
                      </a:r>
                      <a:endParaRPr sz="1000">
                        <a:latin typeface="Verdana"/>
                        <a:ea typeface="Verdana"/>
                        <a:cs typeface="Verdana"/>
                        <a:sym typeface="Verdana"/>
                      </a:endParaRPr>
                    </a:p>
                  </a:txBody>
                  <a:tcPr marL="63500" marR="63500" marT="91425" marB="91425"/>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0,84</a:t>
                      </a:r>
                      <a:endParaRPr sz="1000">
                        <a:latin typeface="Verdana"/>
                        <a:ea typeface="Verdana"/>
                        <a:cs typeface="Verdana"/>
                        <a:sym typeface="Verdana"/>
                      </a:endParaRPr>
                    </a:p>
                  </a:txBody>
                  <a:tcPr marL="63500" marR="63500" marT="91425" marB="91425"/>
                </a:tc>
              </a:tr>
              <a:tr h="0">
                <a:tc>
                  <a:txBody>
                    <a:bodyPr/>
                    <a:lstStyle/>
                    <a:p>
                      <a:pPr marL="76200" marR="76200" lvl="0" indent="0" algn="ctr" rtl="0">
                        <a:lnSpc>
                          <a:spcPct val="115000"/>
                        </a:lnSpc>
                        <a:spcBef>
                          <a:spcPts val="0"/>
                        </a:spcBef>
                        <a:spcAft>
                          <a:spcPts val="0"/>
                        </a:spcAft>
                        <a:buNone/>
                      </a:pPr>
                      <a:r>
                        <a:rPr lang="pt-BR" sz="1000">
                          <a:latin typeface="Verdana"/>
                          <a:ea typeface="Verdana"/>
                          <a:cs typeface="Verdana"/>
                          <a:sym typeface="Verdana"/>
                        </a:rPr>
                        <a:t>IV. Outras transferências</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0,05</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0,06</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0,06</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0,05</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0,05</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0,05</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0,04</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0,04</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0,03</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0,03</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0,02</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0,02</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c>
                  <a:txBody>
                    <a:bodyPr/>
                    <a:lstStyle/>
                    <a:p>
                      <a:pPr marL="76200" marR="76200" lvl="0" indent="0" algn="r" rtl="0">
                        <a:lnSpc>
                          <a:spcPct val="115000"/>
                        </a:lnSpc>
                        <a:spcBef>
                          <a:spcPts val="0"/>
                        </a:spcBef>
                        <a:spcAft>
                          <a:spcPts val="0"/>
                        </a:spcAft>
                        <a:buNone/>
                      </a:pPr>
                      <a:r>
                        <a:rPr lang="pt-BR" sz="1000">
                          <a:latin typeface="Verdana"/>
                          <a:ea typeface="Verdana"/>
                          <a:cs typeface="Verdana"/>
                          <a:sym typeface="Verdana"/>
                        </a:rPr>
                        <a:t>0,03</a:t>
                      </a:r>
                      <a:endParaRPr sz="1000">
                        <a:latin typeface="Verdana"/>
                        <a:ea typeface="Verdana"/>
                        <a:cs typeface="Verdana"/>
                        <a:sym typeface="Verdana"/>
                      </a:endParaRPr>
                    </a:p>
                  </a:txBody>
                  <a:tcPr marL="63500" marR="63500" marT="91425" marB="91425">
                    <a:lnB w="9425" cap="flat" cmpd="sng">
                      <a:solidFill>
                        <a:srgbClr val="FFFFFF"/>
                      </a:solidFill>
                      <a:prstDash val="solid"/>
                      <a:round/>
                      <a:headEnd type="none" w="sm" len="sm"/>
                      <a:tailEnd type="none" w="sm" len="sm"/>
                    </a:lnB>
                  </a:tcPr>
                </a:tc>
              </a:tr>
              <a:tr h="304800">
                <a:tc gridSpan="14">
                  <a:txBody>
                    <a:bodyPr/>
                    <a:lstStyle/>
                    <a:p>
                      <a:pPr marL="76200" marR="76200" lvl="0" indent="0" algn="ctr" rtl="0">
                        <a:lnSpc>
                          <a:spcPct val="115000"/>
                        </a:lnSpc>
                        <a:spcBef>
                          <a:spcPts val="0"/>
                        </a:spcBef>
                        <a:spcAft>
                          <a:spcPts val="0"/>
                        </a:spcAft>
                        <a:buNone/>
                      </a:pPr>
                      <a:r>
                        <a:rPr lang="pt-BR" sz="1000" b="1">
                          <a:latin typeface="Verdana"/>
                          <a:ea typeface="Verdana"/>
                          <a:cs typeface="Verdana"/>
                          <a:sym typeface="Verdana"/>
                        </a:rPr>
                        <a:t>Fonte</a:t>
                      </a:r>
                      <a:r>
                        <a:rPr lang="pt-BR" sz="1000">
                          <a:latin typeface="Verdana"/>
                          <a:ea typeface="Verdana"/>
                          <a:cs typeface="Verdana"/>
                          <a:sym typeface="Verdana"/>
                        </a:rPr>
                        <a:t>: IPEA/DISOC - estimativas anuais a partir dos dados do SIAFI/SIDOR e das Contas Nacionais do IBGE</a:t>
                      </a:r>
                      <a:endParaRPr sz="1000">
                        <a:latin typeface="Verdana"/>
                        <a:ea typeface="Verdana"/>
                        <a:cs typeface="Verdana"/>
                        <a:sym typeface="Verdana"/>
                      </a:endParaRPr>
                    </a:p>
                  </a:txBody>
                  <a:tcPr marL="63500" marR="63500" marT="63500" marB="63500">
                    <a:lnT w="9425" cap="flat" cmpd="sng">
                      <a:solidFill>
                        <a:srgbClr val="FFFFFF"/>
                      </a:solidFill>
                      <a:prstDash val="solid"/>
                      <a:round/>
                      <a:headEnd type="none" w="sm" len="sm"/>
                      <a:tailEnd type="none" w="sm" len="sm"/>
                    </a:lnT>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bl>
          </a:graphicData>
        </a:graphic>
      </p:graphicFrame>
      <p:sp>
        <p:nvSpPr>
          <p:cNvPr id="407" name="Shape 40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fld id="{00000000-1234-1234-1234-123412341234}" type="slidenum">
              <a:rPr lang="pt-BR"/>
              <a:t>56</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150075" y="156800"/>
            <a:ext cx="8895300" cy="4857000"/>
          </a:xfrm>
          <a:prstGeom prst="rect">
            <a:avLst/>
          </a:prstGeom>
          <a:noFill/>
          <a:ln>
            <a:noFill/>
          </a:ln>
        </p:spPr>
        <p:txBody>
          <a:bodyPr spcFirstLastPara="1" wrap="square" lIns="91425" tIns="91425" rIns="91425" bIns="91425" anchor="t" anchorCtr="0">
            <a:noAutofit/>
          </a:bodyPr>
          <a:lstStyle/>
          <a:p>
            <a:pPr marL="0" lvl="0" indent="0" algn="ctr" rtl="0">
              <a:lnSpc>
                <a:spcPct val="150000"/>
              </a:lnSpc>
              <a:spcBef>
                <a:spcPts val="0"/>
              </a:spcBef>
              <a:spcAft>
                <a:spcPts val="0"/>
              </a:spcAft>
              <a:buNone/>
            </a:pPr>
            <a:r>
              <a:rPr lang="pt-BR" sz="2400" b="1">
                <a:solidFill>
                  <a:srgbClr val="FF0000"/>
                </a:solidFill>
                <a:latin typeface="Comic Sans MS"/>
                <a:ea typeface="Comic Sans MS"/>
                <a:cs typeface="Comic Sans MS"/>
                <a:sym typeface="Comic Sans MS"/>
              </a:rPr>
              <a:t>A SAÚDE NO CONTEXTO DA SEGURIDADE SOCIAL</a:t>
            </a:r>
            <a:endParaRPr sz="2400" b="1">
              <a:solidFill>
                <a:srgbClr val="FF0000"/>
              </a:solidFill>
              <a:latin typeface="Comic Sans MS"/>
              <a:ea typeface="Comic Sans MS"/>
              <a:cs typeface="Comic Sans MS"/>
              <a:sym typeface="Comic Sans MS"/>
            </a:endParaRPr>
          </a:p>
          <a:p>
            <a:pPr marL="0" lvl="0" indent="0" algn="ctr" rtl="0">
              <a:lnSpc>
                <a:spcPct val="150000"/>
              </a:lnSpc>
              <a:spcBef>
                <a:spcPts val="0"/>
              </a:spcBef>
              <a:spcAft>
                <a:spcPts val="0"/>
              </a:spcAft>
              <a:buNone/>
            </a:pPr>
            <a:r>
              <a:rPr lang="pt-BR" sz="2400" b="1">
                <a:solidFill>
                  <a:srgbClr val="0000FF"/>
                </a:solidFill>
                <a:latin typeface="Comic Sans MS"/>
                <a:ea typeface="Comic Sans MS"/>
                <a:cs typeface="Comic Sans MS"/>
                <a:sym typeface="Comic Sans MS"/>
              </a:rPr>
              <a:t>CONSTITUIÇÃO DE 1988</a:t>
            </a:r>
            <a:endParaRPr sz="2400" b="1">
              <a:solidFill>
                <a:srgbClr val="0000FF"/>
              </a:solidFill>
              <a:latin typeface="Comic Sans MS"/>
              <a:ea typeface="Comic Sans MS"/>
              <a:cs typeface="Comic Sans MS"/>
              <a:sym typeface="Comic Sans MS"/>
            </a:endParaRPr>
          </a:p>
          <a:p>
            <a:pPr marL="0" lvl="0" indent="0" algn="ctr" rtl="0">
              <a:lnSpc>
                <a:spcPct val="115000"/>
              </a:lnSpc>
              <a:spcBef>
                <a:spcPts val="0"/>
              </a:spcBef>
              <a:spcAft>
                <a:spcPts val="0"/>
              </a:spcAft>
              <a:buNone/>
            </a:pPr>
            <a:r>
              <a:rPr lang="pt-BR" sz="2200" b="1">
                <a:solidFill>
                  <a:schemeClr val="dk1"/>
                </a:solidFill>
                <a:latin typeface="Comic Sans MS"/>
                <a:ea typeface="Comic Sans MS"/>
                <a:cs typeface="Comic Sans MS"/>
                <a:sym typeface="Comic Sans MS"/>
              </a:rPr>
              <a:t>Art. 194.</a:t>
            </a:r>
            <a:r>
              <a:rPr lang="pt-BR" sz="2200">
                <a:solidFill>
                  <a:schemeClr val="dk1"/>
                </a:solidFill>
                <a:latin typeface="Comic Sans MS"/>
                <a:ea typeface="Comic Sans MS"/>
                <a:cs typeface="Comic Sans MS"/>
                <a:sym typeface="Comic Sans MS"/>
              </a:rPr>
              <a:t> </a:t>
            </a:r>
            <a:r>
              <a:rPr lang="pt-BR" sz="2200" b="1">
                <a:solidFill>
                  <a:schemeClr val="dk1"/>
                </a:solidFill>
                <a:latin typeface="Comic Sans MS"/>
                <a:ea typeface="Comic Sans MS"/>
                <a:cs typeface="Comic Sans MS"/>
                <a:sym typeface="Comic Sans MS"/>
              </a:rPr>
              <a:t>A </a:t>
            </a:r>
            <a:r>
              <a:rPr lang="pt-BR" sz="2200" b="1">
                <a:solidFill>
                  <a:srgbClr val="0000FF"/>
                </a:solidFill>
                <a:latin typeface="Comic Sans MS"/>
                <a:ea typeface="Comic Sans MS"/>
                <a:cs typeface="Comic Sans MS"/>
                <a:sym typeface="Comic Sans MS"/>
              </a:rPr>
              <a:t>seguridade social</a:t>
            </a:r>
            <a:r>
              <a:rPr lang="pt-BR" sz="2200" b="1">
                <a:solidFill>
                  <a:schemeClr val="dk1"/>
                </a:solidFill>
                <a:latin typeface="Comic Sans MS"/>
                <a:ea typeface="Comic Sans MS"/>
                <a:cs typeface="Comic Sans MS"/>
                <a:sym typeface="Comic Sans MS"/>
              </a:rPr>
              <a:t> compreende um conjunto integrado de ações de iniciativa dos poderes públicos e da sociedade, destinadas a </a:t>
            </a:r>
            <a:r>
              <a:rPr lang="pt-BR" sz="2200" b="1">
                <a:solidFill>
                  <a:srgbClr val="0000FF"/>
                </a:solidFill>
                <a:latin typeface="Comic Sans MS"/>
                <a:ea typeface="Comic Sans MS"/>
                <a:cs typeface="Comic Sans MS"/>
                <a:sym typeface="Comic Sans MS"/>
              </a:rPr>
              <a:t>assegurar os direitos relativos à saúde, à previdência e à assistência social</a:t>
            </a:r>
            <a:r>
              <a:rPr lang="pt-BR" sz="2200" b="1">
                <a:solidFill>
                  <a:schemeClr val="dk1"/>
                </a:solidFill>
                <a:latin typeface="Comic Sans MS"/>
                <a:ea typeface="Comic Sans MS"/>
                <a:cs typeface="Comic Sans MS"/>
                <a:sym typeface="Comic Sans MS"/>
              </a:rPr>
              <a:t>.</a:t>
            </a:r>
            <a:endParaRPr sz="2200" b="1">
              <a:solidFill>
                <a:schemeClr val="dk1"/>
              </a:solidFill>
              <a:latin typeface="Comic Sans MS"/>
              <a:ea typeface="Comic Sans MS"/>
              <a:cs typeface="Comic Sans MS"/>
              <a:sym typeface="Comic Sans MS"/>
            </a:endParaRPr>
          </a:p>
          <a:p>
            <a:pPr marL="0" lvl="0" indent="0" algn="ctr" rtl="0">
              <a:lnSpc>
                <a:spcPct val="115000"/>
              </a:lnSpc>
              <a:spcBef>
                <a:spcPts val="0"/>
              </a:spcBef>
              <a:spcAft>
                <a:spcPts val="0"/>
              </a:spcAft>
              <a:buNone/>
            </a:pPr>
            <a:endParaRPr sz="2200" b="1">
              <a:solidFill>
                <a:schemeClr val="dk1"/>
              </a:solidFill>
              <a:latin typeface="Comic Sans MS"/>
              <a:ea typeface="Comic Sans MS"/>
              <a:cs typeface="Comic Sans MS"/>
              <a:sym typeface="Comic Sans MS"/>
            </a:endParaRPr>
          </a:p>
          <a:p>
            <a:pPr marL="0" lvl="0" indent="0" rtl="0">
              <a:lnSpc>
                <a:spcPct val="115000"/>
              </a:lnSpc>
              <a:spcBef>
                <a:spcPts val="0"/>
              </a:spcBef>
              <a:spcAft>
                <a:spcPts val="0"/>
              </a:spcAft>
              <a:buClr>
                <a:schemeClr val="dk1"/>
              </a:buClr>
              <a:buSzPts val="1100"/>
              <a:buFont typeface="Arial"/>
              <a:buNone/>
            </a:pPr>
            <a:r>
              <a:rPr lang="pt-BR" sz="2200">
                <a:solidFill>
                  <a:schemeClr val="dk1"/>
                </a:solidFill>
                <a:latin typeface="Comic Sans MS"/>
                <a:ea typeface="Comic Sans MS"/>
                <a:cs typeface="Comic Sans MS"/>
                <a:sym typeface="Comic Sans MS"/>
              </a:rPr>
              <a:t>  </a:t>
            </a:r>
            <a:r>
              <a:rPr lang="pt-BR" sz="2200">
                <a:solidFill>
                  <a:srgbClr val="386795"/>
                </a:solidFill>
                <a:latin typeface="Comic Sans MS"/>
                <a:ea typeface="Comic Sans MS"/>
                <a:cs typeface="Comic Sans MS"/>
                <a:sym typeface="Comic Sans MS"/>
              </a:rPr>
              <a:t>  </a:t>
            </a:r>
            <a:r>
              <a:rPr lang="pt-BR" sz="2200" b="1">
                <a:solidFill>
                  <a:schemeClr val="dk1"/>
                </a:solidFill>
                <a:latin typeface="Comic Sans MS"/>
                <a:ea typeface="Comic Sans MS"/>
                <a:cs typeface="Comic Sans MS"/>
                <a:sym typeface="Comic Sans MS"/>
              </a:rPr>
              <a:t>Parágrafo único.</a:t>
            </a:r>
            <a:r>
              <a:rPr lang="pt-BR" sz="2200">
                <a:solidFill>
                  <a:schemeClr val="dk1"/>
                </a:solidFill>
                <a:latin typeface="Comic Sans MS"/>
                <a:ea typeface="Comic Sans MS"/>
                <a:cs typeface="Comic Sans MS"/>
                <a:sym typeface="Comic Sans MS"/>
              </a:rPr>
              <a:t> </a:t>
            </a:r>
            <a:r>
              <a:rPr lang="pt-BR" sz="2200" b="1">
                <a:solidFill>
                  <a:schemeClr val="dk1"/>
                </a:solidFill>
                <a:latin typeface="Comic Sans MS"/>
                <a:ea typeface="Comic Sans MS"/>
                <a:cs typeface="Comic Sans MS"/>
                <a:sym typeface="Comic Sans MS"/>
              </a:rPr>
              <a:t>Compete ao </a:t>
            </a:r>
            <a:r>
              <a:rPr lang="pt-BR" sz="2200" b="1">
                <a:solidFill>
                  <a:srgbClr val="FF0000"/>
                </a:solidFill>
                <a:latin typeface="Comic Sans MS"/>
                <a:ea typeface="Comic Sans MS"/>
                <a:cs typeface="Comic Sans MS"/>
                <a:sym typeface="Comic Sans MS"/>
              </a:rPr>
              <a:t>poder público</a:t>
            </a:r>
            <a:r>
              <a:rPr lang="pt-BR" sz="2200" b="1">
                <a:solidFill>
                  <a:schemeClr val="dk1"/>
                </a:solidFill>
                <a:latin typeface="Comic Sans MS"/>
                <a:ea typeface="Comic Sans MS"/>
                <a:cs typeface="Comic Sans MS"/>
                <a:sym typeface="Comic Sans MS"/>
              </a:rPr>
              <a:t>, nos termos da lei, organizar a seguridade social, com base nos seguintes objetivos:</a:t>
            </a:r>
            <a:endParaRPr sz="2200" b="1">
              <a:solidFill>
                <a:schemeClr val="dk1"/>
              </a:solidFill>
              <a:latin typeface="Comic Sans MS"/>
              <a:ea typeface="Comic Sans MS"/>
              <a:cs typeface="Comic Sans MS"/>
              <a:sym typeface="Comic Sans MS"/>
            </a:endParaRPr>
          </a:p>
          <a:p>
            <a:pPr marL="0" lvl="0" indent="0" rtl="0">
              <a:lnSpc>
                <a:spcPct val="115000"/>
              </a:lnSpc>
              <a:spcBef>
                <a:spcPts val="0"/>
              </a:spcBef>
              <a:spcAft>
                <a:spcPts val="0"/>
              </a:spcAft>
              <a:buClr>
                <a:schemeClr val="dk1"/>
              </a:buClr>
              <a:buSzPts val="1100"/>
              <a:buFont typeface="Arial"/>
              <a:buNone/>
            </a:pPr>
            <a:r>
              <a:rPr lang="pt-BR" sz="2200" b="1">
                <a:solidFill>
                  <a:schemeClr val="dk1"/>
                </a:solidFill>
                <a:latin typeface="Comic Sans MS"/>
                <a:ea typeface="Comic Sans MS"/>
                <a:cs typeface="Comic Sans MS"/>
                <a:sym typeface="Comic Sans MS"/>
              </a:rPr>
              <a:t>  </a:t>
            </a:r>
            <a:r>
              <a:rPr lang="pt-BR" sz="2200" b="1">
                <a:solidFill>
                  <a:srgbClr val="386795"/>
                </a:solidFill>
                <a:latin typeface="Comic Sans MS"/>
                <a:ea typeface="Comic Sans MS"/>
                <a:cs typeface="Comic Sans MS"/>
                <a:sym typeface="Comic Sans MS"/>
              </a:rPr>
              <a:t>  </a:t>
            </a:r>
            <a:r>
              <a:rPr lang="pt-BR" sz="2200" b="1">
                <a:solidFill>
                  <a:schemeClr val="dk1"/>
                </a:solidFill>
                <a:latin typeface="Comic Sans MS"/>
                <a:ea typeface="Comic Sans MS"/>
                <a:cs typeface="Comic Sans MS"/>
                <a:sym typeface="Comic Sans MS"/>
              </a:rPr>
              <a:t>    </a:t>
            </a:r>
            <a:endParaRPr sz="2200" b="1">
              <a:solidFill>
                <a:schemeClr val="dk1"/>
              </a:solidFill>
              <a:latin typeface="Comic Sans MS"/>
              <a:ea typeface="Comic Sans MS"/>
              <a:cs typeface="Comic Sans MS"/>
              <a:sym typeface="Comic Sans MS"/>
            </a:endParaRPr>
          </a:p>
          <a:p>
            <a:pPr marL="0" lvl="0" indent="0" algn="ctr">
              <a:lnSpc>
                <a:spcPct val="150000"/>
              </a:lnSpc>
              <a:spcBef>
                <a:spcPts val="0"/>
              </a:spcBef>
              <a:spcAft>
                <a:spcPts val="0"/>
              </a:spcAft>
              <a:buNone/>
            </a:pPr>
            <a:endParaRPr sz="2200" b="1">
              <a:latin typeface="Comic Sans MS"/>
              <a:ea typeface="Comic Sans MS"/>
              <a:cs typeface="Comic Sans MS"/>
              <a:sym typeface="Comic Sans MS"/>
            </a:endParaRPr>
          </a:p>
        </p:txBody>
      </p:sp>
      <p:sp>
        <p:nvSpPr>
          <p:cNvPr id="99" name="Shape 9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6</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8">
                                            <p:txEl>
                                              <p:pRg st="0" end="0"/>
                                            </p:txEl>
                                          </p:spTgt>
                                        </p:tgtEl>
                                        <p:attrNameLst>
                                          <p:attrName>style.visibility</p:attrName>
                                        </p:attrNameLst>
                                      </p:cBhvr>
                                      <p:to>
                                        <p:strVal val="visible"/>
                                      </p:to>
                                    </p:set>
                                    <p:animEffect transition="in" filter="fade">
                                      <p:cBhvr>
                                        <p:cTn id="7" dur="1000"/>
                                        <p:tgtEl>
                                          <p:spTgt spid="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8">
                                            <p:txEl>
                                              <p:pRg st="1" end="1"/>
                                            </p:txEl>
                                          </p:spTgt>
                                        </p:tgtEl>
                                        <p:attrNameLst>
                                          <p:attrName>style.visibility</p:attrName>
                                        </p:attrNameLst>
                                      </p:cBhvr>
                                      <p:to>
                                        <p:strVal val="visible"/>
                                      </p:to>
                                    </p:set>
                                    <p:animEffect transition="in" filter="fade">
                                      <p:cBhvr>
                                        <p:cTn id="12" dur="1000"/>
                                        <p:tgtEl>
                                          <p:spTgt spid="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8">
                                            <p:txEl>
                                              <p:pRg st="2" end="2"/>
                                            </p:txEl>
                                          </p:spTgt>
                                        </p:tgtEl>
                                        <p:attrNameLst>
                                          <p:attrName>style.visibility</p:attrName>
                                        </p:attrNameLst>
                                      </p:cBhvr>
                                      <p:to>
                                        <p:strVal val="visible"/>
                                      </p:to>
                                    </p:set>
                                    <p:animEffect transition="in" filter="fade">
                                      <p:cBhvr>
                                        <p:cTn id="17" dur="1000"/>
                                        <p:tgtEl>
                                          <p:spTgt spid="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8">
                                            <p:txEl>
                                              <p:pRg st="3" end="3"/>
                                            </p:txEl>
                                          </p:spTgt>
                                        </p:tgtEl>
                                        <p:attrNameLst>
                                          <p:attrName>style.visibility</p:attrName>
                                        </p:attrNameLst>
                                      </p:cBhvr>
                                      <p:to>
                                        <p:strVal val="visible"/>
                                      </p:to>
                                    </p:set>
                                    <p:animEffect transition="in" filter="fade">
                                      <p:cBhvr>
                                        <p:cTn id="22" dur="1000"/>
                                        <p:tgtEl>
                                          <p:spTgt spid="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8">
                                            <p:txEl>
                                              <p:pRg st="4" end="4"/>
                                            </p:txEl>
                                          </p:spTgt>
                                        </p:tgtEl>
                                        <p:attrNameLst>
                                          <p:attrName>style.visibility</p:attrName>
                                        </p:attrNameLst>
                                      </p:cBhvr>
                                      <p:to>
                                        <p:strVal val="visible"/>
                                      </p:to>
                                    </p:set>
                                    <p:animEffect transition="in" filter="fade">
                                      <p:cBhvr>
                                        <p:cTn id="27" dur="1000"/>
                                        <p:tgtEl>
                                          <p:spTgt spid="9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8">
                                            <p:txEl>
                                              <p:pRg st="5" end="5"/>
                                            </p:txEl>
                                          </p:spTgt>
                                        </p:tgtEl>
                                        <p:attrNameLst>
                                          <p:attrName>style.visibility</p:attrName>
                                        </p:attrNameLst>
                                      </p:cBhvr>
                                      <p:to>
                                        <p:strVal val="visible"/>
                                      </p:to>
                                    </p:set>
                                    <p:animEffect transition="in" filter="fade">
                                      <p:cBhvr>
                                        <p:cTn id="32" dur="1000"/>
                                        <p:tgtEl>
                                          <p:spTgt spid="9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8">
                                            <p:txEl>
                                              <p:pRg st="6" end="6"/>
                                            </p:txEl>
                                          </p:spTgt>
                                        </p:tgtEl>
                                        <p:attrNameLst>
                                          <p:attrName>style.visibility</p:attrName>
                                        </p:attrNameLst>
                                      </p:cBhvr>
                                      <p:to>
                                        <p:strVal val="visible"/>
                                      </p:to>
                                    </p:set>
                                    <p:animEffect transition="in" filter="fade">
                                      <p:cBhvr>
                                        <p:cTn id="37" dur="1000"/>
                                        <p:tgtEl>
                                          <p:spTgt spid="9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p:nvPr/>
        </p:nvSpPr>
        <p:spPr>
          <a:xfrm>
            <a:off x="204650" y="102225"/>
            <a:ext cx="8758800" cy="48570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pt-BR" sz="2200" b="1">
                <a:solidFill>
                  <a:schemeClr val="dk1"/>
                </a:solidFill>
                <a:latin typeface="Comic Sans MS"/>
                <a:ea typeface="Comic Sans MS"/>
                <a:cs typeface="Comic Sans MS"/>
                <a:sym typeface="Comic Sans MS"/>
              </a:rPr>
              <a:t>I - </a:t>
            </a:r>
            <a:r>
              <a:rPr lang="pt-BR" sz="2200" b="1">
                <a:solidFill>
                  <a:srgbClr val="0000FF"/>
                </a:solidFill>
                <a:latin typeface="Comic Sans MS"/>
                <a:ea typeface="Comic Sans MS"/>
                <a:cs typeface="Comic Sans MS"/>
                <a:sym typeface="Comic Sans MS"/>
              </a:rPr>
              <a:t> universalidade da cobertura e do atendimento</a:t>
            </a:r>
            <a:r>
              <a:rPr lang="pt-BR" sz="2200" b="1">
                <a:solidFill>
                  <a:schemeClr val="dk1"/>
                </a:solidFill>
                <a:latin typeface="Comic Sans MS"/>
                <a:ea typeface="Comic Sans MS"/>
                <a:cs typeface="Comic Sans MS"/>
                <a:sym typeface="Comic Sans MS"/>
              </a:rPr>
              <a:t>;</a:t>
            </a:r>
            <a:endParaRPr sz="2200" b="1">
              <a:solidFill>
                <a:schemeClr val="dk1"/>
              </a:solidFill>
              <a:latin typeface="Comic Sans MS"/>
              <a:ea typeface="Comic Sans MS"/>
              <a:cs typeface="Comic Sans MS"/>
              <a:sym typeface="Comic Sans MS"/>
            </a:endParaRPr>
          </a:p>
          <a:p>
            <a:pPr marL="0" lvl="0" indent="0" rtl="0">
              <a:lnSpc>
                <a:spcPct val="115000"/>
              </a:lnSpc>
              <a:spcBef>
                <a:spcPts val="0"/>
              </a:spcBef>
              <a:spcAft>
                <a:spcPts val="0"/>
              </a:spcAft>
              <a:buClr>
                <a:schemeClr val="dk1"/>
              </a:buClr>
              <a:buSzPts val="1100"/>
              <a:buFont typeface="Arial"/>
              <a:buNone/>
            </a:pPr>
            <a:r>
              <a:rPr lang="pt-BR" sz="2200" b="1">
                <a:solidFill>
                  <a:schemeClr val="dk1"/>
                </a:solidFill>
                <a:latin typeface="Comic Sans MS"/>
                <a:ea typeface="Comic Sans MS"/>
                <a:cs typeface="Comic Sans MS"/>
                <a:sym typeface="Comic Sans MS"/>
              </a:rPr>
              <a:t>  </a:t>
            </a:r>
            <a:r>
              <a:rPr lang="pt-BR" sz="2200" b="1">
                <a:solidFill>
                  <a:srgbClr val="386795"/>
                </a:solidFill>
                <a:latin typeface="Comic Sans MS"/>
                <a:ea typeface="Comic Sans MS"/>
                <a:cs typeface="Comic Sans MS"/>
                <a:sym typeface="Comic Sans MS"/>
              </a:rPr>
              <a:t>  </a:t>
            </a:r>
            <a:r>
              <a:rPr lang="pt-BR" sz="2200" b="1">
                <a:solidFill>
                  <a:schemeClr val="dk1"/>
                </a:solidFill>
                <a:latin typeface="Comic Sans MS"/>
                <a:ea typeface="Comic Sans MS"/>
                <a:cs typeface="Comic Sans MS"/>
                <a:sym typeface="Comic Sans MS"/>
              </a:rPr>
              <a:t>    II -  </a:t>
            </a:r>
            <a:r>
              <a:rPr lang="pt-BR" sz="2200" b="1">
                <a:solidFill>
                  <a:srgbClr val="0000FF"/>
                </a:solidFill>
                <a:latin typeface="Comic Sans MS"/>
                <a:ea typeface="Comic Sans MS"/>
                <a:cs typeface="Comic Sans MS"/>
                <a:sym typeface="Comic Sans MS"/>
              </a:rPr>
              <a:t>uniformidade e equivalência dos benefícios e serviços às populações urbanas e rurais</a:t>
            </a:r>
            <a:r>
              <a:rPr lang="pt-BR" sz="2200" b="1">
                <a:solidFill>
                  <a:schemeClr val="dk1"/>
                </a:solidFill>
                <a:latin typeface="Comic Sans MS"/>
                <a:ea typeface="Comic Sans MS"/>
                <a:cs typeface="Comic Sans MS"/>
                <a:sym typeface="Comic Sans MS"/>
              </a:rPr>
              <a:t>;</a:t>
            </a:r>
            <a:endParaRPr sz="2200" b="1">
              <a:solidFill>
                <a:schemeClr val="dk1"/>
              </a:solidFill>
              <a:latin typeface="Comic Sans MS"/>
              <a:ea typeface="Comic Sans MS"/>
              <a:cs typeface="Comic Sans MS"/>
              <a:sym typeface="Comic Sans MS"/>
            </a:endParaRPr>
          </a:p>
          <a:p>
            <a:pPr marL="0" lvl="0" indent="0" rtl="0">
              <a:lnSpc>
                <a:spcPct val="115000"/>
              </a:lnSpc>
              <a:spcBef>
                <a:spcPts val="0"/>
              </a:spcBef>
              <a:spcAft>
                <a:spcPts val="0"/>
              </a:spcAft>
              <a:buClr>
                <a:schemeClr val="dk1"/>
              </a:buClr>
              <a:buSzPts val="1100"/>
              <a:buFont typeface="Arial"/>
              <a:buNone/>
            </a:pPr>
            <a:r>
              <a:rPr lang="pt-BR" sz="2200" b="1">
                <a:solidFill>
                  <a:schemeClr val="dk1"/>
                </a:solidFill>
                <a:latin typeface="Comic Sans MS"/>
                <a:ea typeface="Comic Sans MS"/>
                <a:cs typeface="Comic Sans MS"/>
                <a:sym typeface="Comic Sans MS"/>
              </a:rPr>
              <a:t>  </a:t>
            </a:r>
            <a:r>
              <a:rPr lang="pt-BR" sz="2200" b="1">
                <a:solidFill>
                  <a:srgbClr val="386795"/>
                </a:solidFill>
                <a:latin typeface="Comic Sans MS"/>
                <a:ea typeface="Comic Sans MS"/>
                <a:cs typeface="Comic Sans MS"/>
                <a:sym typeface="Comic Sans MS"/>
              </a:rPr>
              <a:t>  </a:t>
            </a:r>
            <a:r>
              <a:rPr lang="pt-BR" sz="2200" b="1">
                <a:solidFill>
                  <a:schemeClr val="dk1"/>
                </a:solidFill>
                <a:latin typeface="Comic Sans MS"/>
                <a:ea typeface="Comic Sans MS"/>
                <a:cs typeface="Comic Sans MS"/>
                <a:sym typeface="Comic Sans MS"/>
              </a:rPr>
              <a:t>    III -  seletividade e distributividade na prestação dos benefícios e serviços;</a:t>
            </a:r>
            <a:endParaRPr sz="2200" b="1">
              <a:solidFill>
                <a:schemeClr val="dk1"/>
              </a:solidFill>
              <a:latin typeface="Comic Sans MS"/>
              <a:ea typeface="Comic Sans MS"/>
              <a:cs typeface="Comic Sans MS"/>
              <a:sym typeface="Comic Sans MS"/>
            </a:endParaRPr>
          </a:p>
          <a:p>
            <a:pPr marL="0" lvl="0" indent="0" rtl="0">
              <a:lnSpc>
                <a:spcPct val="115000"/>
              </a:lnSpc>
              <a:spcBef>
                <a:spcPts val="0"/>
              </a:spcBef>
              <a:spcAft>
                <a:spcPts val="0"/>
              </a:spcAft>
              <a:buClr>
                <a:schemeClr val="dk1"/>
              </a:buClr>
              <a:buSzPts val="1100"/>
              <a:buFont typeface="Arial"/>
              <a:buNone/>
            </a:pPr>
            <a:r>
              <a:rPr lang="pt-BR" sz="2200" b="1">
                <a:solidFill>
                  <a:schemeClr val="dk1"/>
                </a:solidFill>
                <a:latin typeface="Comic Sans MS"/>
                <a:ea typeface="Comic Sans MS"/>
                <a:cs typeface="Comic Sans MS"/>
                <a:sym typeface="Comic Sans MS"/>
              </a:rPr>
              <a:t>  </a:t>
            </a:r>
            <a:r>
              <a:rPr lang="pt-BR" sz="2200" b="1">
                <a:solidFill>
                  <a:srgbClr val="386795"/>
                </a:solidFill>
                <a:latin typeface="Comic Sans MS"/>
                <a:ea typeface="Comic Sans MS"/>
                <a:cs typeface="Comic Sans MS"/>
                <a:sym typeface="Comic Sans MS"/>
              </a:rPr>
              <a:t>  </a:t>
            </a:r>
            <a:r>
              <a:rPr lang="pt-BR" sz="2200" b="1">
                <a:solidFill>
                  <a:schemeClr val="dk1"/>
                </a:solidFill>
                <a:latin typeface="Comic Sans MS"/>
                <a:ea typeface="Comic Sans MS"/>
                <a:cs typeface="Comic Sans MS"/>
                <a:sym typeface="Comic Sans MS"/>
              </a:rPr>
              <a:t>    IV -</a:t>
            </a:r>
            <a:r>
              <a:rPr lang="pt-BR" sz="2200" b="1">
                <a:solidFill>
                  <a:srgbClr val="0000FF"/>
                </a:solidFill>
                <a:latin typeface="Comic Sans MS"/>
                <a:ea typeface="Comic Sans MS"/>
                <a:cs typeface="Comic Sans MS"/>
                <a:sym typeface="Comic Sans MS"/>
              </a:rPr>
              <a:t>  irredutibilidade do valor dos benefícios</a:t>
            </a:r>
            <a:r>
              <a:rPr lang="pt-BR" sz="2200" b="1">
                <a:solidFill>
                  <a:schemeClr val="dk1"/>
                </a:solidFill>
                <a:latin typeface="Comic Sans MS"/>
                <a:ea typeface="Comic Sans MS"/>
                <a:cs typeface="Comic Sans MS"/>
                <a:sym typeface="Comic Sans MS"/>
              </a:rPr>
              <a:t>;</a:t>
            </a:r>
            <a:endParaRPr sz="2200" b="1">
              <a:solidFill>
                <a:schemeClr val="dk1"/>
              </a:solidFill>
              <a:latin typeface="Comic Sans MS"/>
              <a:ea typeface="Comic Sans MS"/>
              <a:cs typeface="Comic Sans MS"/>
              <a:sym typeface="Comic Sans MS"/>
            </a:endParaRPr>
          </a:p>
          <a:p>
            <a:pPr marL="0" lvl="0" indent="0" rtl="0">
              <a:lnSpc>
                <a:spcPct val="115000"/>
              </a:lnSpc>
              <a:spcBef>
                <a:spcPts val="0"/>
              </a:spcBef>
              <a:spcAft>
                <a:spcPts val="0"/>
              </a:spcAft>
              <a:buClr>
                <a:schemeClr val="dk1"/>
              </a:buClr>
              <a:buSzPts val="1100"/>
              <a:buFont typeface="Arial"/>
              <a:buNone/>
            </a:pPr>
            <a:r>
              <a:rPr lang="pt-BR" sz="2200" b="1">
                <a:solidFill>
                  <a:schemeClr val="dk1"/>
                </a:solidFill>
                <a:latin typeface="Comic Sans MS"/>
                <a:ea typeface="Comic Sans MS"/>
                <a:cs typeface="Comic Sans MS"/>
                <a:sym typeface="Comic Sans MS"/>
              </a:rPr>
              <a:t>  </a:t>
            </a:r>
            <a:r>
              <a:rPr lang="pt-BR" sz="2200" b="1">
                <a:solidFill>
                  <a:srgbClr val="386795"/>
                </a:solidFill>
                <a:latin typeface="Comic Sans MS"/>
                <a:ea typeface="Comic Sans MS"/>
                <a:cs typeface="Comic Sans MS"/>
                <a:sym typeface="Comic Sans MS"/>
              </a:rPr>
              <a:t>  </a:t>
            </a:r>
            <a:r>
              <a:rPr lang="pt-BR" sz="2200" b="1">
                <a:solidFill>
                  <a:schemeClr val="dk1"/>
                </a:solidFill>
                <a:latin typeface="Comic Sans MS"/>
                <a:ea typeface="Comic Sans MS"/>
                <a:cs typeface="Comic Sans MS"/>
                <a:sym typeface="Comic Sans MS"/>
              </a:rPr>
              <a:t>    V -  </a:t>
            </a:r>
            <a:r>
              <a:rPr lang="pt-BR" sz="2200" b="1">
                <a:solidFill>
                  <a:srgbClr val="0000FF"/>
                </a:solidFill>
                <a:latin typeface="Comic Sans MS"/>
                <a:ea typeface="Comic Sans MS"/>
                <a:cs typeface="Comic Sans MS"/>
                <a:sym typeface="Comic Sans MS"/>
              </a:rPr>
              <a:t>eqüidade na forma de participação no custeio</a:t>
            </a:r>
            <a:r>
              <a:rPr lang="pt-BR" sz="2200" b="1">
                <a:solidFill>
                  <a:schemeClr val="dk1"/>
                </a:solidFill>
                <a:latin typeface="Comic Sans MS"/>
                <a:ea typeface="Comic Sans MS"/>
                <a:cs typeface="Comic Sans MS"/>
                <a:sym typeface="Comic Sans MS"/>
              </a:rPr>
              <a:t>;</a:t>
            </a:r>
            <a:endParaRPr sz="2200" b="1">
              <a:solidFill>
                <a:schemeClr val="dk1"/>
              </a:solidFill>
              <a:latin typeface="Comic Sans MS"/>
              <a:ea typeface="Comic Sans MS"/>
              <a:cs typeface="Comic Sans MS"/>
              <a:sym typeface="Comic Sans MS"/>
            </a:endParaRPr>
          </a:p>
          <a:p>
            <a:pPr marL="0" lvl="0" indent="0" rtl="0">
              <a:lnSpc>
                <a:spcPct val="115000"/>
              </a:lnSpc>
              <a:spcBef>
                <a:spcPts val="0"/>
              </a:spcBef>
              <a:spcAft>
                <a:spcPts val="0"/>
              </a:spcAft>
              <a:buClr>
                <a:schemeClr val="dk1"/>
              </a:buClr>
              <a:buSzPts val="1100"/>
              <a:buFont typeface="Arial"/>
              <a:buNone/>
            </a:pPr>
            <a:r>
              <a:rPr lang="pt-BR" sz="2200" b="1">
                <a:solidFill>
                  <a:schemeClr val="dk1"/>
                </a:solidFill>
                <a:latin typeface="Comic Sans MS"/>
                <a:ea typeface="Comic Sans MS"/>
                <a:cs typeface="Comic Sans MS"/>
                <a:sym typeface="Comic Sans MS"/>
              </a:rPr>
              <a:t>  </a:t>
            </a:r>
            <a:r>
              <a:rPr lang="pt-BR" sz="2200" b="1">
                <a:solidFill>
                  <a:srgbClr val="386795"/>
                </a:solidFill>
                <a:latin typeface="Comic Sans MS"/>
                <a:ea typeface="Comic Sans MS"/>
                <a:cs typeface="Comic Sans MS"/>
                <a:sym typeface="Comic Sans MS"/>
              </a:rPr>
              <a:t>  </a:t>
            </a:r>
            <a:r>
              <a:rPr lang="pt-BR" sz="2200" b="1">
                <a:solidFill>
                  <a:schemeClr val="dk1"/>
                </a:solidFill>
                <a:latin typeface="Comic Sans MS"/>
                <a:ea typeface="Comic Sans MS"/>
                <a:cs typeface="Comic Sans MS"/>
                <a:sym typeface="Comic Sans MS"/>
              </a:rPr>
              <a:t>    VI -  </a:t>
            </a:r>
            <a:r>
              <a:rPr lang="pt-BR" sz="2200" b="1">
                <a:solidFill>
                  <a:srgbClr val="FF0000"/>
                </a:solidFill>
                <a:latin typeface="Comic Sans MS"/>
                <a:ea typeface="Comic Sans MS"/>
                <a:cs typeface="Comic Sans MS"/>
                <a:sym typeface="Comic Sans MS"/>
              </a:rPr>
              <a:t>diversidade da base de financiamento</a:t>
            </a:r>
            <a:r>
              <a:rPr lang="pt-BR" sz="2200" b="1">
                <a:solidFill>
                  <a:schemeClr val="dk1"/>
                </a:solidFill>
                <a:latin typeface="Comic Sans MS"/>
                <a:ea typeface="Comic Sans MS"/>
                <a:cs typeface="Comic Sans MS"/>
                <a:sym typeface="Comic Sans MS"/>
              </a:rPr>
              <a:t>;</a:t>
            </a:r>
            <a:endParaRPr sz="2200" b="1">
              <a:solidFill>
                <a:schemeClr val="dk1"/>
              </a:solidFill>
              <a:latin typeface="Comic Sans MS"/>
              <a:ea typeface="Comic Sans MS"/>
              <a:cs typeface="Comic Sans MS"/>
              <a:sym typeface="Comic Sans MS"/>
            </a:endParaRPr>
          </a:p>
          <a:p>
            <a:pPr marL="0" lvl="0" indent="0" rtl="0">
              <a:lnSpc>
                <a:spcPct val="115000"/>
              </a:lnSpc>
              <a:spcBef>
                <a:spcPts val="0"/>
              </a:spcBef>
              <a:spcAft>
                <a:spcPts val="0"/>
              </a:spcAft>
              <a:buClr>
                <a:schemeClr val="dk1"/>
              </a:buClr>
              <a:buSzPts val="1100"/>
              <a:buFont typeface="Arial"/>
              <a:buNone/>
            </a:pPr>
            <a:r>
              <a:rPr lang="pt-BR" sz="2200" b="1">
                <a:solidFill>
                  <a:schemeClr val="dk1"/>
                </a:solidFill>
                <a:latin typeface="Comic Sans MS"/>
                <a:ea typeface="Comic Sans MS"/>
                <a:cs typeface="Comic Sans MS"/>
                <a:sym typeface="Comic Sans MS"/>
              </a:rPr>
              <a:t>  </a:t>
            </a:r>
            <a:r>
              <a:rPr lang="pt-BR" sz="2200" b="1">
                <a:solidFill>
                  <a:srgbClr val="386795"/>
                </a:solidFill>
                <a:latin typeface="Comic Sans MS"/>
                <a:ea typeface="Comic Sans MS"/>
                <a:cs typeface="Comic Sans MS"/>
                <a:sym typeface="Comic Sans MS"/>
              </a:rPr>
              <a:t>  </a:t>
            </a:r>
            <a:r>
              <a:rPr lang="pt-BR" sz="2200" b="1">
                <a:solidFill>
                  <a:schemeClr val="dk1"/>
                </a:solidFill>
                <a:latin typeface="Comic Sans MS"/>
                <a:ea typeface="Comic Sans MS"/>
                <a:cs typeface="Comic Sans MS"/>
                <a:sym typeface="Comic Sans MS"/>
              </a:rPr>
              <a:t>    VII -  </a:t>
            </a:r>
            <a:r>
              <a:rPr lang="pt-BR" sz="2200" b="1">
                <a:solidFill>
                  <a:srgbClr val="0000FF"/>
                </a:solidFill>
                <a:latin typeface="Comic Sans MS"/>
                <a:ea typeface="Comic Sans MS"/>
                <a:cs typeface="Comic Sans MS"/>
                <a:sym typeface="Comic Sans MS"/>
              </a:rPr>
              <a:t>caráter democrático e descentralizado da administração</a:t>
            </a:r>
            <a:r>
              <a:rPr lang="pt-BR" sz="2200" b="1">
                <a:solidFill>
                  <a:schemeClr val="dk1"/>
                </a:solidFill>
                <a:latin typeface="Comic Sans MS"/>
                <a:ea typeface="Comic Sans MS"/>
                <a:cs typeface="Comic Sans MS"/>
                <a:sym typeface="Comic Sans MS"/>
              </a:rPr>
              <a:t>, mediante gestão quadripartite, com participação dos trabalhadores, dos empregadores, dos aposentados e do Governo nos órgãos colegiados.</a:t>
            </a:r>
            <a:endParaRPr/>
          </a:p>
        </p:txBody>
      </p:sp>
      <p:sp>
        <p:nvSpPr>
          <p:cNvPr id="105" name="Shape 10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7</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4">
                                            <p:txEl>
                                              <p:pRg st="0" end="0"/>
                                            </p:txEl>
                                          </p:spTgt>
                                        </p:tgtEl>
                                        <p:attrNameLst>
                                          <p:attrName>style.visibility</p:attrName>
                                        </p:attrNameLst>
                                      </p:cBhvr>
                                      <p:to>
                                        <p:strVal val="visible"/>
                                      </p:to>
                                    </p:set>
                                    <p:animEffect transition="in" filter="fade">
                                      <p:cBhvr>
                                        <p:cTn id="7" dur="1000"/>
                                        <p:tgtEl>
                                          <p:spTgt spid="1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4">
                                            <p:txEl>
                                              <p:pRg st="1" end="1"/>
                                            </p:txEl>
                                          </p:spTgt>
                                        </p:tgtEl>
                                        <p:attrNameLst>
                                          <p:attrName>style.visibility</p:attrName>
                                        </p:attrNameLst>
                                      </p:cBhvr>
                                      <p:to>
                                        <p:strVal val="visible"/>
                                      </p:to>
                                    </p:set>
                                    <p:animEffect transition="in" filter="fade">
                                      <p:cBhvr>
                                        <p:cTn id="12" dur="1000"/>
                                        <p:tgtEl>
                                          <p:spTgt spid="10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4">
                                            <p:txEl>
                                              <p:pRg st="2" end="2"/>
                                            </p:txEl>
                                          </p:spTgt>
                                        </p:tgtEl>
                                        <p:attrNameLst>
                                          <p:attrName>style.visibility</p:attrName>
                                        </p:attrNameLst>
                                      </p:cBhvr>
                                      <p:to>
                                        <p:strVal val="visible"/>
                                      </p:to>
                                    </p:set>
                                    <p:animEffect transition="in" filter="fade">
                                      <p:cBhvr>
                                        <p:cTn id="17" dur="1000"/>
                                        <p:tgtEl>
                                          <p:spTgt spid="10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4">
                                            <p:txEl>
                                              <p:pRg st="3" end="3"/>
                                            </p:txEl>
                                          </p:spTgt>
                                        </p:tgtEl>
                                        <p:attrNameLst>
                                          <p:attrName>style.visibility</p:attrName>
                                        </p:attrNameLst>
                                      </p:cBhvr>
                                      <p:to>
                                        <p:strVal val="visible"/>
                                      </p:to>
                                    </p:set>
                                    <p:animEffect transition="in" filter="fade">
                                      <p:cBhvr>
                                        <p:cTn id="22" dur="1000"/>
                                        <p:tgtEl>
                                          <p:spTgt spid="10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4">
                                            <p:txEl>
                                              <p:pRg st="4" end="4"/>
                                            </p:txEl>
                                          </p:spTgt>
                                        </p:tgtEl>
                                        <p:attrNameLst>
                                          <p:attrName>style.visibility</p:attrName>
                                        </p:attrNameLst>
                                      </p:cBhvr>
                                      <p:to>
                                        <p:strVal val="visible"/>
                                      </p:to>
                                    </p:set>
                                    <p:animEffect transition="in" filter="fade">
                                      <p:cBhvr>
                                        <p:cTn id="27" dur="1000"/>
                                        <p:tgtEl>
                                          <p:spTgt spid="10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4">
                                            <p:txEl>
                                              <p:pRg st="5" end="5"/>
                                            </p:txEl>
                                          </p:spTgt>
                                        </p:tgtEl>
                                        <p:attrNameLst>
                                          <p:attrName>style.visibility</p:attrName>
                                        </p:attrNameLst>
                                      </p:cBhvr>
                                      <p:to>
                                        <p:strVal val="visible"/>
                                      </p:to>
                                    </p:set>
                                    <p:animEffect transition="in" filter="fade">
                                      <p:cBhvr>
                                        <p:cTn id="32" dur="1000"/>
                                        <p:tgtEl>
                                          <p:spTgt spid="10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4">
                                            <p:txEl>
                                              <p:pRg st="6" end="6"/>
                                            </p:txEl>
                                          </p:spTgt>
                                        </p:tgtEl>
                                        <p:attrNameLst>
                                          <p:attrName>style.visibility</p:attrName>
                                        </p:attrNameLst>
                                      </p:cBhvr>
                                      <p:to>
                                        <p:strVal val="visible"/>
                                      </p:to>
                                    </p:set>
                                    <p:animEffect transition="in" filter="fade">
                                      <p:cBhvr>
                                        <p:cTn id="37" dur="1000"/>
                                        <p:tgtEl>
                                          <p:spTgt spid="10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p:nvPr/>
        </p:nvSpPr>
        <p:spPr>
          <a:xfrm>
            <a:off x="491175" y="184100"/>
            <a:ext cx="8322300" cy="45705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pt-BR" sz="1800" b="1" u="sng">
                <a:solidFill>
                  <a:srgbClr val="0000FF"/>
                </a:solidFill>
                <a:latin typeface="Comic Sans MS"/>
                <a:ea typeface="Comic Sans MS"/>
                <a:cs typeface="Comic Sans MS"/>
                <a:sym typeface="Comic Sans MS"/>
                <a:hlinkClick r:id="rId3"/>
              </a:rPr>
              <a:t>EMC-020 de 15/12/1998</a:t>
            </a:r>
            <a:endParaRPr sz="1800" b="1" u="sng">
              <a:solidFill>
                <a:srgbClr val="0000FF"/>
              </a:solidFill>
              <a:latin typeface="Comic Sans MS"/>
              <a:ea typeface="Comic Sans MS"/>
              <a:cs typeface="Comic Sans MS"/>
              <a:sym typeface="Comic Sans MS"/>
              <a:hlinkClick r:id="rId3"/>
            </a:endParaRPr>
          </a:p>
          <a:p>
            <a:pPr marL="0" lvl="0" indent="0">
              <a:spcBef>
                <a:spcPts val="0"/>
              </a:spcBef>
              <a:spcAft>
                <a:spcPts val="0"/>
              </a:spcAft>
              <a:buNone/>
            </a:pPr>
            <a:r>
              <a:rPr lang="pt-BR" sz="1800" b="1">
                <a:solidFill>
                  <a:srgbClr val="0000FF"/>
                </a:solidFill>
                <a:latin typeface="Comic Sans MS"/>
                <a:ea typeface="Comic Sans MS"/>
                <a:cs typeface="Comic Sans MS"/>
                <a:sym typeface="Comic Sans MS"/>
              </a:rPr>
              <a:t>Dispositivo</a:t>
            </a:r>
            <a:endParaRPr sz="1800" b="1">
              <a:solidFill>
                <a:srgbClr val="0000FF"/>
              </a:solidFill>
              <a:latin typeface="Comic Sans MS"/>
              <a:ea typeface="Comic Sans MS"/>
              <a:cs typeface="Comic Sans MS"/>
              <a:sym typeface="Comic Sans MS"/>
            </a:endParaRPr>
          </a:p>
          <a:p>
            <a:pPr marL="0" lvl="0" indent="0">
              <a:spcBef>
                <a:spcPts val="0"/>
              </a:spcBef>
              <a:spcAft>
                <a:spcPts val="0"/>
              </a:spcAft>
              <a:buNone/>
            </a:pPr>
            <a:r>
              <a:rPr lang="pt-BR" sz="1800" b="1">
                <a:solidFill>
                  <a:srgbClr val="0000FF"/>
                </a:solidFill>
                <a:latin typeface="Comic Sans MS"/>
                <a:ea typeface="Comic Sans MS"/>
                <a:cs typeface="Comic Sans MS"/>
                <a:sym typeface="Comic Sans MS"/>
              </a:rPr>
              <a:t>Texto Anterior</a:t>
            </a:r>
            <a:endParaRPr sz="1800" b="1">
              <a:solidFill>
                <a:srgbClr val="0000FF"/>
              </a:solidFill>
              <a:latin typeface="Comic Sans MS"/>
              <a:ea typeface="Comic Sans MS"/>
              <a:cs typeface="Comic Sans MS"/>
              <a:sym typeface="Comic Sans MS"/>
            </a:endParaRPr>
          </a:p>
          <a:p>
            <a:pPr marL="0" lvl="0" indent="0">
              <a:spcBef>
                <a:spcPts val="0"/>
              </a:spcBef>
              <a:spcAft>
                <a:spcPts val="0"/>
              </a:spcAft>
              <a:buNone/>
            </a:pPr>
            <a:r>
              <a:rPr lang="pt-BR" sz="1800" b="1">
                <a:solidFill>
                  <a:srgbClr val="0000FF"/>
                </a:solidFill>
                <a:latin typeface="Comic Sans MS"/>
                <a:ea typeface="Comic Sans MS"/>
                <a:cs typeface="Comic Sans MS"/>
                <a:sym typeface="Comic Sans MS"/>
              </a:rPr>
              <a:t> </a:t>
            </a:r>
            <a:endParaRPr sz="1800" b="1">
              <a:solidFill>
                <a:srgbClr val="0000FF"/>
              </a:solidFill>
              <a:latin typeface="Comic Sans MS"/>
              <a:ea typeface="Comic Sans MS"/>
              <a:cs typeface="Comic Sans MS"/>
              <a:sym typeface="Comic Sans MS"/>
            </a:endParaRPr>
          </a:p>
          <a:p>
            <a:pPr marL="0" lvl="0" indent="0">
              <a:spcBef>
                <a:spcPts val="0"/>
              </a:spcBef>
              <a:spcAft>
                <a:spcPts val="0"/>
              </a:spcAft>
              <a:buNone/>
            </a:pPr>
            <a:r>
              <a:rPr lang="pt-BR" sz="1800" b="1">
                <a:solidFill>
                  <a:srgbClr val="0000FF"/>
                </a:solidFill>
                <a:latin typeface="Comic Sans MS"/>
                <a:ea typeface="Comic Sans MS"/>
                <a:cs typeface="Comic Sans MS"/>
                <a:sym typeface="Comic Sans MS"/>
              </a:rPr>
              <a:t>Alteração</a:t>
            </a:r>
            <a:endParaRPr sz="1800" b="1">
              <a:solidFill>
                <a:srgbClr val="0000FF"/>
              </a:solidFill>
              <a:latin typeface="Comic Sans MS"/>
              <a:ea typeface="Comic Sans MS"/>
              <a:cs typeface="Comic Sans MS"/>
              <a:sym typeface="Comic Sans MS"/>
            </a:endParaRPr>
          </a:p>
          <a:p>
            <a:pPr marL="0" lvl="0" indent="0">
              <a:spcBef>
                <a:spcPts val="0"/>
              </a:spcBef>
              <a:spcAft>
                <a:spcPts val="0"/>
              </a:spcAft>
              <a:buNone/>
            </a:pPr>
            <a:r>
              <a:rPr lang="pt-BR" sz="1800">
                <a:latin typeface="Comic Sans MS"/>
                <a:ea typeface="Comic Sans MS"/>
                <a:cs typeface="Comic Sans MS"/>
                <a:sym typeface="Comic Sans MS"/>
              </a:rPr>
              <a:t>   Par. 1 Inc. VII</a:t>
            </a:r>
            <a:endParaRPr sz="1800">
              <a:latin typeface="Comic Sans MS"/>
              <a:ea typeface="Comic Sans MS"/>
              <a:cs typeface="Comic Sans MS"/>
              <a:sym typeface="Comic Sans MS"/>
            </a:endParaRPr>
          </a:p>
          <a:p>
            <a:pPr marL="0" lvl="0" indent="0">
              <a:spcBef>
                <a:spcPts val="0"/>
              </a:spcBef>
              <a:spcAft>
                <a:spcPts val="0"/>
              </a:spcAft>
              <a:buNone/>
            </a:pPr>
            <a:r>
              <a:rPr lang="pt-BR" sz="1800">
                <a:latin typeface="Comic Sans MS"/>
                <a:ea typeface="Comic Sans MS"/>
                <a:cs typeface="Comic Sans MS"/>
                <a:sym typeface="Comic Sans MS"/>
              </a:rPr>
              <a:t>VII - caráter democrático e descentralizado da gestão administrativa, com a participação da comunidade, em especial de trabalhadores, empresários e aposentados.</a:t>
            </a:r>
            <a:endParaRPr sz="1800">
              <a:latin typeface="Comic Sans MS"/>
              <a:ea typeface="Comic Sans MS"/>
              <a:cs typeface="Comic Sans MS"/>
              <a:sym typeface="Comic Sans MS"/>
            </a:endParaRPr>
          </a:p>
          <a:p>
            <a:pPr marL="0" lvl="0" indent="0">
              <a:spcBef>
                <a:spcPts val="0"/>
              </a:spcBef>
              <a:spcAft>
                <a:spcPts val="0"/>
              </a:spcAft>
              <a:buNone/>
            </a:pPr>
            <a:r>
              <a:rPr lang="pt-BR" sz="1800">
                <a:latin typeface="Comic Sans MS"/>
                <a:ea typeface="Comic Sans MS"/>
                <a:cs typeface="Comic Sans MS"/>
                <a:sym typeface="Comic Sans MS"/>
              </a:rPr>
              <a:t> </a:t>
            </a:r>
            <a:endParaRPr sz="1800">
              <a:latin typeface="Comic Sans MS"/>
              <a:ea typeface="Comic Sans MS"/>
              <a:cs typeface="Comic Sans MS"/>
              <a:sym typeface="Comic Sans MS"/>
            </a:endParaRPr>
          </a:p>
          <a:p>
            <a:pPr marL="0" lvl="0" indent="0">
              <a:spcBef>
                <a:spcPts val="0"/>
              </a:spcBef>
              <a:spcAft>
                <a:spcPts val="0"/>
              </a:spcAft>
              <a:buNone/>
            </a:pPr>
            <a:r>
              <a:rPr lang="pt-BR" sz="1800">
                <a:latin typeface="Comic Sans MS"/>
                <a:ea typeface="Comic Sans MS"/>
                <a:cs typeface="Comic Sans MS"/>
                <a:sym typeface="Comic Sans MS"/>
              </a:rPr>
              <a:t>VII - caráter democrático e descentralizado da </a:t>
            </a:r>
            <a:r>
              <a:rPr lang="pt-BR" sz="1800">
                <a:solidFill>
                  <a:srgbClr val="FF0000"/>
                </a:solidFill>
                <a:latin typeface="Comic Sans MS"/>
                <a:ea typeface="Comic Sans MS"/>
                <a:cs typeface="Comic Sans MS"/>
                <a:sym typeface="Comic Sans MS"/>
              </a:rPr>
              <a:t>gestão administrativa</a:t>
            </a:r>
            <a:r>
              <a:rPr lang="pt-BR" sz="1800">
                <a:solidFill>
                  <a:srgbClr val="0000FF"/>
                </a:solidFill>
                <a:latin typeface="Comic Sans MS"/>
                <a:ea typeface="Comic Sans MS"/>
                <a:cs typeface="Comic Sans MS"/>
                <a:sym typeface="Comic Sans MS"/>
              </a:rPr>
              <a:t>administração</a:t>
            </a:r>
            <a:r>
              <a:rPr lang="pt-BR" sz="1800">
                <a:latin typeface="Comic Sans MS"/>
                <a:ea typeface="Comic Sans MS"/>
                <a:cs typeface="Comic Sans MS"/>
                <a:sym typeface="Comic Sans MS"/>
              </a:rPr>
              <a:t>, </a:t>
            </a:r>
            <a:r>
              <a:rPr lang="pt-BR" sz="1800">
                <a:solidFill>
                  <a:srgbClr val="FF0000"/>
                </a:solidFill>
                <a:latin typeface="Comic Sans MS"/>
                <a:ea typeface="Comic Sans MS"/>
                <a:cs typeface="Comic Sans MS"/>
                <a:sym typeface="Comic Sans MS"/>
              </a:rPr>
              <a:t>com</a:t>
            </a:r>
            <a:r>
              <a:rPr lang="pt-BR" sz="1800">
                <a:solidFill>
                  <a:srgbClr val="0000FF"/>
                </a:solidFill>
                <a:latin typeface="Comic Sans MS"/>
                <a:ea typeface="Comic Sans MS"/>
                <a:cs typeface="Comic Sans MS"/>
                <a:sym typeface="Comic Sans MS"/>
              </a:rPr>
              <a:t>mediante</a:t>
            </a:r>
            <a:r>
              <a:rPr lang="pt-BR" sz="1800">
                <a:latin typeface="Comic Sans MS"/>
                <a:ea typeface="Comic Sans MS"/>
                <a:cs typeface="Comic Sans MS"/>
                <a:sym typeface="Comic Sans MS"/>
              </a:rPr>
              <a:t> </a:t>
            </a:r>
            <a:r>
              <a:rPr lang="pt-BR" sz="1800">
                <a:solidFill>
                  <a:srgbClr val="FF0000"/>
                </a:solidFill>
                <a:latin typeface="Comic Sans MS"/>
                <a:ea typeface="Comic Sans MS"/>
                <a:cs typeface="Comic Sans MS"/>
                <a:sym typeface="Comic Sans MS"/>
              </a:rPr>
              <a:t>a</a:t>
            </a:r>
            <a:r>
              <a:rPr lang="pt-BR" sz="1800">
                <a:solidFill>
                  <a:srgbClr val="0000FF"/>
                </a:solidFill>
                <a:latin typeface="Comic Sans MS"/>
                <a:ea typeface="Comic Sans MS"/>
                <a:cs typeface="Comic Sans MS"/>
                <a:sym typeface="Comic Sans MS"/>
              </a:rPr>
              <a:t>gestão</a:t>
            </a:r>
            <a:r>
              <a:rPr lang="pt-BR" sz="1800">
                <a:latin typeface="Comic Sans MS"/>
                <a:ea typeface="Comic Sans MS"/>
                <a:cs typeface="Comic Sans MS"/>
                <a:sym typeface="Comic Sans MS"/>
              </a:rPr>
              <a:t> </a:t>
            </a:r>
            <a:r>
              <a:rPr lang="pt-BR" sz="1800">
                <a:solidFill>
                  <a:srgbClr val="FF0000"/>
                </a:solidFill>
                <a:latin typeface="Comic Sans MS"/>
                <a:ea typeface="Comic Sans MS"/>
                <a:cs typeface="Comic Sans MS"/>
                <a:sym typeface="Comic Sans MS"/>
              </a:rPr>
              <a:t>participação da comunidade</a:t>
            </a:r>
            <a:r>
              <a:rPr lang="pt-BR" sz="1800">
                <a:solidFill>
                  <a:srgbClr val="0000FF"/>
                </a:solidFill>
                <a:latin typeface="Comic Sans MS"/>
                <a:ea typeface="Comic Sans MS"/>
                <a:cs typeface="Comic Sans MS"/>
                <a:sym typeface="Comic Sans MS"/>
              </a:rPr>
              <a:t>quadripartite</a:t>
            </a:r>
            <a:r>
              <a:rPr lang="pt-BR" sz="1800">
                <a:latin typeface="Comic Sans MS"/>
                <a:ea typeface="Comic Sans MS"/>
                <a:cs typeface="Comic Sans MS"/>
                <a:sym typeface="Comic Sans MS"/>
              </a:rPr>
              <a:t>, </a:t>
            </a:r>
            <a:r>
              <a:rPr lang="pt-BR" sz="1800">
                <a:solidFill>
                  <a:srgbClr val="FF0000"/>
                </a:solidFill>
                <a:latin typeface="Comic Sans MS"/>
                <a:ea typeface="Comic Sans MS"/>
                <a:cs typeface="Comic Sans MS"/>
                <a:sym typeface="Comic Sans MS"/>
              </a:rPr>
              <a:t>em</a:t>
            </a:r>
            <a:r>
              <a:rPr lang="pt-BR" sz="1800">
                <a:solidFill>
                  <a:srgbClr val="0000FF"/>
                </a:solidFill>
                <a:latin typeface="Comic Sans MS"/>
                <a:ea typeface="Comic Sans MS"/>
                <a:cs typeface="Comic Sans MS"/>
                <a:sym typeface="Comic Sans MS"/>
              </a:rPr>
              <a:t>com</a:t>
            </a:r>
            <a:r>
              <a:rPr lang="pt-BR" sz="1800">
                <a:solidFill>
                  <a:srgbClr val="FF0000"/>
                </a:solidFill>
                <a:latin typeface="Comic Sans MS"/>
                <a:ea typeface="Comic Sans MS"/>
                <a:cs typeface="Comic Sans MS"/>
                <a:sym typeface="Comic Sans MS"/>
              </a:rPr>
              <a:t>especial</a:t>
            </a:r>
            <a:r>
              <a:rPr lang="pt-BR" sz="1800">
                <a:solidFill>
                  <a:srgbClr val="0000FF"/>
                </a:solidFill>
                <a:latin typeface="Comic Sans MS"/>
                <a:ea typeface="Comic Sans MS"/>
                <a:cs typeface="Comic Sans MS"/>
                <a:sym typeface="Comic Sans MS"/>
              </a:rPr>
              <a:t>participação</a:t>
            </a:r>
            <a:r>
              <a:rPr lang="pt-BR" sz="1800">
                <a:latin typeface="Comic Sans MS"/>
                <a:ea typeface="Comic Sans MS"/>
                <a:cs typeface="Comic Sans MS"/>
                <a:sym typeface="Comic Sans MS"/>
              </a:rPr>
              <a:t> </a:t>
            </a:r>
            <a:r>
              <a:rPr lang="pt-BR" sz="1800">
                <a:solidFill>
                  <a:srgbClr val="FF0000"/>
                </a:solidFill>
                <a:latin typeface="Comic Sans MS"/>
                <a:ea typeface="Comic Sans MS"/>
                <a:cs typeface="Comic Sans MS"/>
                <a:sym typeface="Comic Sans MS"/>
              </a:rPr>
              <a:t>de</a:t>
            </a:r>
            <a:r>
              <a:rPr lang="pt-BR" sz="1800">
                <a:solidFill>
                  <a:srgbClr val="0000FF"/>
                </a:solidFill>
                <a:latin typeface="Comic Sans MS"/>
                <a:ea typeface="Comic Sans MS"/>
                <a:cs typeface="Comic Sans MS"/>
                <a:sym typeface="Comic Sans MS"/>
              </a:rPr>
              <a:t>dos</a:t>
            </a:r>
            <a:r>
              <a:rPr lang="pt-BR" sz="1800">
                <a:latin typeface="Comic Sans MS"/>
                <a:ea typeface="Comic Sans MS"/>
                <a:cs typeface="Comic Sans MS"/>
                <a:sym typeface="Comic Sans MS"/>
              </a:rPr>
              <a:t> trabalhadores, </a:t>
            </a:r>
            <a:r>
              <a:rPr lang="pt-BR" sz="1800">
                <a:solidFill>
                  <a:srgbClr val="FF0000"/>
                </a:solidFill>
                <a:latin typeface="Comic Sans MS"/>
                <a:ea typeface="Comic Sans MS"/>
                <a:cs typeface="Comic Sans MS"/>
                <a:sym typeface="Comic Sans MS"/>
              </a:rPr>
              <a:t>empresários</a:t>
            </a:r>
            <a:r>
              <a:rPr lang="pt-BR" sz="1800">
                <a:solidFill>
                  <a:srgbClr val="0000FF"/>
                </a:solidFill>
                <a:latin typeface="Comic Sans MS"/>
                <a:ea typeface="Comic Sans MS"/>
                <a:cs typeface="Comic Sans MS"/>
                <a:sym typeface="Comic Sans MS"/>
              </a:rPr>
              <a:t>dos</a:t>
            </a:r>
            <a:r>
              <a:rPr lang="pt-BR" sz="1800">
                <a:latin typeface="Comic Sans MS"/>
                <a:ea typeface="Comic Sans MS"/>
                <a:cs typeface="Comic Sans MS"/>
                <a:sym typeface="Comic Sans MS"/>
              </a:rPr>
              <a:t> </a:t>
            </a:r>
            <a:r>
              <a:rPr lang="pt-BR" sz="1800">
                <a:solidFill>
                  <a:srgbClr val="FF0000"/>
                </a:solidFill>
                <a:latin typeface="Comic Sans MS"/>
                <a:ea typeface="Comic Sans MS"/>
                <a:cs typeface="Comic Sans MS"/>
                <a:sym typeface="Comic Sans MS"/>
              </a:rPr>
              <a:t>e</a:t>
            </a:r>
            <a:r>
              <a:rPr lang="pt-BR" sz="1800">
                <a:solidFill>
                  <a:srgbClr val="0000FF"/>
                </a:solidFill>
                <a:latin typeface="Comic Sans MS"/>
                <a:ea typeface="Comic Sans MS"/>
                <a:cs typeface="Comic Sans MS"/>
                <a:sym typeface="Comic Sans MS"/>
              </a:rPr>
              <a:t>empregadores,</a:t>
            </a:r>
            <a:r>
              <a:rPr lang="pt-BR" sz="1800">
                <a:solidFill>
                  <a:srgbClr val="FF0000"/>
                </a:solidFill>
                <a:latin typeface="Comic Sans MS"/>
                <a:ea typeface="Comic Sans MS"/>
                <a:cs typeface="Comic Sans MS"/>
                <a:sym typeface="Comic Sans MS"/>
              </a:rPr>
              <a:t>aposentados.</a:t>
            </a:r>
            <a:r>
              <a:rPr lang="pt-BR" sz="1800">
                <a:solidFill>
                  <a:srgbClr val="0000FF"/>
                </a:solidFill>
                <a:latin typeface="Comic Sans MS"/>
                <a:ea typeface="Comic Sans MS"/>
                <a:cs typeface="Comic Sans MS"/>
                <a:sym typeface="Comic Sans MS"/>
              </a:rPr>
              <a:t>dos</a:t>
            </a:r>
            <a:r>
              <a:rPr lang="pt-BR" sz="1800">
                <a:latin typeface="Comic Sans MS"/>
                <a:ea typeface="Comic Sans MS"/>
                <a:cs typeface="Comic Sans MS"/>
                <a:sym typeface="Comic Sans MS"/>
              </a:rPr>
              <a:t> </a:t>
            </a:r>
            <a:r>
              <a:rPr lang="pt-BR" sz="1800">
                <a:solidFill>
                  <a:srgbClr val="0000FF"/>
                </a:solidFill>
                <a:latin typeface="Comic Sans MS"/>
                <a:ea typeface="Comic Sans MS"/>
                <a:cs typeface="Comic Sans MS"/>
                <a:sym typeface="Comic Sans MS"/>
              </a:rPr>
              <a:t>aposentados e do Governo nos órgãos colegiados.</a:t>
            </a:r>
            <a:endParaRPr sz="1800">
              <a:solidFill>
                <a:srgbClr val="0000FF"/>
              </a:solidFill>
              <a:latin typeface="Comic Sans MS"/>
              <a:ea typeface="Comic Sans MS"/>
              <a:cs typeface="Comic Sans MS"/>
              <a:sym typeface="Comic Sans MS"/>
            </a:endParaRPr>
          </a:p>
          <a:p>
            <a:pPr marL="0" lvl="0" indent="0">
              <a:spcBef>
                <a:spcPts val="0"/>
              </a:spcBef>
              <a:spcAft>
                <a:spcPts val="0"/>
              </a:spcAft>
              <a:buNone/>
            </a:pPr>
            <a:endParaRPr sz="1800">
              <a:latin typeface="Comic Sans MS"/>
              <a:ea typeface="Comic Sans MS"/>
              <a:cs typeface="Comic Sans MS"/>
              <a:sym typeface="Comic Sans MS"/>
            </a:endParaRPr>
          </a:p>
        </p:txBody>
      </p:sp>
      <p:sp>
        <p:nvSpPr>
          <p:cNvPr id="111" name="Shape 1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8</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0">
                                            <p:txEl>
                                              <p:pRg st="0" end="0"/>
                                            </p:txEl>
                                          </p:spTgt>
                                        </p:tgtEl>
                                        <p:attrNameLst>
                                          <p:attrName>style.visibility</p:attrName>
                                        </p:attrNameLst>
                                      </p:cBhvr>
                                      <p:to>
                                        <p:strVal val="visible"/>
                                      </p:to>
                                    </p:set>
                                    <p:animEffect transition="in" filter="fade">
                                      <p:cBhvr>
                                        <p:cTn id="7" dur="1"/>
                                        <p:tgtEl>
                                          <p:spTgt spid="1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0">
                                            <p:txEl>
                                              <p:pRg st="1" end="1"/>
                                            </p:txEl>
                                          </p:spTgt>
                                        </p:tgtEl>
                                        <p:attrNameLst>
                                          <p:attrName>style.visibility</p:attrName>
                                        </p:attrNameLst>
                                      </p:cBhvr>
                                      <p:to>
                                        <p:strVal val="visible"/>
                                      </p:to>
                                    </p:set>
                                    <p:animEffect transition="in" filter="fade">
                                      <p:cBhvr>
                                        <p:cTn id="12" dur="1"/>
                                        <p:tgtEl>
                                          <p:spTgt spid="1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0">
                                            <p:txEl>
                                              <p:pRg st="2" end="2"/>
                                            </p:txEl>
                                          </p:spTgt>
                                        </p:tgtEl>
                                        <p:attrNameLst>
                                          <p:attrName>style.visibility</p:attrName>
                                        </p:attrNameLst>
                                      </p:cBhvr>
                                      <p:to>
                                        <p:strVal val="visible"/>
                                      </p:to>
                                    </p:set>
                                    <p:animEffect transition="in" filter="fade">
                                      <p:cBhvr>
                                        <p:cTn id="17" dur="1"/>
                                        <p:tgtEl>
                                          <p:spTgt spid="1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0">
                                            <p:txEl>
                                              <p:pRg st="3" end="3"/>
                                            </p:txEl>
                                          </p:spTgt>
                                        </p:tgtEl>
                                        <p:attrNameLst>
                                          <p:attrName>style.visibility</p:attrName>
                                        </p:attrNameLst>
                                      </p:cBhvr>
                                      <p:to>
                                        <p:strVal val="visible"/>
                                      </p:to>
                                    </p:set>
                                    <p:animEffect transition="in" filter="fade">
                                      <p:cBhvr>
                                        <p:cTn id="22" dur="1"/>
                                        <p:tgtEl>
                                          <p:spTgt spid="1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0">
                                            <p:txEl>
                                              <p:pRg st="4" end="4"/>
                                            </p:txEl>
                                          </p:spTgt>
                                        </p:tgtEl>
                                        <p:attrNameLst>
                                          <p:attrName>style.visibility</p:attrName>
                                        </p:attrNameLst>
                                      </p:cBhvr>
                                      <p:to>
                                        <p:strVal val="visible"/>
                                      </p:to>
                                    </p:set>
                                    <p:animEffect transition="in" filter="fade">
                                      <p:cBhvr>
                                        <p:cTn id="27" dur="1"/>
                                        <p:tgtEl>
                                          <p:spTgt spid="1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0">
                                            <p:txEl>
                                              <p:pRg st="5" end="5"/>
                                            </p:txEl>
                                          </p:spTgt>
                                        </p:tgtEl>
                                        <p:attrNameLst>
                                          <p:attrName>style.visibility</p:attrName>
                                        </p:attrNameLst>
                                      </p:cBhvr>
                                      <p:to>
                                        <p:strVal val="visible"/>
                                      </p:to>
                                    </p:set>
                                    <p:animEffect transition="in" filter="fade">
                                      <p:cBhvr>
                                        <p:cTn id="32" dur="1"/>
                                        <p:tgtEl>
                                          <p:spTgt spid="11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0">
                                            <p:txEl>
                                              <p:pRg st="6" end="6"/>
                                            </p:txEl>
                                          </p:spTgt>
                                        </p:tgtEl>
                                        <p:attrNameLst>
                                          <p:attrName>style.visibility</p:attrName>
                                        </p:attrNameLst>
                                      </p:cBhvr>
                                      <p:to>
                                        <p:strVal val="visible"/>
                                      </p:to>
                                    </p:set>
                                    <p:animEffect transition="in" filter="fade">
                                      <p:cBhvr>
                                        <p:cTn id="37" dur="1"/>
                                        <p:tgtEl>
                                          <p:spTgt spid="11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0">
                                            <p:txEl>
                                              <p:pRg st="7" end="7"/>
                                            </p:txEl>
                                          </p:spTgt>
                                        </p:tgtEl>
                                        <p:attrNameLst>
                                          <p:attrName>style.visibility</p:attrName>
                                        </p:attrNameLst>
                                      </p:cBhvr>
                                      <p:to>
                                        <p:strVal val="visible"/>
                                      </p:to>
                                    </p:set>
                                    <p:animEffect transition="in" filter="fade">
                                      <p:cBhvr>
                                        <p:cTn id="42" dur="1"/>
                                        <p:tgtEl>
                                          <p:spTgt spid="11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10">
                                            <p:txEl>
                                              <p:pRg st="8" end="8"/>
                                            </p:txEl>
                                          </p:spTgt>
                                        </p:tgtEl>
                                        <p:attrNameLst>
                                          <p:attrName>style.visibility</p:attrName>
                                        </p:attrNameLst>
                                      </p:cBhvr>
                                      <p:to>
                                        <p:strVal val="visible"/>
                                      </p:to>
                                    </p:set>
                                    <p:animEffect transition="in" filter="fade">
                                      <p:cBhvr>
                                        <p:cTn id="47" dur="1"/>
                                        <p:tgtEl>
                                          <p:spTgt spid="110">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10">
                                            <p:txEl>
                                              <p:pRg st="9" end="9"/>
                                            </p:txEl>
                                          </p:spTgt>
                                        </p:tgtEl>
                                        <p:attrNameLst>
                                          <p:attrName>style.visibility</p:attrName>
                                        </p:attrNameLst>
                                      </p:cBhvr>
                                      <p:to>
                                        <p:strVal val="visible"/>
                                      </p:to>
                                    </p:set>
                                    <p:animEffect transition="in" filter="fade">
                                      <p:cBhvr>
                                        <p:cTn id="52" dur="1"/>
                                        <p:tgtEl>
                                          <p:spTgt spid="1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p:nvPr/>
        </p:nvSpPr>
        <p:spPr>
          <a:xfrm>
            <a:off x="163725" y="102225"/>
            <a:ext cx="8876400" cy="47889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pt-BR" sz="2200" b="1">
                <a:solidFill>
                  <a:schemeClr val="dk1"/>
                </a:solidFill>
                <a:highlight>
                  <a:srgbClr val="F7F7F7"/>
                </a:highlight>
                <a:latin typeface="Comic Sans MS"/>
                <a:ea typeface="Comic Sans MS"/>
                <a:cs typeface="Comic Sans MS"/>
                <a:sym typeface="Comic Sans MS"/>
              </a:rPr>
              <a:t>DIVERSIFICAÇÃO DE FONTES DE FINANCIAMENTO</a:t>
            </a:r>
            <a:endParaRPr sz="2200" b="1">
              <a:solidFill>
                <a:schemeClr val="dk1"/>
              </a:solidFill>
              <a:highlight>
                <a:srgbClr val="F7F7F7"/>
              </a:highlight>
              <a:latin typeface="Comic Sans MS"/>
              <a:ea typeface="Comic Sans MS"/>
              <a:cs typeface="Comic Sans MS"/>
              <a:sym typeface="Comic Sans MS"/>
            </a:endParaRPr>
          </a:p>
          <a:p>
            <a:pPr marL="0" lvl="0" indent="0">
              <a:spcBef>
                <a:spcPts val="0"/>
              </a:spcBef>
              <a:spcAft>
                <a:spcPts val="0"/>
              </a:spcAft>
              <a:buClr>
                <a:schemeClr val="dk1"/>
              </a:buClr>
              <a:buSzPts val="1100"/>
              <a:buFont typeface="Arial"/>
              <a:buNone/>
            </a:pPr>
            <a:r>
              <a:rPr lang="pt-BR" sz="2200" b="1">
                <a:solidFill>
                  <a:schemeClr val="dk1"/>
                </a:solidFill>
                <a:highlight>
                  <a:srgbClr val="F7F7F7"/>
                </a:highlight>
                <a:latin typeface="Comic Sans MS"/>
                <a:ea typeface="Comic Sans MS"/>
                <a:cs typeface="Comic Sans MS"/>
                <a:sym typeface="Comic Sans MS"/>
              </a:rPr>
              <a:t>Art. 195.</a:t>
            </a:r>
            <a:r>
              <a:rPr lang="pt-BR" sz="2200">
                <a:solidFill>
                  <a:schemeClr val="dk1"/>
                </a:solidFill>
                <a:highlight>
                  <a:srgbClr val="F7F7F7"/>
                </a:highlight>
                <a:latin typeface="Comic Sans MS"/>
                <a:ea typeface="Comic Sans MS"/>
                <a:cs typeface="Comic Sans MS"/>
                <a:sym typeface="Comic Sans MS"/>
              </a:rPr>
              <a:t> A </a:t>
            </a:r>
            <a:r>
              <a:rPr lang="pt-BR" sz="2200" b="1">
                <a:solidFill>
                  <a:srgbClr val="0000FF"/>
                </a:solidFill>
                <a:highlight>
                  <a:srgbClr val="F7F7F7"/>
                </a:highlight>
                <a:latin typeface="Comic Sans MS"/>
                <a:ea typeface="Comic Sans MS"/>
                <a:cs typeface="Comic Sans MS"/>
                <a:sym typeface="Comic Sans MS"/>
              </a:rPr>
              <a:t>seguridade social será financiada por toda a sociedade</a:t>
            </a:r>
            <a:r>
              <a:rPr lang="pt-BR" sz="2200">
                <a:solidFill>
                  <a:schemeClr val="dk1"/>
                </a:solidFill>
                <a:highlight>
                  <a:srgbClr val="F7F7F7"/>
                </a:highlight>
                <a:latin typeface="Comic Sans MS"/>
                <a:ea typeface="Comic Sans MS"/>
                <a:cs typeface="Comic Sans MS"/>
                <a:sym typeface="Comic Sans MS"/>
              </a:rPr>
              <a:t>, de forma direta e indireta, nos termos da lei, mediante </a:t>
            </a:r>
            <a:r>
              <a:rPr lang="pt-BR" sz="2200" b="1">
                <a:solidFill>
                  <a:srgbClr val="0000FF"/>
                </a:solidFill>
                <a:highlight>
                  <a:srgbClr val="F7F7F7"/>
                </a:highlight>
                <a:latin typeface="Comic Sans MS"/>
                <a:ea typeface="Comic Sans MS"/>
                <a:cs typeface="Comic Sans MS"/>
                <a:sym typeface="Comic Sans MS"/>
              </a:rPr>
              <a:t>recursos provenientes dos orçamentos da União, dos Estados, do Distrito Federal e dos Municípios</a:t>
            </a:r>
            <a:r>
              <a:rPr lang="pt-BR" sz="2200">
                <a:solidFill>
                  <a:schemeClr val="dk1"/>
                </a:solidFill>
                <a:highlight>
                  <a:srgbClr val="F7F7F7"/>
                </a:highlight>
                <a:latin typeface="Comic Sans MS"/>
                <a:ea typeface="Comic Sans MS"/>
                <a:cs typeface="Comic Sans MS"/>
                <a:sym typeface="Comic Sans MS"/>
              </a:rPr>
              <a:t>, e das seguintes </a:t>
            </a:r>
            <a:r>
              <a:rPr lang="pt-BR" sz="2200" b="1">
                <a:solidFill>
                  <a:srgbClr val="0000FF"/>
                </a:solidFill>
                <a:highlight>
                  <a:srgbClr val="F7F7F7"/>
                </a:highlight>
                <a:latin typeface="Comic Sans MS"/>
                <a:ea typeface="Comic Sans MS"/>
                <a:cs typeface="Comic Sans MS"/>
                <a:sym typeface="Comic Sans MS"/>
              </a:rPr>
              <a:t>contribuições sociais</a:t>
            </a:r>
            <a:r>
              <a:rPr lang="pt-BR" sz="2200">
                <a:solidFill>
                  <a:schemeClr val="dk1"/>
                </a:solidFill>
                <a:highlight>
                  <a:srgbClr val="F7F7F7"/>
                </a:highlight>
                <a:latin typeface="Comic Sans MS"/>
                <a:ea typeface="Comic Sans MS"/>
                <a:cs typeface="Comic Sans MS"/>
                <a:sym typeface="Comic Sans MS"/>
              </a:rPr>
              <a:t>:</a:t>
            </a:r>
            <a:endParaRPr sz="2200">
              <a:solidFill>
                <a:schemeClr val="dk1"/>
              </a:solidFill>
              <a:highlight>
                <a:srgbClr val="F7F7F7"/>
              </a:highlight>
              <a:latin typeface="Comic Sans MS"/>
              <a:ea typeface="Comic Sans MS"/>
              <a:cs typeface="Comic Sans MS"/>
              <a:sym typeface="Comic Sans MS"/>
            </a:endParaRPr>
          </a:p>
          <a:p>
            <a:pPr marL="0" lvl="0" indent="0">
              <a:spcBef>
                <a:spcPts val="0"/>
              </a:spcBef>
              <a:spcAft>
                <a:spcPts val="0"/>
              </a:spcAft>
              <a:buClr>
                <a:schemeClr val="dk1"/>
              </a:buClr>
              <a:buSzPts val="1100"/>
              <a:buFont typeface="Arial"/>
              <a:buNone/>
            </a:pPr>
            <a:r>
              <a:rPr lang="pt-BR" sz="2200">
                <a:solidFill>
                  <a:schemeClr val="dk1"/>
                </a:solidFill>
                <a:highlight>
                  <a:srgbClr val="F7F7F7"/>
                </a:highlight>
                <a:latin typeface="Comic Sans MS"/>
                <a:ea typeface="Comic Sans MS"/>
                <a:cs typeface="Comic Sans MS"/>
                <a:sym typeface="Comic Sans MS"/>
              </a:rPr>
              <a:t>I - do </a:t>
            </a:r>
            <a:r>
              <a:rPr lang="pt-BR" sz="2200" b="1">
                <a:solidFill>
                  <a:schemeClr val="dk1"/>
                </a:solidFill>
                <a:highlight>
                  <a:srgbClr val="F7F7F7"/>
                </a:highlight>
                <a:latin typeface="Comic Sans MS"/>
                <a:ea typeface="Comic Sans MS"/>
                <a:cs typeface="Comic Sans MS"/>
                <a:sym typeface="Comic Sans MS"/>
              </a:rPr>
              <a:t>empregador, da empresa e da entidade a ela equiparada na forma da lei</a:t>
            </a:r>
            <a:r>
              <a:rPr lang="pt-BR" sz="2200">
                <a:solidFill>
                  <a:schemeClr val="dk1"/>
                </a:solidFill>
                <a:highlight>
                  <a:srgbClr val="F7F7F7"/>
                </a:highlight>
                <a:latin typeface="Comic Sans MS"/>
                <a:ea typeface="Comic Sans MS"/>
                <a:cs typeface="Comic Sans MS"/>
                <a:sym typeface="Comic Sans MS"/>
              </a:rPr>
              <a:t>, incidentes sobre:</a:t>
            </a:r>
            <a:r>
              <a:rPr lang="pt-BR" sz="2200" b="1">
                <a:solidFill>
                  <a:schemeClr val="dk1"/>
                </a:solidFill>
                <a:highlight>
                  <a:srgbClr val="F7F7F7"/>
                </a:highlight>
                <a:latin typeface="Comic Sans MS"/>
                <a:ea typeface="Comic Sans MS"/>
                <a:cs typeface="Comic Sans MS"/>
                <a:sym typeface="Comic Sans MS"/>
              </a:rPr>
              <a:t> </a:t>
            </a:r>
            <a:r>
              <a:rPr lang="pt-BR" sz="2200" b="1" i="1">
                <a:solidFill>
                  <a:schemeClr val="dk1"/>
                </a:solidFill>
                <a:highlight>
                  <a:srgbClr val="F7F7F7"/>
                </a:highlight>
                <a:latin typeface="Comic Sans MS"/>
                <a:ea typeface="Comic Sans MS"/>
                <a:cs typeface="Comic Sans MS"/>
                <a:sym typeface="Comic Sans MS"/>
              </a:rPr>
              <a:t>(Nova redação dada pela EC </a:t>
            </a:r>
            <a:r>
              <a:rPr lang="pt-BR" sz="2200" b="1" i="1" u="sng">
                <a:solidFill>
                  <a:srgbClr val="0000FF"/>
                </a:solidFill>
                <a:highlight>
                  <a:srgbClr val="F7F7F7"/>
                </a:highlight>
                <a:latin typeface="Comic Sans MS"/>
                <a:ea typeface="Comic Sans MS"/>
                <a:cs typeface="Comic Sans MS"/>
                <a:sym typeface="Comic Sans MS"/>
                <a:hlinkClick r:id="rId3"/>
              </a:rPr>
              <a:t>20/98</a:t>
            </a:r>
            <a:r>
              <a:rPr lang="pt-BR" sz="2200" b="1" i="1">
                <a:solidFill>
                  <a:schemeClr val="dk1"/>
                </a:solidFill>
                <a:highlight>
                  <a:srgbClr val="F7F7F7"/>
                </a:highlight>
                <a:latin typeface="Comic Sans MS"/>
                <a:ea typeface="Comic Sans MS"/>
                <a:cs typeface="Comic Sans MS"/>
                <a:sym typeface="Comic Sans MS"/>
              </a:rPr>
              <a:t>)</a:t>
            </a:r>
            <a:endParaRPr sz="2200" b="1" i="1">
              <a:solidFill>
                <a:schemeClr val="dk1"/>
              </a:solidFill>
              <a:highlight>
                <a:srgbClr val="F7F7F7"/>
              </a:highlight>
              <a:latin typeface="Comic Sans MS"/>
              <a:ea typeface="Comic Sans MS"/>
              <a:cs typeface="Comic Sans MS"/>
              <a:sym typeface="Comic Sans MS"/>
            </a:endParaRPr>
          </a:p>
          <a:p>
            <a:pPr marL="0" lvl="0" indent="0">
              <a:spcBef>
                <a:spcPts val="0"/>
              </a:spcBef>
              <a:spcAft>
                <a:spcPts val="0"/>
              </a:spcAft>
              <a:buClr>
                <a:schemeClr val="dk1"/>
              </a:buClr>
              <a:buSzPts val="1100"/>
              <a:buFont typeface="Arial"/>
              <a:buNone/>
            </a:pPr>
            <a:r>
              <a:rPr lang="pt-BR" sz="2200">
                <a:solidFill>
                  <a:schemeClr val="dk1"/>
                </a:solidFill>
                <a:highlight>
                  <a:srgbClr val="F7F7F7"/>
                </a:highlight>
                <a:latin typeface="Comic Sans MS"/>
                <a:ea typeface="Comic Sans MS"/>
                <a:cs typeface="Comic Sans MS"/>
                <a:sym typeface="Comic Sans MS"/>
              </a:rPr>
              <a:t>a) da </a:t>
            </a:r>
            <a:r>
              <a:rPr lang="pt-BR" sz="2200" b="1">
                <a:solidFill>
                  <a:schemeClr val="dk1"/>
                </a:solidFill>
                <a:highlight>
                  <a:srgbClr val="F7F7F7"/>
                </a:highlight>
                <a:latin typeface="Comic Sans MS"/>
                <a:ea typeface="Comic Sans MS"/>
                <a:cs typeface="Comic Sans MS"/>
                <a:sym typeface="Comic Sans MS"/>
              </a:rPr>
              <a:t>folha de salários e demais rendimentos do trabalho</a:t>
            </a:r>
            <a:r>
              <a:rPr lang="pt-BR" sz="2200">
                <a:solidFill>
                  <a:schemeClr val="dk1"/>
                </a:solidFill>
                <a:highlight>
                  <a:srgbClr val="F7F7F7"/>
                </a:highlight>
                <a:latin typeface="Comic Sans MS"/>
                <a:ea typeface="Comic Sans MS"/>
                <a:cs typeface="Comic Sans MS"/>
                <a:sym typeface="Comic Sans MS"/>
              </a:rPr>
              <a:t> pagos ou creditados, a qualquer título, à pessoa física que lhe preste serviço, mesmo sem vínculo empregatício; </a:t>
            </a:r>
            <a:endParaRPr sz="2200">
              <a:solidFill>
                <a:schemeClr val="dk1"/>
              </a:solidFill>
              <a:highlight>
                <a:srgbClr val="F7F7F7"/>
              </a:highlight>
              <a:latin typeface="Comic Sans MS"/>
              <a:ea typeface="Comic Sans MS"/>
              <a:cs typeface="Comic Sans MS"/>
              <a:sym typeface="Comic Sans MS"/>
            </a:endParaRPr>
          </a:p>
          <a:p>
            <a:pPr marL="0" lvl="0" indent="0">
              <a:spcBef>
                <a:spcPts val="0"/>
              </a:spcBef>
              <a:spcAft>
                <a:spcPts val="0"/>
              </a:spcAft>
              <a:buClr>
                <a:schemeClr val="dk1"/>
              </a:buClr>
              <a:buSzPts val="1100"/>
              <a:buFont typeface="Arial"/>
              <a:buNone/>
            </a:pPr>
            <a:r>
              <a:rPr lang="pt-BR" sz="2200">
                <a:solidFill>
                  <a:schemeClr val="dk1"/>
                </a:solidFill>
                <a:highlight>
                  <a:srgbClr val="F7F7F7"/>
                </a:highlight>
                <a:latin typeface="Comic Sans MS"/>
                <a:ea typeface="Comic Sans MS"/>
                <a:cs typeface="Comic Sans MS"/>
                <a:sym typeface="Comic Sans MS"/>
              </a:rPr>
              <a:t>b) da </a:t>
            </a:r>
            <a:r>
              <a:rPr lang="pt-BR" sz="2200" b="1">
                <a:solidFill>
                  <a:schemeClr val="dk1"/>
                </a:solidFill>
                <a:highlight>
                  <a:srgbClr val="F7F7F7"/>
                </a:highlight>
                <a:latin typeface="Comic Sans MS"/>
                <a:ea typeface="Comic Sans MS"/>
                <a:cs typeface="Comic Sans MS"/>
                <a:sym typeface="Comic Sans MS"/>
              </a:rPr>
              <a:t>receita ou do faturamento [da empresa]</a:t>
            </a:r>
            <a:r>
              <a:rPr lang="pt-BR" sz="2200">
                <a:solidFill>
                  <a:schemeClr val="dk1"/>
                </a:solidFill>
                <a:highlight>
                  <a:srgbClr val="F7F7F7"/>
                </a:highlight>
                <a:latin typeface="Comic Sans MS"/>
                <a:ea typeface="Comic Sans MS"/>
                <a:cs typeface="Comic Sans MS"/>
                <a:sym typeface="Comic Sans MS"/>
              </a:rPr>
              <a:t>; </a:t>
            </a:r>
            <a:endParaRPr sz="2200">
              <a:solidFill>
                <a:schemeClr val="dk1"/>
              </a:solidFill>
              <a:highlight>
                <a:srgbClr val="F7F7F7"/>
              </a:highlight>
              <a:latin typeface="Comic Sans MS"/>
              <a:ea typeface="Comic Sans MS"/>
              <a:cs typeface="Comic Sans MS"/>
              <a:sym typeface="Comic Sans MS"/>
            </a:endParaRPr>
          </a:p>
          <a:p>
            <a:pPr marL="0" lvl="0" indent="0">
              <a:spcBef>
                <a:spcPts val="0"/>
              </a:spcBef>
              <a:spcAft>
                <a:spcPts val="0"/>
              </a:spcAft>
              <a:buClr>
                <a:schemeClr val="dk1"/>
              </a:buClr>
              <a:buSzPts val="1100"/>
              <a:buFont typeface="Arial"/>
              <a:buNone/>
            </a:pPr>
            <a:r>
              <a:rPr lang="pt-BR" sz="2200">
                <a:solidFill>
                  <a:schemeClr val="dk1"/>
                </a:solidFill>
                <a:highlight>
                  <a:srgbClr val="F7F7F7"/>
                </a:highlight>
                <a:latin typeface="Comic Sans MS"/>
                <a:ea typeface="Comic Sans MS"/>
                <a:cs typeface="Comic Sans MS"/>
                <a:sym typeface="Comic Sans MS"/>
              </a:rPr>
              <a:t>c) do </a:t>
            </a:r>
            <a:r>
              <a:rPr lang="pt-BR" sz="2200" b="1">
                <a:solidFill>
                  <a:schemeClr val="dk1"/>
                </a:solidFill>
                <a:highlight>
                  <a:srgbClr val="F7F7F7"/>
                </a:highlight>
                <a:latin typeface="Comic Sans MS"/>
                <a:ea typeface="Comic Sans MS"/>
                <a:cs typeface="Comic Sans MS"/>
                <a:sym typeface="Comic Sans MS"/>
              </a:rPr>
              <a:t>lucro [da empresa]</a:t>
            </a:r>
            <a:r>
              <a:rPr lang="pt-BR" sz="2200">
                <a:solidFill>
                  <a:schemeClr val="dk1"/>
                </a:solidFill>
                <a:highlight>
                  <a:srgbClr val="F7F7F7"/>
                </a:highlight>
                <a:latin typeface="Comic Sans MS"/>
                <a:ea typeface="Comic Sans MS"/>
                <a:cs typeface="Comic Sans MS"/>
                <a:sym typeface="Comic Sans MS"/>
              </a:rPr>
              <a:t>;</a:t>
            </a:r>
            <a:endParaRPr sz="2200">
              <a:solidFill>
                <a:schemeClr val="dk1"/>
              </a:solidFill>
              <a:highlight>
                <a:srgbClr val="F7F7F7"/>
              </a:highlight>
              <a:latin typeface="Comic Sans MS"/>
              <a:ea typeface="Comic Sans MS"/>
              <a:cs typeface="Comic Sans MS"/>
              <a:sym typeface="Comic Sans MS"/>
            </a:endParaRPr>
          </a:p>
          <a:p>
            <a:pPr marL="0" lvl="0" indent="0">
              <a:spcBef>
                <a:spcPts val="0"/>
              </a:spcBef>
              <a:spcAft>
                <a:spcPts val="0"/>
              </a:spcAft>
              <a:buNone/>
            </a:pPr>
            <a:endParaRPr sz="1800">
              <a:latin typeface="Comic Sans MS"/>
              <a:ea typeface="Comic Sans MS"/>
              <a:cs typeface="Comic Sans MS"/>
              <a:sym typeface="Comic Sans MS"/>
            </a:endParaRPr>
          </a:p>
        </p:txBody>
      </p:sp>
      <p:sp>
        <p:nvSpPr>
          <p:cNvPr id="117" name="Shape 1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pt-BR"/>
              <a:t>9</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6">
                                            <p:txEl>
                                              <p:pRg st="0" end="0"/>
                                            </p:txEl>
                                          </p:spTgt>
                                        </p:tgtEl>
                                        <p:attrNameLst>
                                          <p:attrName>style.visibility</p:attrName>
                                        </p:attrNameLst>
                                      </p:cBhvr>
                                      <p:to>
                                        <p:strVal val="visible"/>
                                      </p:to>
                                    </p:set>
                                    <p:animEffect transition="in" filter="fade">
                                      <p:cBhvr>
                                        <p:cTn id="7" dur="1000"/>
                                        <p:tgtEl>
                                          <p:spTgt spid="1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6">
                                            <p:txEl>
                                              <p:pRg st="1" end="1"/>
                                            </p:txEl>
                                          </p:spTgt>
                                        </p:tgtEl>
                                        <p:attrNameLst>
                                          <p:attrName>style.visibility</p:attrName>
                                        </p:attrNameLst>
                                      </p:cBhvr>
                                      <p:to>
                                        <p:strVal val="visible"/>
                                      </p:to>
                                    </p:set>
                                    <p:animEffect transition="in" filter="fade">
                                      <p:cBhvr>
                                        <p:cTn id="12" dur="1000"/>
                                        <p:tgtEl>
                                          <p:spTgt spid="1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6">
                                            <p:txEl>
                                              <p:pRg st="2" end="2"/>
                                            </p:txEl>
                                          </p:spTgt>
                                        </p:tgtEl>
                                        <p:attrNameLst>
                                          <p:attrName>style.visibility</p:attrName>
                                        </p:attrNameLst>
                                      </p:cBhvr>
                                      <p:to>
                                        <p:strVal val="visible"/>
                                      </p:to>
                                    </p:set>
                                    <p:animEffect transition="in" filter="fade">
                                      <p:cBhvr>
                                        <p:cTn id="17" dur="1000"/>
                                        <p:tgtEl>
                                          <p:spTgt spid="1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6">
                                            <p:txEl>
                                              <p:pRg st="3" end="3"/>
                                            </p:txEl>
                                          </p:spTgt>
                                        </p:tgtEl>
                                        <p:attrNameLst>
                                          <p:attrName>style.visibility</p:attrName>
                                        </p:attrNameLst>
                                      </p:cBhvr>
                                      <p:to>
                                        <p:strVal val="visible"/>
                                      </p:to>
                                    </p:set>
                                    <p:animEffect transition="in" filter="fade">
                                      <p:cBhvr>
                                        <p:cTn id="22" dur="1000"/>
                                        <p:tgtEl>
                                          <p:spTgt spid="1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6">
                                            <p:txEl>
                                              <p:pRg st="4" end="4"/>
                                            </p:txEl>
                                          </p:spTgt>
                                        </p:tgtEl>
                                        <p:attrNameLst>
                                          <p:attrName>style.visibility</p:attrName>
                                        </p:attrNameLst>
                                      </p:cBhvr>
                                      <p:to>
                                        <p:strVal val="visible"/>
                                      </p:to>
                                    </p:set>
                                    <p:animEffect transition="in" filter="fade">
                                      <p:cBhvr>
                                        <p:cTn id="27" dur="1000"/>
                                        <p:tgtEl>
                                          <p:spTgt spid="11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6">
                                            <p:txEl>
                                              <p:pRg st="5" end="5"/>
                                            </p:txEl>
                                          </p:spTgt>
                                        </p:tgtEl>
                                        <p:attrNameLst>
                                          <p:attrName>style.visibility</p:attrName>
                                        </p:attrNameLst>
                                      </p:cBhvr>
                                      <p:to>
                                        <p:strVal val="visible"/>
                                      </p:to>
                                    </p:set>
                                    <p:animEffect transition="in" filter="fade">
                                      <p:cBhvr>
                                        <p:cTn id="32" dur="1000"/>
                                        <p:tgtEl>
                                          <p:spTgt spid="11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6">
                                            <p:txEl>
                                              <p:pRg st="6" end="6"/>
                                            </p:txEl>
                                          </p:spTgt>
                                        </p:tgtEl>
                                        <p:attrNameLst>
                                          <p:attrName>style.visibility</p:attrName>
                                        </p:attrNameLst>
                                      </p:cBhvr>
                                      <p:to>
                                        <p:strVal val="visible"/>
                                      </p:to>
                                    </p:set>
                                    <p:animEffect transition="in" filter="fade">
                                      <p:cBhvr>
                                        <p:cTn id="37" dur="1000"/>
                                        <p:tgtEl>
                                          <p:spTgt spid="11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sign padrão">
  <a:themeElements>
    <a:clrScheme name="Design padrão">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6224</Words>
  <Application>Microsoft Office PowerPoint</Application>
  <PresentationFormat>Apresentação na tela (16:9)</PresentationFormat>
  <Paragraphs>520</Paragraphs>
  <Slides>56</Slides>
  <Notes>56</Notes>
  <HiddenSlides>0</HiddenSlides>
  <MMClips>0</MMClips>
  <ScaleCrop>false</ScaleCrop>
  <HeadingPairs>
    <vt:vector size="6" baseType="variant">
      <vt:variant>
        <vt:lpstr>Fontes usadas</vt:lpstr>
      </vt:variant>
      <vt:variant>
        <vt:i4>4</vt:i4>
      </vt:variant>
      <vt:variant>
        <vt:lpstr>Tema</vt:lpstr>
      </vt:variant>
      <vt:variant>
        <vt:i4>2</vt:i4>
      </vt:variant>
      <vt:variant>
        <vt:lpstr>Títulos de slides</vt:lpstr>
      </vt:variant>
      <vt:variant>
        <vt:i4>56</vt:i4>
      </vt:variant>
    </vt:vector>
  </HeadingPairs>
  <TitlesOfParts>
    <vt:vector size="62" baseType="lpstr">
      <vt:lpstr>Arial</vt:lpstr>
      <vt:lpstr>Comic Sans MS</vt:lpstr>
      <vt:lpstr>Times New Roman</vt:lpstr>
      <vt:lpstr>Verdana</vt:lpstr>
      <vt:lpstr>Simple Light</vt:lpstr>
      <vt:lpstr>Design padrão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Teíta</dc:creator>
  <cp:lastModifiedBy>Teita bustamante teixeira</cp:lastModifiedBy>
  <cp:revision>1</cp:revision>
  <dcterms:modified xsi:type="dcterms:W3CDTF">2018-05-24T13:57:36Z</dcterms:modified>
</cp:coreProperties>
</file>