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34E6C2-CC6F-324A-913E-324D81FDF4B6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502DB3-DDD1-E048-B0F9-C3F70871B74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090" y="2242868"/>
            <a:ext cx="8018253" cy="1829761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Orientações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dirty="0" err="1" smtClean="0">
                <a:solidFill>
                  <a:schemeClr val="tx1"/>
                </a:solidFill>
              </a:rPr>
              <a:t>erais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do PPGPSI </a:t>
            </a:r>
            <a:r>
              <a:rPr lang="en-US" dirty="0" smtClean="0">
                <a:solidFill>
                  <a:schemeClr val="tx1"/>
                </a:solidFill>
              </a:rPr>
              <a:t>-UFJF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16" y="5831457"/>
            <a:ext cx="8859329" cy="8741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-</a:t>
            </a:r>
            <a:r>
              <a:rPr lang="en-US" b="1" dirty="0" err="1" smtClean="0">
                <a:solidFill>
                  <a:schemeClr val="tx1"/>
                </a:solidFill>
                <a:latin typeface="Arial Narrow" pitchFamily="34" charset="0"/>
              </a:rPr>
              <a:t>Obs</a:t>
            </a:r>
            <a:r>
              <a:rPr lang="en-US" b="1" dirty="0" smtClean="0">
                <a:solidFill>
                  <a:schemeClr val="tx1"/>
                </a:solidFill>
                <a:latin typeface="Arial Narrow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E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sse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documento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não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substitui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o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regimento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interno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do PPGPSI/UFJF,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que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deve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ser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consultado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caso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dúvidas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Normas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aprovadas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reunião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colegiado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Narrow" pitchFamily="34" charset="0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18/03/2015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1026" name="Picture 2" descr="C:\Users\Ufjf\Pictures\LOGOMARCAS\sit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8621" y="403645"/>
            <a:ext cx="5715000" cy="1409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55791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De caráter OBRIGATÓRIO  para todos os alunos. </a:t>
            </a:r>
          </a:p>
          <a:p>
            <a:endParaRPr lang="pt-BR" sz="3200" dirty="0" smtClean="0">
              <a:latin typeface="Arial Narrow" pitchFamily="34" charset="0"/>
            </a:endParaRPr>
          </a:p>
          <a:p>
            <a:r>
              <a:rPr lang="pt-BR" sz="3200" dirty="0" smtClean="0">
                <a:latin typeface="Arial Narrow" pitchFamily="34" charset="0"/>
              </a:rPr>
              <a:t>Participação de pelo menos um avaliador externo.</a:t>
            </a:r>
          </a:p>
          <a:p>
            <a:endParaRPr lang="pt-BR" sz="3200" dirty="0" smtClean="0">
              <a:latin typeface="Arial Narrow" pitchFamily="34" charset="0"/>
            </a:endParaRPr>
          </a:p>
          <a:p>
            <a:r>
              <a:rPr lang="pt-BR" sz="3200" dirty="0" smtClean="0">
                <a:latin typeface="Arial Narrow" pitchFamily="34" charset="0"/>
              </a:rPr>
              <a:t>Alunos de 1o. ano: apresentação do projeto.</a:t>
            </a:r>
          </a:p>
          <a:p>
            <a:endParaRPr lang="pt-BR" sz="3200" dirty="0" smtClean="0">
              <a:latin typeface="Arial Narrow" pitchFamily="34" charset="0"/>
            </a:endParaRPr>
          </a:p>
          <a:p>
            <a:r>
              <a:rPr lang="pt-BR" sz="3200" dirty="0" smtClean="0">
                <a:latin typeface="Arial Narrow" pitchFamily="34" charset="0"/>
              </a:rPr>
              <a:t>Alunos de 2o. Ano: apresentação de resultados parciais ou finais. </a:t>
            </a:r>
            <a:endParaRPr lang="pt-BR" sz="32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0564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</a:t>
            </a:r>
            <a:r>
              <a:rPr lang="en-US" sz="3600" dirty="0" err="1" smtClean="0">
                <a:solidFill>
                  <a:schemeClr val="tx1"/>
                </a:solidFill>
              </a:rPr>
              <a:t>Seminários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Integrados</a:t>
            </a:r>
            <a:r>
              <a:rPr lang="en-US" sz="3600" dirty="0" smtClean="0">
                <a:solidFill>
                  <a:schemeClr val="tx1"/>
                </a:solidFill>
              </a:rPr>
              <a:t> e </a:t>
            </a:r>
            <a:r>
              <a:rPr lang="en-US" sz="3600" dirty="0" err="1" smtClean="0">
                <a:solidFill>
                  <a:schemeClr val="tx1"/>
                </a:solidFill>
              </a:rPr>
              <a:t>Avaliação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89781" y="543464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79788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Mestrado: até 12 meses depois da matrícula, um membro externo à UFJF(parecer por escrito)  e dois membros internos, sendo um o orientador.</a:t>
            </a:r>
          </a:p>
          <a:p>
            <a:endParaRPr lang="pt-BR" dirty="0" smtClean="0"/>
          </a:p>
          <a:p>
            <a:r>
              <a:rPr lang="pt-BR" dirty="0" smtClean="0"/>
              <a:t>Doutorado: até 24 meses depois da matrícula, sendo um membro externo à UFJF (parecer por escrito), e três internos, sendo um o orientador.</a:t>
            </a:r>
          </a:p>
          <a:p>
            <a:endParaRPr lang="pt-BR" dirty="0"/>
          </a:p>
          <a:p>
            <a:r>
              <a:rPr lang="pt-BR" sz="1500" dirty="0" smtClean="0"/>
              <a:t>Bolsas de mestrado: 12 meses, a depender da disponibilidade e das agências de fomento.</a:t>
            </a:r>
            <a:endParaRPr lang="pt-BR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dirty="0" err="1" smtClean="0">
                <a:solidFill>
                  <a:schemeClr val="tx1"/>
                </a:solidFill>
              </a:rPr>
              <a:t>Qualificações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48554" y="517585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3364165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Mestrado: até 24 meses depois da matrícula, com um membro externo à UFJF(presencial ou por internet) e dois membros internos sendo um o orientador.</a:t>
            </a:r>
          </a:p>
          <a:p>
            <a:endParaRPr lang="pt-BR" dirty="0" smtClean="0"/>
          </a:p>
          <a:p>
            <a:r>
              <a:rPr lang="pt-BR" dirty="0" smtClean="0"/>
              <a:t>Doutorado: até 48 meses depois da matrícula, com 2 membros externos à UFJF (presencial ou internet), e </a:t>
            </a:r>
            <a:r>
              <a:rPr lang="pt-BR" dirty="0" smtClean="0">
                <a:solidFill>
                  <a:srgbClr val="000000"/>
                </a:solidFill>
              </a:rPr>
              <a:t>três</a:t>
            </a:r>
            <a:r>
              <a:rPr lang="pt-BR" dirty="0" smtClean="0"/>
              <a:t> internos, sendo um o orientador.</a:t>
            </a:r>
          </a:p>
          <a:p>
            <a:endParaRPr lang="pt-BR" dirty="0"/>
          </a:p>
          <a:p>
            <a:r>
              <a:rPr lang="pt-BR" sz="2100" dirty="0" smtClean="0"/>
              <a:t>Bolsas de doutorado: 36 meses, a depender da disponibilidade de bolsas e das agências de fomento</a:t>
            </a:r>
            <a:endParaRPr lang="pt-BR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520" y="274638"/>
            <a:ext cx="2553419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Bancas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10532" y="414068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3655413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3087"/>
            <a:ext cx="8229600" cy="2685230"/>
          </a:xfrm>
        </p:spPr>
        <p:txBody>
          <a:bodyPr>
            <a:normAutofit/>
          </a:bodyPr>
          <a:lstStyle/>
          <a:p>
            <a:r>
              <a:rPr lang="pt-BR" dirty="0" smtClean="0"/>
              <a:t>A composição dos nomes das bancas deve ser aprovado pelo colegiado do curso.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Deve ser solicitada PELO ORIENTADOR, à secretaria do PPGPSI </a:t>
            </a:r>
            <a:r>
              <a:rPr lang="pt-BR" dirty="0" smtClean="0">
                <a:solidFill>
                  <a:srgbClr val="000000"/>
                </a:solidFill>
              </a:rPr>
              <a:t>com antecedência mínima de 60 dias.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6603" y="543464"/>
            <a:ext cx="5417389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Marcação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bancas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5038" y="293298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3455918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2400" dirty="0"/>
              <a:t>Tanto para os alunos de mestrado, quanto de doutorado, só será executada a banca mediante comprovação de submissão de artigo ou livro ou capítulo de livro nas seguintes condições: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>
                <a:solidFill>
                  <a:srgbClr val="000000"/>
                </a:solidFill>
              </a:rPr>
              <a:t>MESTRADO: pelo menos 1 artigo, no mínimo B2 no </a:t>
            </a:r>
            <a:r>
              <a:rPr lang="pt-BR" sz="2400" dirty="0" err="1" smtClean="0">
                <a:solidFill>
                  <a:srgbClr val="000000"/>
                </a:solidFill>
              </a:rPr>
              <a:t>Qualis</a:t>
            </a:r>
            <a:r>
              <a:rPr lang="pt-BR" sz="2400" dirty="0" smtClean="0">
                <a:solidFill>
                  <a:srgbClr val="000000"/>
                </a:solidFill>
              </a:rPr>
              <a:t> CAPES da área de Psicologia, ou livro ou capítulo de livro no prelo, com parâmetros de classificação no </a:t>
            </a:r>
            <a:r>
              <a:rPr lang="pt-BR" sz="2400" dirty="0" err="1" smtClean="0">
                <a:solidFill>
                  <a:srgbClr val="000000"/>
                </a:solidFill>
              </a:rPr>
              <a:t>Qualis</a:t>
            </a:r>
            <a:r>
              <a:rPr lang="pt-BR" sz="2400" dirty="0" smtClean="0">
                <a:solidFill>
                  <a:srgbClr val="000000"/>
                </a:solidFill>
              </a:rPr>
              <a:t> CAPES Livros, com pelo menos classificação L3.</a:t>
            </a:r>
          </a:p>
          <a:p>
            <a:pPr marL="0" indent="0">
              <a:buNone/>
            </a:pPr>
            <a:endParaRPr lang="pt-BR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400" dirty="0" smtClean="0">
                <a:solidFill>
                  <a:srgbClr val="000000"/>
                </a:solidFill>
              </a:rPr>
              <a:t>DOUTORADO: pelo menos 2 artigos, no mínimo B2 no </a:t>
            </a:r>
            <a:r>
              <a:rPr lang="pt-BR" sz="2400" dirty="0" err="1" smtClean="0">
                <a:solidFill>
                  <a:srgbClr val="000000"/>
                </a:solidFill>
              </a:rPr>
              <a:t>Qualis</a:t>
            </a:r>
            <a:r>
              <a:rPr lang="pt-BR" sz="2400" dirty="0" smtClean="0">
                <a:solidFill>
                  <a:srgbClr val="000000"/>
                </a:solidFill>
              </a:rPr>
              <a:t> CAPES da área de Psicologia, ou 2  livros ou capítulos de livro no prelo, com parâmetros de classificação no </a:t>
            </a:r>
            <a:r>
              <a:rPr lang="pt-BR" sz="2400" dirty="0" err="1" smtClean="0">
                <a:solidFill>
                  <a:srgbClr val="000000"/>
                </a:solidFill>
              </a:rPr>
              <a:t>Qualis</a:t>
            </a:r>
            <a:r>
              <a:rPr lang="pt-BR" sz="2400" dirty="0" smtClean="0">
                <a:solidFill>
                  <a:srgbClr val="000000"/>
                </a:solidFill>
              </a:rPr>
              <a:t> CAPES Livros, com pelo menos classificação L3.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As produções devem ser de </a:t>
            </a:r>
            <a:r>
              <a:rPr lang="pt-BR" sz="2400" dirty="0" err="1" smtClean="0"/>
              <a:t>coaoutoria</a:t>
            </a:r>
            <a:r>
              <a:rPr lang="pt-BR" sz="2400" dirty="0" smtClean="0"/>
              <a:t> com o orientador e relacionadas ao tema da dissertação/tese.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Fica sob responsabilidade do ORIENTADOR definir a produção que servirá de comprovação para a exigência, bem como acompanhar a submissão da produção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O </a:t>
            </a:r>
            <a:r>
              <a:rPr lang="en-US" sz="2400" dirty="0" smtClean="0"/>
              <a:t>D</a:t>
            </a:r>
            <a:r>
              <a:rPr lang="pt-BR" sz="2400" dirty="0" err="1" smtClean="0"/>
              <a:t>ocumento</a:t>
            </a:r>
            <a:r>
              <a:rPr lang="pt-BR" sz="2400" dirty="0" smtClean="0"/>
              <a:t> comprobatório deve ser entregue até um mês antes da banca na Secretaria do curso, a banca fica automaticamente sem validade em caso do não cumprimento da exigência.</a:t>
            </a:r>
            <a:endParaRPr lang="pt-B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92" y="274638"/>
            <a:ext cx="8428008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Condição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para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execução</a:t>
            </a:r>
            <a:r>
              <a:rPr lang="en-US" sz="3600" dirty="0" smtClean="0">
                <a:solidFill>
                  <a:schemeClr val="tx1"/>
                </a:solidFill>
              </a:rPr>
              <a:t> das </a:t>
            </a:r>
            <a:r>
              <a:rPr lang="en-US" sz="3600" dirty="0" err="1" smtClean="0">
                <a:solidFill>
                  <a:schemeClr val="tx1"/>
                </a:solidFill>
              </a:rPr>
              <a:t>bancas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1635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APA ou ABNT</a:t>
            </a:r>
          </a:p>
          <a:p>
            <a:endParaRPr lang="pt-BR" dirty="0" smtClean="0"/>
          </a:p>
          <a:p>
            <a:r>
              <a:rPr lang="pt-BR" dirty="0" smtClean="0"/>
              <a:t>O PPGPSI aceita dois modelos:</a:t>
            </a:r>
          </a:p>
          <a:p>
            <a:endParaRPr lang="pt-BR" dirty="0" smtClean="0"/>
          </a:p>
          <a:p>
            <a:pPr marL="514350" indent="-514350">
              <a:buAutoNum type="arabicParenR"/>
            </a:pPr>
            <a:r>
              <a:rPr lang="pt-BR" dirty="0" smtClean="0"/>
              <a:t>Modelo tradicional de dissertação/tese: ver normas da UFJF.</a:t>
            </a:r>
          </a:p>
          <a:p>
            <a:pPr marL="514350" indent="-514350">
              <a:buAutoNum type="arabicParenR"/>
            </a:pPr>
            <a:endParaRPr lang="pt-BR" dirty="0" smtClean="0"/>
          </a:p>
          <a:p>
            <a:pPr marL="514350" indent="-514350">
              <a:buAutoNum type="arabicParenR"/>
            </a:pPr>
            <a:r>
              <a:rPr lang="pt-BR" dirty="0" smtClean="0"/>
              <a:t>Modelo de artigo: composto por uma introdução e considerações finais gerais e, no interior do documento, o(</a:t>
            </a:r>
            <a:r>
              <a:rPr lang="pt-BR" dirty="0" err="1" smtClean="0"/>
              <a:t>s</a:t>
            </a:r>
            <a:r>
              <a:rPr lang="pt-BR" dirty="0" smtClean="0"/>
              <a:t>) artigo(</a:t>
            </a:r>
            <a:r>
              <a:rPr lang="pt-BR" dirty="0" err="1" smtClean="0"/>
              <a:t>s</a:t>
            </a:r>
            <a:r>
              <a:rPr lang="pt-BR" dirty="0" smtClean="0"/>
              <a:t>) teóricos e/ou empíricos que originaram o trabalho. Nesse caso, deve-se enviar para a banca o artigo na íntegra e a versão final deve conter apenas o resumo do artigo para não se ferir o princípio do ineditismo do artigo.</a:t>
            </a:r>
          </a:p>
          <a:p>
            <a:pPr marL="514350" indent="-514350">
              <a:buAutoNum type="arabicParenR"/>
            </a:pPr>
            <a:endParaRPr lang="pt-BR" dirty="0" smtClean="0"/>
          </a:p>
          <a:p>
            <a:r>
              <a:rPr lang="pt-BR" dirty="0" smtClean="0"/>
              <a:t>Compete ao orientador definir qual o modelo a ser adotado.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5894" y="274638"/>
            <a:ext cx="5037827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Tese</a:t>
            </a:r>
            <a:r>
              <a:rPr lang="en-US" dirty="0" smtClean="0"/>
              <a:t>/</a:t>
            </a:r>
            <a:r>
              <a:rPr lang="en-US" dirty="0" err="1" smtClean="0"/>
              <a:t>dissertação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581467" y="274638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409751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u="sng" dirty="0" smtClean="0"/>
              <a:t>Mestrado:</a:t>
            </a:r>
          </a:p>
          <a:p>
            <a:pPr marL="0" indent="0">
              <a:buNone/>
            </a:pPr>
            <a:r>
              <a:rPr lang="pt-BR" sz="1700" dirty="0" smtClean="0"/>
              <a:t>Disciplinas obrigatórias gerais:</a:t>
            </a:r>
          </a:p>
          <a:p>
            <a:pPr marL="0" indent="0">
              <a:buNone/>
            </a:pPr>
            <a:endParaRPr lang="pt-BR" sz="1700" dirty="0" smtClean="0"/>
          </a:p>
          <a:p>
            <a:r>
              <a:rPr lang="pt-BR" sz="1700" dirty="0" smtClean="0"/>
              <a:t>Métodos de Pesquisa em Psicologia </a:t>
            </a:r>
          </a:p>
          <a:p>
            <a:endParaRPr lang="pt-BR" sz="1700" dirty="0" smtClean="0"/>
          </a:p>
          <a:p>
            <a:r>
              <a:rPr lang="pt-BR" sz="1700" dirty="0" smtClean="0"/>
              <a:t>Métodos e Técnicas em Pesquisa Qualitativa </a:t>
            </a:r>
          </a:p>
          <a:p>
            <a:endParaRPr lang="pt-BR" sz="1700" dirty="0" smtClean="0"/>
          </a:p>
          <a:p>
            <a:r>
              <a:rPr lang="pt-BR" sz="1700" dirty="0" smtClean="0"/>
              <a:t>Métodos e Técnicas em Pesquisa Quantitativa</a:t>
            </a:r>
          </a:p>
          <a:p>
            <a:endParaRPr lang="pt-BR" sz="1700" dirty="0" smtClean="0"/>
          </a:p>
          <a:p>
            <a:r>
              <a:rPr lang="pt-BR" sz="1700" dirty="0" smtClean="0"/>
              <a:t>Seminários Avançados em Pesquisa </a:t>
            </a:r>
          </a:p>
          <a:p>
            <a:endParaRPr lang="pt-BR" sz="1700" dirty="0" smtClean="0"/>
          </a:p>
          <a:p>
            <a:r>
              <a:rPr lang="pt-BR" sz="1700" dirty="0" smtClean="0"/>
              <a:t>Orientação de dissertação </a:t>
            </a:r>
          </a:p>
          <a:p>
            <a:endParaRPr lang="pt-BR" sz="1700" dirty="0" smtClean="0"/>
          </a:p>
          <a:p>
            <a:r>
              <a:rPr lang="pt-BR" sz="1700" dirty="0" smtClean="0"/>
              <a:t>Pratica de Ensino em Psicologia (teórico/prático</a:t>
            </a:r>
            <a:r>
              <a:rPr lang="pt-BR" sz="1700" dirty="0" smtClean="0"/>
              <a:t>)</a:t>
            </a:r>
          </a:p>
          <a:p>
            <a:endParaRPr lang="fr-FR" sz="1700" dirty="0"/>
          </a:p>
          <a:p>
            <a:endParaRPr lang="en-US" sz="17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198407" y="353943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42436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err="1" smtClean="0"/>
              <a:t>Mestrado</a:t>
            </a:r>
            <a:r>
              <a:rPr lang="en-US" u="sng" dirty="0" smtClean="0"/>
              <a:t>:</a:t>
            </a:r>
            <a:r>
              <a:rPr lang="en-US" dirty="0" smtClean="0"/>
              <a:t>  </a:t>
            </a:r>
            <a:r>
              <a:rPr lang="en-US" sz="1700" b="1" dirty="0" err="1" smtClean="0"/>
              <a:t>Obrigatórias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linha</a:t>
            </a:r>
            <a:r>
              <a:rPr lang="en-US" sz="1700" b="1" dirty="0" smtClean="0"/>
              <a:t>: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pt-BR" sz="2800" dirty="0"/>
              <a:t>Teorias do Desenvolvimento Humano e Processos Socioeducativos </a:t>
            </a:r>
            <a:r>
              <a:rPr lang="pt-BR" sz="2800" dirty="0" smtClean="0"/>
              <a:t> </a:t>
            </a:r>
            <a:r>
              <a:rPr lang="pt-BR" sz="2800" dirty="0"/>
              <a:t>(Linha Desenvolvimento Humano e Processos Socioeducativos</a:t>
            </a:r>
            <a:r>
              <a:rPr lang="pt-BR" sz="2800" dirty="0" smtClean="0"/>
              <a:t>)</a:t>
            </a:r>
          </a:p>
          <a:p>
            <a:endParaRPr lang="pt-BR" sz="2800" dirty="0"/>
          </a:p>
          <a:p>
            <a:r>
              <a:rPr lang="pt-BR" sz="2800" dirty="0"/>
              <a:t>Teorias Psicossociais e Saúde </a:t>
            </a:r>
            <a:r>
              <a:rPr lang="pt-BR" sz="2800" dirty="0" smtClean="0"/>
              <a:t>(</a:t>
            </a:r>
            <a:r>
              <a:rPr lang="pt-BR" sz="2800" dirty="0"/>
              <a:t>Linha Processos Psicossociais em Saúde</a:t>
            </a:r>
            <a:r>
              <a:rPr lang="pt-BR" sz="2800" dirty="0" smtClean="0"/>
              <a:t>)</a:t>
            </a:r>
          </a:p>
          <a:p>
            <a:endParaRPr lang="pt-BR" sz="2800" dirty="0"/>
          </a:p>
          <a:p>
            <a:r>
              <a:rPr lang="pt-BR" sz="2800" dirty="0" smtClean="0">
                <a:solidFill>
                  <a:srgbClr val="000000"/>
                </a:solidFill>
              </a:rPr>
              <a:t>Filosofia da Ciência e Pesquisa Psicológica</a:t>
            </a:r>
            <a:r>
              <a:rPr lang="pt-BR" sz="2800" dirty="0" smtClean="0"/>
              <a:t> </a:t>
            </a:r>
            <a:r>
              <a:rPr lang="pt-BR" sz="2800" dirty="0"/>
              <a:t>(Linha História e Filosofia da Psicologia)</a:t>
            </a:r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50166" y="422694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77106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u="sng" dirty="0" smtClean="0"/>
              <a:t>Mestrado</a:t>
            </a:r>
          </a:p>
          <a:p>
            <a:pPr marL="0" indent="0">
              <a:buNone/>
            </a:pPr>
            <a:endParaRPr lang="pt-BR" sz="1700" u="sng" dirty="0" smtClean="0"/>
          </a:p>
          <a:p>
            <a:pPr marL="0" indent="0">
              <a:buNone/>
            </a:pPr>
            <a:r>
              <a:rPr lang="pt-BR" sz="1700" dirty="0" smtClean="0"/>
              <a:t>Eletivas</a:t>
            </a:r>
          </a:p>
          <a:p>
            <a:pPr marL="0" indent="0">
              <a:buNone/>
            </a:pPr>
            <a:endParaRPr lang="pt-BR" sz="1700" dirty="0" smtClean="0"/>
          </a:p>
          <a:p>
            <a:r>
              <a:rPr lang="pt-BR" sz="1700" dirty="0" smtClean="0"/>
              <a:t>2 disciplinas eletivas, de acordo com a oferta do curso.</a:t>
            </a:r>
          </a:p>
          <a:p>
            <a:endParaRPr lang="pt-BR" sz="1700" dirty="0" smtClean="0"/>
          </a:p>
          <a:p>
            <a:endParaRPr lang="pt-BR" sz="1700" dirty="0" smtClean="0"/>
          </a:p>
          <a:p>
            <a:r>
              <a:rPr lang="pt-BR" sz="1700" dirty="0" smtClean="0"/>
              <a:t>Os alunos podem solicitar aproveitamento de créditos de disciplinas cursadas em outros programas de Pós-Graduação, mediante análise e aprovação no colegiado.</a:t>
            </a:r>
          </a:p>
          <a:p>
            <a:pPr marL="0" indent="0">
              <a:buNone/>
            </a:pPr>
            <a:r>
              <a:rPr lang="pt-BR" sz="1700" dirty="0" smtClean="0"/>
              <a:t> 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r>
              <a:rPr lang="pt-BR" sz="1700" dirty="0" smtClean="0"/>
              <a:t>TEMPO DE INTEGRALIZAÇÃO: mínimo 12 meses, máximo 24 meses.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r>
              <a:rPr lang="pt-BR" sz="1700" dirty="0" smtClean="0"/>
              <a:t>Em casos EXCEPCIONAIS poderá haver uma prorrogação de 6 meses, mediante solicitação do orientador e aprovado pelo colegiado. Caso contrário, o aluno que não cumprir o prazo será considerado desligado do curso</a:t>
            </a:r>
          </a:p>
          <a:p>
            <a:pPr marL="0" indent="0">
              <a:buNone/>
            </a:pPr>
            <a:r>
              <a:rPr lang="pt-BR" sz="17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84672" y="422694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308882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DOUTORADO</a:t>
            </a:r>
          </a:p>
          <a:p>
            <a:pPr marL="0" indent="0">
              <a:buNone/>
            </a:pPr>
            <a:endParaRPr lang="en-US" sz="1700" u="sng" dirty="0"/>
          </a:p>
          <a:p>
            <a:pPr marL="0" indent="0">
              <a:buNone/>
            </a:pPr>
            <a:r>
              <a:rPr lang="pt-BR" sz="1700" dirty="0" smtClean="0"/>
              <a:t>Disciplinas obrigatórias gerais (incluindo as obrigatórias do mestrado):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endParaRPr lang="pt-BR" sz="1700" dirty="0" smtClean="0"/>
          </a:p>
          <a:p>
            <a:r>
              <a:rPr lang="pt-BR" sz="1800" dirty="0" err="1" smtClean="0"/>
              <a:t>Referatas</a:t>
            </a:r>
            <a:r>
              <a:rPr lang="pt-BR" sz="1800" dirty="0" smtClean="0"/>
              <a:t> em Psicologia </a:t>
            </a:r>
          </a:p>
          <a:p>
            <a:endParaRPr lang="pt-BR" sz="1800" dirty="0" smtClean="0"/>
          </a:p>
          <a:p>
            <a:r>
              <a:rPr lang="pt-BR" sz="1800" dirty="0" smtClean="0"/>
              <a:t>Prática Avançada de Ensino em Psicologia (teórico e prática) *</a:t>
            </a:r>
          </a:p>
          <a:p>
            <a:endParaRPr lang="pt-BR" sz="1800" dirty="0" smtClean="0"/>
          </a:p>
          <a:p>
            <a:r>
              <a:rPr lang="pt-BR" sz="1800" dirty="0" smtClean="0"/>
              <a:t>Orientação de Tese </a:t>
            </a:r>
          </a:p>
          <a:p>
            <a:endParaRPr lang="pt-BR" dirty="0" smtClean="0"/>
          </a:p>
          <a:p>
            <a:r>
              <a:rPr lang="pt-BR" sz="1800" dirty="0" smtClean="0"/>
              <a:t>* Doutorandos que tenham cursado a parte teórica no mestrado (PPGPSI UFJF) ou que tenham comprovação de terem cursado conteúdos de didática no ensino superior, ficam dispensados da parte teórica, desde que faça o pedido formal de dispensa junto à secretaria do curso. </a:t>
            </a:r>
            <a:endParaRPr lang="pt-BR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27784" y="439947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247465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err="1" smtClean="0"/>
              <a:t>Doutorado</a:t>
            </a:r>
            <a:r>
              <a:rPr lang="en-US" u="sng" dirty="0" smtClean="0"/>
              <a:t>:</a:t>
            </a:r>
          </a:p>
          <a:p>
            <a:pPr marL="0" indent="0">
              <a:buNone/>
            </a:pPr>
            <a:r>
              <a:rPr lang="en-US" sz="1700" dirty="0" err="1" smtClean="0"/>
              <a:t>Obrigatórias</a:t>
            </a:r>
            <a:r>
              <a:rPr lang="en-US" sz="1700" dirty="0" smtClean="0"/>
              <a:t> </a:t>
            </a:r>
            <a:r>
              <a:rPr lang="en-US" sz="1700" dirty="0" err="1" smtClean="0"/>
              <a:t>linha</a:t>
            </a:r>
            <a:r>
              <a:rPr lang="en-US" sz="1700" dirty="0" smtClean="0"/>
              <a:t>: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pt-BR" sz="1800" dirty="0"/>
              <a:t>Estudos Avançados em Desenvolvimento Humano e Processos </a:t>
            </a:r>
            <a:r>
              <a:rPr lang="pt-BR" sz="1800" dirty="0" smtClean="0"/>
              <a:t>Socioeducativos (</a:t>
            </a:r>
            <a:r>
              <a:rPr lang="pt-BR" sz="1800" dirty="0"/>
              <a:t>Linha Desenvolvimento Humano e Processos Socioeducativos)</a:t>
            </a:r>
          </a:p>
          <a:p>
            <a:pPr marL="0" indent="0">
              <a:buNone/>
            </a:pPr>
            <a:r>
              <a:rPr lang="pt-BR" sz="1800" dirty="0"/>
              <a:t> </a:t>
            </a:r>
          </a:p>
          <a:p>
            <a:r>
              <a:rPr lang="pt-BR" sz="1800" dirty="0"/>
              <a:t>Estudos Avançados em Processos Psicossociais em </a:t>
            </a:r>
            <a:r>
              <a:rPr lang="pt-BR" sz="1800" dirty="0" smtClean="0"/>
              <a:t>Saúde </a:t>
            </a:r>
            <a:r>
              <a:rPr lang="pt-BR" sz="1800" dirty="0"/>
              <a:t>(Linha Processos Psicossociais em Saúde)</a:t>
            </a:r>
          </a:p>
          <a:p>
            <a:endParaRPr lang="pt-BR" sz="1800" dirty="0"/>
          </a:p>
          <a:p>
            <a:r>
              <a:rPr lang="pt-BR" sz="1800" dirty="0"/>
              <a:t>Estudos Avançados em História e Filosofia da Psicologia </a:t>
            </a:r>
            <a:r>
              <a:rPr lang="pt-BR" sz="1800" dirty="0" smtClean="0"/>
              <a:t>(</a:t>
            </a:r>
            <a:r>
              <a:rPr lang="pt-BR" sz="1800" dirty="0"/>
              <a:t>Linha História e Filosofia da Psicologia)</a:t>
            </a:r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19158" y="543464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92278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u="sng" dirty="0" smtClean="0"/>
              <a:t>Doutorado</a:t>
            </a:r>
          </a:p>
          <a:p>
            <a:pPr marL="0" indent="0">
              <a:buNone/>
            </a:pPr>
            <a:endParaRPr lang="pt-BR" sz="1700" dirty="0" smtClean="0"/>
          </a:p>
          <a:p>
            <a:endParaRPr lang="pt-BR" sz="1700" dirty="0" smtClean="0"/>
          </a:p>
          <a:p>
            <a:endParaRPr lang="pt-BR" sz="1700" dirty="0" smtClean="0"/>
          </a:p>
          <a:p>
            <a:r>
              <a:rPr lang="pt-BR" sz="1700" dirty="0" smtClean="0"/>
              <a:t>Os alunos podem solicitar aproveitamento de créditos de disciplinas cursadas em outros programas de Pós-Graduação, mediante análise e aprovação no colegiado.</a:t>
            </a:r>
          </a:p>
          <a:p>
            <a:pPr marL="0" indent="0">
              <a:buNone/>
            </a:pPr>
            <a:r>
              <a:rPr lang="pt-BR" sz="1700" dirty="0" smtClean="0"/>
              <a:t> 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r>
              <a:rPr lang="pt-BR" sz="1700" dirty="0" smtClean="0"/>
              <a:t>TEMPO DE INTEGRALIZAÇÃO: mínimo 24 meses, máximo 48 meses.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r>
              <a:rPr lang="pt-BR" sz="1700" dirty="0" smtClean="0"/>
              <a:t>Em casos EXCEPCIONAIS poderá haver uma prorrogação de 6 meses, mediante solicitação do orientador e aprovado pelo colegiado. Caso contrário, o aluno que não cumprir o prazo será considerado desligado do curso</a:t>
            </a:r>
          </a:p>
          <a:p>
            <a:pPr marL="0" indent="0">
              <a:buNone/>
            </a:pPr>
            <a:r>
              <a:rPr lang="pt-BR" sz="17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/>
              <a:t>Integralização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curso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457200" y="543464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299565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1600" dirty="0" smtClean="0"/>
              <a:t>Haverá uma contagem de horas, sob responsabilidade dos alunos e sob o controle da Secretaria do PPGPSI.</a:t>
            </a:r>
          </a:p>
          <a:p>
            <a:endParaRPr lang="pt-BR" sz="1600" dirty="0" smtClean="0"/>
          </a:p>
          <a:p>
            <a:r>
              <a:rPr lang="pt-BR" sz="1600" dirty="0" smtClean="0"/>
              <a:t>No caso da disciplina Seminário de Pesquisa, poderá contar como horas a participação em congressos  da área, mediante apresentação de PARTICIPAÇÃO e APRESENTAÇÃO de trabalhos relacionados ao tema de pesquisa no período do curso. As demais horas serão computadas a partir da participação como ouvinte na disciplina </a:t>
            </a:r>
            <a:r>
              <a:rPr lang="pt-BR" sz="1600" dirty="0" err="1" smtClean="0"/>
              <a:t>Referatas</a:t>
            </a:r>
            <a:r>
              <a:rPr lang="pt-BR" sz="1600" dirty="0" smtClean="0"/>
              <a:t> em Psicologia e outras atividades estipuladas pela Coordenação do Curso.</a:t>
            </a:r>
          </a:p>
          <a:p>
            <a:endParaRPr lang="pt-BR" sz="1600" dirty="0" smtClean="0"/>
          </a:p>
          <a:p>
            <a:r>
              <a:rPr lang="pt-BR" sz="1600" dirty="0" smtClean="0"/>
              <a:t>Outras atividades serão de cunho obrigatório para doutorandos e mestrandos tais como: Seminários Integrados, palestras, aulas extras e eventos do PPGPSI, previamente informados aos alunos.</a:t>
            </a:r>
          </a:p>
          <a:p>
            <a:endParaRPr lang="pt-BR" sz="1600" dirty="0" smtClean="0"/>
          </a:p>
          <a:p>
            <a:r>
              <a:rPr lang="pt-BR" sz="1600" dirty="0" smtClean="0"/>
              <a:t>Bancas de mestrado e doutorado: poderá ser computado até 30 horas para alunos que comprovarem assistir defesas (3 horas) e qualificações (2 horas) de mestrado e/ou doutorado. A comprovação será mediante certificado (ver modelo no site do PPG), que deve ser impresso previamente pelo aluno e assinado pelo presidente da banca após a defesa.</a:t>
            </a:r>
          </a:p>
          <a:p>
            <a:endParaRPr lang="pt-BR" sz="1600" dirty="0" smtClean="0"/>
          </a:p>
          <a:p>
            <a:r>
              <a:rPr lang="pt-BR" sz="1600" dirty="0" smtClean="0"/>
              <a:t>A participação na organização dos seminários integrados </a:t>
            </a:r>
            <a:r>
              <a:rPr lang="pt-BR" sz="1600" dirty="0" err="1" smtClean="0"/>
              <a:t>s</a:t>
            </a:r>
            <a:r>
              <a:rPr lang="en-US" sz="1600" dirty="0" err="1" smtClean="0"/>
              <a:t>erão</a:t>
            </a:r>
            <a:r>
              <a:rPr lang="en-US" sz="1600" dirty="0" smtClean="0"/>
              <a:t> </a:t>
            </a:r>
            <a:r>
              <a:rPr lang="en-US" sz="1600" dirty="0" err="1" smtClean="0"/>
              <a:t>contados</a:t>
            </a:r>
            <a:r>
              <a:rPr lang="en-US" sz="1600" dirty="0" smtClean="0"/>
              <a:t>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horas</a:t>
            </a:r>
            <a:r>
              <a:rPr lang="en-US" sz="1600" dirty="0" smtClean="0"/>
              <a:t> </a:t>
            </a:r>
            <a:r>
              <a:rPr lang="en-US" sz="1600" dirty="0" err="1" smtClean="0"/>
              <a:t>nas</a:t>
            </a:r>
            <a:r>
              <a:rPr lang="en-US" sz="1600" dirty="0" smtClean="0"/>
              <a:t> </a:t>
            </a:r>
            <a:r>
              <a:rPr lang="en-US" sz="1600" dirty="0" err="1" smtClean="0"/>
              <a:t>referatas</a:t>
            </a:r>
            <a:r>
              <a:rPr lang="en-US" sz="1600" dirty="0" smtClean="0"/>
              <a:t> e </a:t>
            </a:r>
            <a:r>
              <a:rPr lang="en-US" sz="1600" dirty="0" err="1" smtClean="0"/>
              <a:t>seminários</a:t>
            </a:r>
            <a:r>
              <a:rPr lang="en-US" sz="1600" dirty="0" smtClean="0"/>
              <a:t> de </a:t>
            </a:r>
            <a:r>
              <a:rPr lang="en-US" sz="1600" dirty="0" err="1" smtClean="0"/>
              <a:t>pesquisa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75" y="274638"/>
            <a:ext cx="885932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Seminários</a:t>
            </a:r>
            <a:r>
              <a:rPr lang="en-US" dirty="0" smtClean="0"/>
              <a:t> de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Psicologia</a:t>
            </a:r>
            <a:r>
              <a:rPr lang="en-US" dirty="0" smtClean="0"/>
              <a:t> e </a:t>
            </a:r>
            <a:r>
              <a:rPr lang="en-US" dirty="0" err="1" smtClean="0"/>
              <a:t>Referatas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Psicologia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705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1600" dirty="0" smtClean="0"/>
              <a:t>A palavra vem do latim, e significa reportar ou apresentar. Ou seja, na área acadêmica, as </a:t>
            </a:r>
            <a:r>
              <a:rPr lang="pt-BR" sz="1600" dirty="0" err="1" smtClean="0"/>
              <a:t>referatas</a:t>
            </a:r>
            <a:r>
              <a:rPr lang="pt-BR" sz="1600" dirty="0" smtClean="0"/>
              <a:t> são apresentações críticas de artigos, pesquisas ou teorias. </a:t>
            </a:r>
          </a:p>
          <a:p>
            <a:endParaRPr lang="pt-BR" sz="1600" dirty="0" smtClean="0"/>
          </a:p>
          <a:p>
            <a:r>
              <a:rPr lang="pt-BR" sz="1600" dirty="0" smtClean="0"/>
              <a:t>Objetivo: apresenta</a:t>
            </a:r>
            <a:r>
              <a:rPr lang="pt-BR" sz="1600" dirty="0"/>
              <a:t>r</a:t>
            </a:r>
            <a:r>
              <a:rPr lang="pt-BR" sz="1600" dirty="0" smtClean="0"/>
              <a:t> e discutir temáticas diversas, com o intuito de gerar um debate, análise crítica e aprofundamento de determinado assunto. Portanto, não é uma simples apresentação ou aula, mas principalmente a tentativa de promoção de um debate sobre o tema.  </a:t>
            </a:r>
          </a:p>
          <a:p>
            <a:endParaRPr lang="pt-BR" sz="1600" dirty="0" smtClean="0"/>
          </a:p>
          <a:p>
            <a:r>
              <a:rPr lang="pt-BR" sz="1600" dirty="0" smtClean="0"/>
              <a:t>As </a:t>
            </a:r>
            <a:r>
              <a:rPr lang="pt-BR" sz="1600" dirty="0" err="1" smtClean="0"/>
              <a:t>referatas</a:t>
            </a:r>
            <a:r>
              <a:rPr lang="pt-BR" sz="1600" dirty="0" smtClean="0"/>
              <a:t> são encontros mensais, com programa previamente divulgado sob a responsabilidade de um docente do PPGPSI e organizado por, no máximo, 3 doutorandos, que tem a responsabilidade de apresentar, debater e convidar um especialista na área em questão. Cada doutorando deve ser responsável por pelo menos uma </a:t>
            </a:r>
            <a:r>
              <a:rPr lang="pt-BR" sz="1600" dirty="0" err="1" smtClean="0"/>
              <a:t>referata</a:t>
            </a:r>
            <a:r>
              <a:rPr lang="pt-BR" sz="1600" dirty="0" smtClean="0"/>
              <a:t> por ano.</a:t>
            </a:r>
          </a:p>
          <a:p>
            <a:endParaRPr lang="pt-BR" sz="1600" dirty="0" smtClean="0"/>
          </a:p>
          <a:p>
            <a:r>
              <a:rPr lang="pt-BR" sz="1600" dirty="0" smtClean="0"/>
              <a:t>Mestrandos participam das </a:t>
            </a:r>
            <a:r>
              <a:rPr lang="pt-BR" sz="1600" dirty="0" err="1" smtClean="0"/>
              <a:t>referatas</a:t>
            </a:r>
            <a:r>
              <a:rPr lang="pt-BR" sz="1600" dirty="0" smtClean="0"/>
              <a:t> como parte da disciplina Seminários de Pesquisa em Psicologia, porém sem a obrigatoriedade de ser responsável pelos encontros. </a:t>
            </a:r>
            <a:endParaRPr lang="pt-BR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Referatas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Psicologia</a:t>
            </a:r>
            <a:endParaRPr lang="en-US" dirty="0"/>
          </a:p>
        </p:txBody>
      </p:sp>
      <p:sp>
        <p:nvSpPr>
          <p:cNvPr id="4" name="Retângulo 3"/>
          <p:cNvSpPr/>
          <p:nvPr/>
        </p:nvSpPr>
        <p:spPr>
          <a:xfrm>
            <a:off x="262290" y="439947"/>
            <a:ext cx="175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i="1" dirty="0" smtClean="0">
                <a:solidFill>
                  <a:srgbClr val="0000FF"/>
                </a:solidFill>
                <a:latin typeface="FranklinGotTDemCon"/>
                <a:ea typeface="Times New Roman"/>
                <a:cs typeface="Times New Roman"/>
              </a:rPr>
              <a:t>PPG</a:t>
            </a:r>
            <a:r>
              <a:rPr lang="pt-BR" sz="4000" b="1" dirty="0" smtClean="0">
                <a:solidFill>
                  <a:srgbClr val="99CCFF"/>
                </a:solidFill>
                <a:latin typeface="Symbol"/>
                <a:ea typeface="Times New Roman"/>
                <a:cs typeface="Times New Roman"/>
              </a:rPr>
              <a:t>Y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846672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</TotalTime>
  <Words>1296</Words>
  <Application>Microsoft Office PowerPoint</Application>
  <PresentationFormat>Apresentação na tela (4:3)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Orientações Gerais  do PPGPSI -UFJF</vt:lpstr>
      <vt:lpstr>           Integralização do curso</vt:lpstr>
      <vt:lpstr>          Integralização do curso</vt:lpstr>
      <vt:lpstr>          Integralização do curso</vt:lpstr>
      <vt:lpstr>          Integralização do curso</vt:lpstr>
      <vt:lpstr>         Integralização do curso</vt:lpstr>
      <vt:lpstr>           Integralização do curso</vt:lpstr>
      <vt:lpstr>Seminários de Pesquisa em Psicologia e Referatas em Psicologia</vt:lpstr>
      <vt:lpstr>          Referatas em Psicologia</vt:lpstr>
      <vt:lpstr>          Seminários Integrados e Avaliação</vt:lpstr>
      <vt:lpstr>              Qualificações</vt:lpstr>
      <vt:lpstr> Bancas</vt:lpstr>
      <vt:lpstr>Marcação de bancas</vt:lpstr>
      <vt:lpstr>Condição para execução das bancas</vt:lpstr>
      <vt:lpstr>Modelos de Tese/dissertação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do PPGPSI</dc:title>
  <dc:creator>Telmo Ronzani</dc:creator>
  <cp:lastModifiedBy>Ufjf</cp:lastModifiedBy>
  <cp:revision>29</cp:revision>
  <dcterms:created xsi:type="dcterms:W3CDTF">2015-02-02T18:44:19Z</dcterms:created>
  <dcterms:modified xsi:type="dcterms:W3CDTF">2015-03-23T14:05:02Z</dcterms:modified>
</cp:coreProperties>
</file>