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32399288" cy="43200638"/>
  <p:notesSz cx="43200638" cy="32399288"/>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22" d="100"/>
          <a:sy n="22" d="100"/>
        </p:scale>
        <p:origin x="1618" y="-223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1"/>
  <c:style val="2"/>
  <c:chart>
    <c:autoTitleDeleted val="1"/>
    <c:plotArea>
      <c:layout/>
      <c:barChart>
        <c:barDir val="col"/>
        <c:grouping val="clustered"/>
        <c:varyColors val="0"/>
        <c:ser>
          <c:idx val="0"/>
          <c:order val="0"/>
          <c:tx>
            <c:strRef>
              <c:f>Sheet1!$B$1</c:f>
              <c:strCache>
                <c:ptCount val="1"/>
                <c:pt idx="0">
                  <c:v>Grupo A</c:v>
                </c:pt>
              </c:strCache>
            </c:strRef>
          </c:tx>
          <c:spPr>
            <a:solidFill>
              <a:srgbClr val="8E2429"/>
            </a:solidFill>
            <a:effectLst/>
          </c:spPr>
          <c:invertIfNegative val="0"/>
          <c:cat>
            <c:strRef>
              <c:f>Sheet1!$A$2:$A$5</c:f>
              <c:strCache>
                <c:ptCount val="4"/>
                <c:pt idx="0">
                  <c:v>T0</c:v>
                </c:pt>
                <c:pt idx="1">
                  <c:v>T1</c:v>
                </c:pt>
                <c:pt idx="2">
                  <c:v>T2</c:v>
                </c:pt>
                <c:pt idx="3">
                  <c:v>T3</c:v>
                </c:pt>
              </c:strCache>
            </c:strRef>
          </c:cat>
          <c:val>
            <c:numRef>
              <c:f>Sheet1!$B$2:$B$5</c:f>
              <c:numCache>
                <c:formatCode>General</c:formatCode>
                <c:ptCount val="4"/>
                <c:pt idx="0">
                  <c:v>12</c:v>
                </c:pt>
                <c:pt idx="1">
                  <c:v>18</c:v>
                </c:pt>
                <c:pt idx="2">
                  <c:v>24</c:v>
                </c:pt>
                <c:pt idx="3">
                  <c:v>29</c:v>
                </c:pt>
              </c:numCache>
            </c:numRef>
          </c:val>
          <c:extLst>
            <c:ext xmlns:c16="http://schemas.microsoft.com/office/drawing/2014/chart" uri="{C3380CC4-5D6E-409C-BE32-E72D297353CC}">
              <c16:uniqueId val="{00000000-04E0-4855-AB5E-F53B33436778}"/>
            </c:ext>
          </c:extLst>
        </c:ser>
        <c:ser>
          <c:idx val="1"/>
          <c:order val="1"/>
          <c:tx>
            <c:strRef>
              <c:f>Sheet1!$C$1</c:f>
              <c:strCache>
                <c:ptCount val="1"/>
                <c:pt idx="0">
                  <c:v>Grupo B</c:v>
                </c:pt>
              </c:strCache>
            </c:strRef>
          </c:tx>
          <c:spPr>
            <a:solidFill>
              <a:srgbClr val="6E6866"/>
            </a:solidFill>
            <a:effectLst/>
          </c:spPr>
          <c:invertIfNegative val="0"/>
          <c:cat>
            <c:strRef>
              <c:f>Sheet1!$A$2:$A$5</c:f>
              <c:strCache>
                <c:ptCount val="4"/>
                <c:pt idx="0">
                  <c:v>T0</c:v>
                </c:pt>
                <c:pt idx="1">
                  <c:v>T1</c:v>
                </c:pt>
                <c:pt idx="2">
                  <c:v>T2</c:v>
                </c:pt>
                <c:pt idx="3">
                  <c:v>T3</c:v>
                </c:pt>
              </c:strCache>
            </c:strRef>
          </c:cat>
          <c:val>
            <c:numRef>
              <c:f>Sheet1!$C$2:$C$5</c:f>
              <c:numCache>
                <c:formatCode>General</c:formatCode>
                <c:ptCount val="4"/>
                <c:pt idx="0">
                  <c:v>11</c:v>
                </c:pt>
                <c:pt idx="1">
                  <c:v>14</c:v>
                </c:pt>
                <c:pt idx="2">
                  <c:v>17</c:v>
                </c:pt>
                <c:pt idx="3">
                  <c:v>19</c:v>
                </c:pt>
              </c:numCache>
            </c:numRef>
          </c:val>
          <c:extLst>
            <c:ext xmlns:c16="http://schemas.microsoft.com/office/drawing/2014/chart" uri="{C3380CC4-5D6E-409C-BE32-E72D297353CC}">
              <c16:uniqueId val="{00000001-04E0-4855-AB5E-F53B33436778}"/>
            </c:ext>
          </c:extLst>
        </c:ser>
        <c:dLbls>
          <c:showLegendKey val="0"/>
          <c:showVal val="0"/>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2400" b="0" i="0" u="none" strike="noStrike">
                <a:solidFill>
                  <a:srgbClr val="4A4442"/>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E5E0D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2200" b="0" i="0" u="none" strike="noStrike">
                <a:solidFill>
                  <a:srgbClr val="4A4442"/>
                </a:solidFill>
                <a:latin typeface="Arial"/>
              </a:defRPr>
            </a:pPr>
            <a:endParaRPr lang="en-US"/>
          </a:p>
        </c:txPr>
        <c:crossAx val="2094734554"/>
        <c:crosses val="autoZero"/>
        <c:crossBetween val="between"/>
      </c:valAx>
      <c:spPr>
        <a:noFill/>
        <a:ln>
          <a:noFill/>
        </a:ln>
        <a:effectLst/>
      </c:spPr>
    </c:plotArea>
    <c:legend>
      <c:legendPos val="t"/>
      <c:overlay val="0"/>
      <c:txPr>
        <a:bodyPr/>
        <a:lstStyle/>
        <a:p>
          <a:pPr>
            <a:defRPr sz="2400">
              <a:solidFill>
                <a:srgbClr val="181616"/>
              </a:solidFill>
              <a:latin typeface="Arial"/>
              <a:cs typeface="Arial"/>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3832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MODELO OPCIONAL — só o cabeçalho é obrigatório.
Tamanho: largura de 90 cm; altura de 80 a 120 cm (este arquivo está na altura máxima, 120 cm). Vertical.
Material: papel ou lona, sempre com cordão para pendurar. Em lona com bastão, deixe 5 cm livres no pé; a faixa vinho do topo já prevê o bastão de cima.
Cabeçalho obrigatório: não mova, recorte nem recolore a faixa vinho. Preencha só os quatro campos:
  Nº do painel: o ID que a comissão enviou para você.
  Categoria (uma): PESQUISA CIENTÍFICA · REVISÃO SISTEMÁTICA · RELATO DE CASO · REVISÃO DE LITERATURA.
  Nível (um): GRADUAÇÃO · PÓS-GRADUAÇÃO · CIRURGIÃO-DENTISTA.
  Instituição: por extenso ou sigla, em maiúsculas.
Tamanhos de fonte (sem saltos grandes entre título e texto): título 54 pt em negrito (mínimo 44) · autores 40 pt · instituições 32 pt · seções 40 pt · texto 36 pt (mínimo 28) · legendas e referências 28 pt.
Autores: até 6, apresentador primeiro e orientador sempre por último.
Seções: adapte ao tipo de trabalho. Relato de caso: Introdução · Relato do caso · Discussão · Conclusão. Revisão: Introdução · Metodologia de busca · Resultados · Conclusão.
Os textos em lorem ipsum, os blocos cinza e o gráfico só ocupam espaço: substitua tudo pelo seu conteúdo. Figuras em alta resolução (mínimo 150 dpi no tamanho final). Nos gráficos, prefira tons de vinho, grafite e cinza às cores padrão do Excel.</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jp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Cabeçalho (não editar)" descr="5º Fórum Científico e Tecnológico em Odontologia · Juiz de Fora · 04—06 novembro 2026"/>
          <p:cNvPicPr>
            <a:picLocks noChangeAspect="1"/>
          </p:cNvPicPr>
          <p:nvPr/>
        </p:nvPicPr>
        <p:blipFill>
          <a:blip r:embed="rId3"/>
          <a:stretch>
            <a:fillRect/>
          </a:stretch>
        </p:blipFill>
        <p:spPr>
          <a:xfrm>
            <a:off x="0" y="0"/>
            <a:ext cx="32400000" cy="8532000"/>
          </a:xfrm>
          <a:prstGeom prst="rect">
            <a:avLst/>
          </a:prstGeom>
        </p:spPr>
      </p:pic>
      <p:sp>
        <p:nvSpPr>
          <p:cNvPr id="3" name="Nº do painel"/>
          <p:cNvSpPr txBox="1"/>
          <p:nvPr/>
        </p:nvSpPr>
        <p:spPr>
          <a:xfrm>
            <a:off x="1440000" y="6624000"/>
            <a:ext cx="5040000" cy="1692000"/>
          </a:xfrm>
          <a:prstGeom prst="rect">
            <a:avLst/>
          </a:prstGeom>
          <a:noFill/>
          <a:ln/>
        </p:spPr>
        <p:txBody>
          <a:bodyPr wrap="square" lIns="0" tIns="0" rIns="0" bIns="0" rtlCol="0" anchor="t">
            <a:normAutofit fontScale="92500" lnSpcReduction="10000"/>
          </a:bodyPr>
          <a:lstStyle/>
          <a:p>
            <a:pPr marL="0" indent="0">
              <a:buNone/>
            </a:pPr>
            <a:r>
              <a:rPr lang="en-US" sz="12500" b="1" dirty="0">
                <a:solidFill>
                  <a:srgbClr val="8E2429"/>
                </a:solidFill>
                <a:latin typeface="Arial" pitchFamily="34" charset="0"/>
                <a:ea typeface="Arial" pitchFamily="34" charset="-122"/>
                <a:cs typeface="Arial" pitchFamily="34" charset="-120"/>
              </a:rPr>
              <a:t>000</a:t>
            </a:r>
            <a:endParaRPr lang="en-US" sz="12500" dirty="0"/>
          </a:p>
        </p:txBody>
      </p:sp>
      <p:sp>
        <p:nvSpPr>
          <p:cNvPr id="4" name="Categoria"/>
          <p:cNvSpPr txBox="1"/>
          <p:nvPr/>
        </p:nvSpPr>
        <p:spPr>
          <a:xfrm>
            <a:off x="7326000" y="6642000"/>
            <a:ext cx="6336000" cy="1368000"/>
          </a:xfrm>
          <a:prstGeom prst="rect">
            <a:avLst/>
          </a:prstGeom>
          <a:noFill/>
          <a:ln/>
        </p:spPr>
        <p:txBody>
          <a:bodyPr wrap="square" lIns="0" tIns="0" rIns="0" bIns="0" rtlCol="0" anchor="t">
            <a:normAutofit/>
          </a:bodyPr>
          <a:lstStyle/>
          <a:p>
            <a:pPr marL="0" indent="0">
              <a:lnSpc>
                <a:spcPct val="100000"/>
              </a:lnSpc>
              <a:buNone/>
            </a:pPr>
            <a:r>
              <a:rPr lang="en-US" sz="4500" b="1" kern="0" spc="50" dirty="0">
                <a:solidFill>
                  <a:srgbClr val="181616"/>
                </a:solidFill>
                <a:latin typeface="Arial" pitchFamily="34" charset="0"/>
                <a:ea typeface="Arial" pitchFamily="34" charset="-122"/>
                <a:cs typeface="Arial" pitchFamily="34" charset="-120"/>
              </a:rPr>
              <a:t>RELATO DE CASO</a:t>
            </a:r>
            <a:endParaRPr lang="en-US" sz="4500" dirty="0"/>
          </a:p>
        </p:txBody>
      </p:sp>
      <p:sp>
        <p:nvSpPr>
          <p:cNvPr id="5" name="Nível"/>
          <p:cNvSpPr txBox="1"/>
          <p:nvPr/>
        </p:nvSpPr>
        <p:spPr>
          <a:xfrm>
            <a:off x="14526000" y="6642000"/>
            <a:ext cx="4176000" cy="1368000"/>
          </a:xfrm>
          <a:prstGeom prst="rect">
            <a:avLst/>
          </a:prstGeom>
          <a:noFill/>
          <a:ln/>
        </p:spPr>
        <p:txBody>
          <a:bodyPr wrap="square" lIns="0" tIns="0" rIns="0" bIns="0" rtlCol="0" anchor="t">
            <a:normAutofit/>
          </a:bodyPr>
          <a:lstStyle/>
          <a:p>
            <a:pPr marL="0" indent="0">
              <a:lnSpc>
                <a:spcPct val="100000"/>
              </a:lnSpc>
              <a:buNone/>
            </a:pPr>
            <a:r>
              <a:rPr lang="en-US" sz="4500" b="1" kern="0" spc="50" dirty="0">
                <a:solidFill>
                  <a:srgbClr val="181616"/>
                </a:solidFill>
                <a:latin typeface="Arial" pitchFamily="34" charset="0"/>
                <a:ea typeface="Arial" pitchFamily="34" charset="-122"/>
                <a:cs typeface="Arial" pitchFamily="34" charset="-120"/>
              </a:rPr>
              <a:t>GRADUAÇÃO</a:t>
            </a:r>
            <a:endParaRPr lang="en-US" sz="4500" dirty="0"/>
          </a:p>
        </p:txBody>
      </p:sp>
      <p:sp>
        <p:nvSpPr>
          <p:cNvPr id="6" name="Instituição"/>
          <p:cNvSpPr txBox="1"/>
          <p:nvPr/>
        </p:nvSpPr>
        <p:spPr>
          <a:xfrm>
            <a:off x="19566000" y="6642000"/>
            <a:ext cx="11016000" cy="1368000"/>
          </a:xfrm>
          <a:prstGeom prst="rect">
            <a:avLst/>
          </a:prstGeom>
          <a:noFill/>
          <a:ln/>
        </p:spPr>
        <p:txBody>
          <a:bodyPr wrap="square" lIns="0" tIns="0" rIns="0" bIns="0" rtlCol="0" anchor="t">
            <a:normAutofit/>
          </a:bodyPr>
          <a:lstStyle/>
          <a:p>
            <a:pPr marL="0" indent="0">
              <a:lnSpc>
                <a:spcPct val="100000"/>
              </a:lnSpc>
              <a:buNone/>
            </a:pPr>
            <a:r>
              <a:rPr lang="en-US" sz="4500" b="1" kern="0" spc="50" dirty="0">
                <a:solidFill>
                  <a:srgbClr val="181616"/>
                </a:solidFill>
                <a:latin typeface="Arial" pitchFamily="34" charset="0"/>
                <a:ea typeface="Arial" pitchFamily="34" charset="-122"/>
                <a:cs typeface="Arial" pitchFamily="34" charset="-120"/>
              </a:rPr>
              <a:t>NOME DA INSTITUIÇÃO</a:t>
            </a:r>
            <a:endParaRPr lang="en-US" sz="4500" dirty="0"/>
          </a:p>
        </p:txBody>
      </p:sp>
      <p:sp>
        <p:nvSpPr>
          <p:cNvPr id="7" name="Título"/>
          <p:cNvSpPr txBox="1"/>
          <p:nvPr/>
        </p:nvSpPr>
        <p:spPr>
          <a:xfrm>
            <a:off x="1440000" y="9360000"/>
            <a:ext cx="29520000" cy="1584000"/>
          </a:xfrm>
          <a:prstGeom prst="rect">
            <a:avLst/>
          </a:prstGeom>
          <a:noFill/>
          <a:ln/>
        </p:spPr>
        <p:txBody>
          <a:bodyPr wrap="square" lIns="0" tIns="0" rIns="0" bIns="0" rtlCol="0" anchor="t"/>
          <a:lstStyle/>
          <a:p>
            <a:pPr marL="0" indent="0">
              <a:lnSpc>
                <a:spcPct val="95000"/>
              </a:lnSpc>
              <a:buNone/>
            </a:pPr>
            <a:r>
              <a:rPr lang="en-US" sz="5400" b="1" dirty="0">
                <a:solidFill>
                  <a:srgbClr val="181616"/>
                </a:solidFill>
                <a:latin typeface="Georgia" pitchFamily="34" charset="0"/>
                <a:ea typeface="Georgia" pitchFamily="34" charset="-122"/>
                <a:cs typeface="Georgia" pitchFamily="34" charset="-120"/>
              </a:rPr>
              <a:t>Lorem ipsum dolor sit amet consectetur adipiscing elit sed do eiusmod tempor</a:t>
            </a:r>
            <a:endParaRPr lang="en-US" sz="5400" dirty="0"/>
          </a:p>
        </p:txBody>
      </p:sp>
      <p:sp>
        <p:nvSpPr>
          <p:cNvPr id="8" name="Autores"/>
          <p:cNvSpPr txBox="1"/>
          <p:nvPr/>
        </p:nvSpPr>
        <p:spPr>
          <a:xfrm>
            <a:off x="1440000" y="11052000"/>
            <a:ext cx="29520000" cy="648000"/>
          </a:xfrm>
          <a:prstGeom prst="rect">
            <a:avLst/>
          </a:prstGeom>
          <a:noFill/>
          <a:ln/>
        </p:spPr>
        <p:txBody>
          <a:bodyPr wrap="square" lIns="0" tIns="0" rIns="0" bIns="0" rtlCol="0" anchor="t"/>
          <a:lstStyle/>
          <a:p>
            <a:pPr marL="0" indent="0">
              <a:buNone/>
            </a:pPr>
            <a:r>
              <a:rPr lang="en-US" sz="4000" b="1" dirty="0">
                <a:solidFill>
                  <a:srgbClr val="181616"/>
                </a:solidFill>
                <a:latin typeface="Arial" pitchFamily="34" charset="0"/>
                <a:ea typeface="Arial" pitchFamily="34" charset="-122"/>
                <a:cs typeface="Arial" pitchFamily="34" charset="-120"/>
              </a:rPr>
              <a:t>Nome Sobrenome, Nome Sobrenome, Nome Sobrenome, Nome Sobrenome</a:t>
            </a:r>
            <a:endParaRPr lang="en-US" sz="4000" dirty="0"/>
          </a:p>
        </p:txBody>
      </p:sp>
      <p:sp>
        <p:nvSpPr>
          <p:cNvPr id="9" name="Instituições e contato"/>
          <p:cNvSpPr txBox="1"/>
          <p:nvPr/>
        </p:nvSpPr>
        <p:spPr>
          <a:xfrm>
            <a:off x="1440000" y="11772000"/>
            <a:ext cx="29520000" cy="900000"/>
          </a:xfrm>
          <a:prstGeom prst="rect">
            <a:avLst/>
          </a:prstGeom>
          <a:noFill/>
          <a:ln/>
        </p:spPr>
        <p:txBody>
          <a:bodyPr wrap="square" lIns="0" tIns="0" rIns="0" bIns="0" rtlCol="0" anchor="t"/>
          <a:lstStyle/>
          <a:p>
            <a:pPr marL="0" indent="0">
              <a:buNone/>
            </a:pPr>
            <a:r>
              <a:rPr lang="en-US" sz="3200" dirty="0">
                <a:solidFill>
                  <a:srgbClr val="4A4442"/>
                </a:solidFill>
                <a:latin typeface="Arial" pitchFamily="34" charset="0"/>
                <a:ea typeface="Arial" pitchFamily="34" charset="-122"/>
                <a:cs typeface="Arial" pitchFamily="34" charset="-120"/>
              </a:rPr>
              <a:t>Faculdade de Odontologia, Universidade Federal de Juiz de Fora · nome.sobrenome@email.com</a:t>
            </a:r>
            <a:endParaRPr lang="en-US" sz="3200" dirty="0"/>
          </a:p>
        </p:txBody>
      </p:sp>
      <p:sp>
        <p:nvSpPr>
          <p:cNvPr id="10" name="Filete"/>
          <p:cNvSpPr/>
          <p:nvPr/>
        </p:nvSpPr>
        <p:spPr>
          <a:xfrm>
            <a:off x="1440000" y="12852000"/>
            <a:ext cx="29520000" cy="0"/>
          </a:xfrm>
          <a:prstGeom prst="line">
            <a:avLst/>
          </a:prstGeom>
          <a:noFill/>
          <a:ln w="25400">
            <a:solidFill>
              <a:srgbClr val="C9C0B4"/>
            </a:solidFill>
            <a:prstDash val="solid"/>
          </a:ln>
        </p:spPr>
        <p:txBody>
          <a:bodyPr/>
          <a:lstStyle/>
          <a:p>
            <a:endParaRPr lang="pt-BR"/>
          </a:p>
        </p:txBody>
      </p:sp>
      <p:sp>
        <p:nvSpPr>
          <p:cNvPr id="11" name="Seção 01"/>
          <p:cNvSpPr txBox="1"/>
          <p:nvPr/>
        </p:nvSpPr>
        <p:spPr>
          <a:xfrm>
            <a:off x="1440000" y="13500000"/>
            <a:ext cx="14040000" cy="648000"/>
          </a:xfrm>
          <a:prstGeom prst="rect">
            <a:avLst/>
          </a:prstGeom>
          <a:noFill/>
          <a:ln/>
        </p:spPr>
        <p:txBody>
          <a:bodyPr wrap="square" lIns="0" tIns="0" rIns="0" bIns="0" rtlCol="0" anchor="t"/>
          <a:lstStyle/>
          <a:p>
            <a:pPr marL="0" indent="0">
              <a:buNone/>
            </a:pPr>
            <a:r>
              <a:rPr lang="en-US" sz="4000" b="1" kern="0" spc="300" dirty="0">
                <a:solidFill>
                  <a:srgbClr val="8E2429"/>
                </a:solidFill>
                <a:latin typeface="Arial" pitchFamily="34" charset="0"/>
                <a:ea typeface="Arial" pitchFamily="34" charset="-122"/>
                <a:cs typeface="Arial" pitchFamily="34" charset="-120"/>
              </a:rPr>
              <a:t>01 / INTRODUÇÃO</a:t>
            </a:r>
            <a:endParaRPr lang="en-US" sz="4000" dirty="0"/>
          </a:p>
        </p:txBody>
      </p:sp>
      <p:sp>
        <p:nvSpPr>
          <p:cNvPr id="12" name="Introdução"/>
          <p:cNvSpPr txBox="1"/>
          <p:nvPr/>
        </p:nvSpPr>
        <p:spPr>
          <a:xfrm>
            <a:off x="1440000" y="14364000"/>
            <a:ext cx="14040000" cy="4860000"/>
          </a:xfrm>
          <a:prstGeom prst="rect">
            <a:avLst/>
          </a:prstGeom>
          <a:noFill/>
          <a:ln/>
        </p:spPr>
        <p:txBody>
          <a:bodyPr wrap="square" lIns="0" tIns="0" rIns="0" bIns="0" rtlCol="0" anchor="t"/>
          <a:lstStyle/>
          <a:p>
            <a:pPr marL="0" indent="0">
              <a:lnSpc>
                <a:spcPct val="115000"/>
              </a:lnSpc>
              <a:spcAft>
                <a:spcPts val="1000"/>
              </a:spcAft>
              <a:buNone/>
            </a:pPr>
            <a:r>
              <a:rPr lang="en-US" sz="3600" dirty="0">
                <a:solidFill>
                  <a:srgbClr val="181616"/>
                </a:solidFill>
                <a:latin typeface="Arial" pitchFamily="34" charset="0"/>
                <a:ea typeface="Arial" pitchFamily="34" charset="-122"/>
                <a:cs typeface="Arial" pitchFamily="34" charset="-120"/>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a:t>
            </a:r>
            <a:endParaRPr lang="en-US" sz="3600" dirty="0"/>
          </a:p>
        </p:txBody>
      </p:sp>
      <p:sp>
        <p:nvSpPr>
          <p:cNvPr id="13" name="Seção 02"/>
          <p:cNvSpPr txBox="1"/>
          <p:nvPr/>
        </p:nvSpPr>
        <p:spPr>
          <a:xfrm>
            <a:off x="1440000" y="19692000"/>
            <a:ext cx="14040000" cy="648000"/>
          </a:xfrm>
          <a:prstGeom prst="rect">
            <a:avLst/>
          </a:prstGeom>
          <a:noFill/>
          <a:ln/>
        </p:spPr>
        <p:txBody>
          <a:bodyPr wrap="square" lIns="0" tIns="0" rIns="0" bIns="0" rtlCol="0" anchor="t"/>
          <a:lstStyle/>
          <a:p>
            <a:pPr marL="0" indent="0">
              <a:buNone/>
            </a:pPr>
            <a:r>
              <a:rPr lang="en-US" sz="4000" b="1" kern="0" spc="300" dirty="0">
                <a:solidFill>
                  <a:srgbClr val="8E2429"/>
                </a:solidFill>
                <a:latin typeface="Arial" pitchFamily="34" charset="0"/>
                <a:ea typeface="Arial" pitchFamily="34" charset="-122"/>
                <a:cs typeface="Arial" pitchFamily="34" charset="-120"/>
              </a:rPr>
              <a:t>02 / METODOLOGIA</a:t>
            </a:r>
            <a:endParaRPr lang="en-US" sz="4000" dirty="0"/>
          </a:p>
        </p:txBody>
      </p:sp>
      <p:sp>
        <p:nvSpPr>
          <p:cNvPr id="14" name="Metodologia"/>
          <p:cNvSpPr txBox="1"/>
          <p:nvPr/>
        </p:nvSpPr>
        <p:spPr>
          <a:xfrm>
            <a:off x="1440000" y="20556000"/>
            <a:ext cx="14040000" cy="4860000"/>
          </a:xfrm>
          <a:prstGeom prst="rect">
            <a:avLst/>
          </a:prstGeom>
          <a:noFill/>
          <a:ln/>
        </p:spPr>
        <p:txBody>
          <a:bodyPr wrap="square" lIns="0" tIns="0" rIns="0" bIns="0" rtlCol="0" anchor="t"/>
          <a:lstStyle/>
          <a:p>
            <a:pPr marL="0" indent="0">
              <a:lnSpc>
                <a:spcPct val="115000"/>
              </a:lnSpc>
              <a:spcAft>
                <a:spcPts val="1000"/>
              </a:spcAft>
              <a:buNone/>
            </a:pPr>
            <a:r>
              <a:rPr lang="en-US" sz="3600" dirty="0">
                <a:solidFill>
                  <a:srgbClr val="181616"/>
                </a:solidFill>
                <a:latin typeface="Arial" pitchFamily="34" charset="0"/>
                <a:ea typeface="Arial" pitchFamily="34" charset="-122"/>
                <a:cs typeface="Arial" pitchFamily="34" charset="-120"/>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a:t>
            </a:r>
            <a:endParaRPr lang="en-US" sz="3600" dirty="0"/>
          </a:p>
        </p:txBody>
      </p:sp>
      <p:sp>
        <p:nvSpPr>
          <p:cNvPr id="15" name="Seção 03"/>
          <p:cNvSpPr txBox="1"/>
          <p:nvPr/>
        </p:nvSpPr>
        <p:spPr>
          <a:xfrm>
            <a:off x="1440000" y="25884000"/>
            <a:ext cx="14040000" cy="648000"/>
          </a:xfrm>
          <a:prstGeom prst="rect">
            <a:avLst/>
          </a:prstGeom>
          <a:noFill/>
          <a:ln/>
        </p:spPr>
        <p:txBody>
          <a:bodyPr wrap="square" lIns="0" tIns="0" rIns="0" bIns="0" rtlCol="0" anchor="t"/>
          <a:lstStyle/>
          <a:p>
            <a:pPr marL="0" indent="0">
              <a:buNone/>
            </a:pPr>
            <a:r>
              <a:rPr lang="en-US" sz="4000" b="1" kern="0" spc="300" dirty="0">
                <a:solidFill>
                  <a:srgbClr val="8E2429"/>
                </a:solidFill>
                <a:latin typeface="Arial" pitchFamily="34" charset="0"/>
                <a:ea typeface="Arial" pitchFamily="34" charset="-122"/>
                <a:cs typeface="Arial" pitchFamily="34" charset="-120"/>
              </a:rPr>
              <a:t>03 / RESULTADOS</a:t>
            </a:r>
            <a:endParaRPr lang="en-US" sz="4000" dirty="0"/>
          </a:p>
        </p:txBody>
      </p:sp>
      <p:sp>
        <p:nvSpPr>
          <p:cNvPr id="16" name="Resultados"/>
          <p:cNvSpPr txBox="1"/>
          <p:nvPr/>
        </p:nvSpPr>
        <p:spPr>
          <a:xfrm>
            <a:off x="1440000" y="26748000"/>
            <a:ext cx="14040000" cy="3060000"/>
          </a:xfrm>
          <a:prstGeom prst="rect">
            <a:avLst/>
          </a:prstGeom>
          <a:noFill/>
          <a:ln/>
        </p:spPr>
        <p:txBody>
          <a:bodyPr wrap="square" lIns="0" tIns="0" rIns="0" bIns="0" rtlCol="0" anchor="t"/>
          <a:lstStyle/>
          <a:p>
            <a:pPr marL="0" indent="0">
              <a:lnSpc>
                <a:spcPct val="115000"/>
              </a:lnSpc>
              <a:spcAft>
                <a:spcPts val="1000"/>
              </a:spcAft>
              <a:buNone/>
            </a:pPr>
            <a:r>
              <a:rPr lang="en-US" sz="3600" dirty="0">
                <a:solidFill>
                  <a:srgbClr val="181616"/>
                </a:solidFill>
                <a:latin typeface="Arial" pitchFamily="34" charset="0"/>
                <a:ea typeface="Arial" pitchFamily="34" charset="-122"/>
                <a:cs typeface="Arial" pitchFamily="34" charset="-120"/>
              </a:rPr>
              <a:t>Lorem ipsum dolor sit amet, consectetur adipiscing elit, sed do eiusmod tempor incididunt ut labore et dolore magna aliqua. Ut enim ad minim veniam, quis nostrud exercitation ullamco laboris nisi ut aliquip ex ea commodo consequat. Duis aute irure.</a:t>
            </a:r>
            <a:endParaRPr lang="en-US" sz="3600" dirty="0"/>
          </a:p>
        </p:txBody>
      </p:sp>
      <p:graphicFrame>
        <p:nvGraphicFramePr>
          <p:cNvPr id="17" name="Figura 1"/>
          <p:cNvGraphicFramePr/>
          <p:nvPr/>
        </p:nvGraphicFramePr>
        <p:xfrm>
          <a:off x="1440000" y="30132000"/>
          <a:ext cx="14040000" cy="7488000"/>
        </p:xfrm>
        <a:graphic>
          <a:graphicData uri="http://schemas.openxmlformats.org/drawingml/2006/chart">
            <c:chart xmlns:c="http://schemas.openxmlformats.org/drawingml/2006/chart" xmlns:r="http://schemas.openxmlformats.org/officeDocument/2006/relationships" r:id="rId4"/>
          </a:graphicData>
        </a:graphic>
      </p:graphicFrame>
      <p:sp>
        <p:nvSpPr>
          <p:cNvPr id="18" name="Figura 1 · legenda"/>
          <p:cNvSpPr txBox="1"/>
          <p:nvPr/>
        </p:nvSpPr>
        <p:spPr>
          <a:xfrm>
            <a:off x="1440000" y="37800000"/>
            <a:ext cx="14040000" cy="864000"/>
          </a:xfrm>
          <a:prstGeom prst="rect">
            <a:avLst/>
          </a:prstGeom>
          <a:noFill/>
          <a:ln/>
        </p:spPr>
        <p:txBody>
          <a:bodyPr wrap="square" lIns="0" tIns="0" rIns="0" bIns="0" rtlCol="0" anchor="t"/>
          <a:lstStyle/>
          <a:p>
            <a:pPr marL="0" indent="0">
              <a:buNone/>
            </a:pPr>
            <a:r>
              <a:rPr lang="en-US" sz="2800" dirty="0">
                <a:solidFill>
                  <a:srgbClr val="4A4442"/>
                </a:solidFill>
                <a:latin typeface="Arial" pitchFamily="34" charset="0"/>
                <a:ea typeface="Arial" pitchFamily="34" charset="-122"/>
                <a:cs typeface="Arial" pitchFamily="34" charset="-120"/>
              </a:rPr>
              <a:t>Figura 1. Lorem ipsum dolor sit amet, consectetur adipiscing elit. Fonte: autores (2026).</a:t>
            </a:r>
            <a:endParaRPr lang="en-US" sz="2800" dirty="0"/>
          </a:p>
        </p:txBody>
      </p:sp>
      <p:sp>
        <p:nvSpPr>
          <p:cNvPr id="19" name="Figura 2"/>
          <p:cNvSpPr/>
          <p:nvPr/>
        </p:nvSpPr>
        <p:spPr>
          <a:xfrm>
            <a:off x="16920000" y="13500000"/>
            <a:ext cx="14040000" cy="8640000"/>
          </a:xfrm>
          <a:prstGeom prst="rect">
            <a:avLst/>
          </a:prstGeom>
          <a:solidFill>
            <a:srgbClr val="D9D4CC"/>
          </a:solidFill>
          <a:ln/>
        </p:spPr>
        <p:txBody>
          <a:bodyPr/>
          <a:lstStyle/>
          <a:p>
            <a:endParaRPr lang="pt-BR"/>
          </a:p>
        </p:txBody>
      </p:sp>
      <p:sp>
        <p:nvSpPr>
          <p:cNvPr id="20" name="Figura 2 · legenda"/>
          <p:cNvSpPr txBox="1"/>
          <p:nvPr/>
        </p:nvSpPr>
        <p:spPr>
          <a:xfrm>
            <a:off x="16920000" y="22320000"/>
            <a:ext cx="14040000" cy="864000"/>
          </a:xfrm>
          <a:prstGeom prst="rect">
            <a:avLst/>
          </a:prstGeom>
          <a:noFill/>
          <a:ln/>
        </p:spPr>
        <p:txBody>
          <a:bodyPr wrap="square" lIns="0" tIns="0" rIns="0" bIns="0" rtlCol="0" anchor="t"/>
          <a:lstStyle/>
          <a:p>
            <a:pPr marL="0" indent="0">
              <a:buNone/>
            </a:pPr>
            <a:r>
              <a:rPr lang="en-US" sz="2800" dirty="0">
                <a:solidFill>
                  <a:srgbClr val="4A4442"/>
                </a:solidFill>
                <a:latin typeface="Arial" pitchFamily="34" charset="0"/>
                <a:ea typeface="Arial" pitchFamily="34" charset="-122"/>
                <a:cs typeface="Arial" pitchFamily="34" charset="-120"/>
              </a:rPr>
              <a:t>Figura 2. Lorem ipsum dolor sit amet, consectetur adipiscing elit. Fonte: autores (2026).</a:t>
            </a:r>
            <a:endParaRPr lang="en-US" sz="2800" dirty="0"/>
          </a:p>
        </p:txBody>
      </p:sp>
      <p:sp>
        <p:nvSpPr>
          <p:cNvPr id="21" name="Seção 04"/>
          <p:cNvSpPr txBox="1"/>
          <p:nvPr/>
        </p:nvSpPr>
        <p:spPr>
          <a:xfrm>
            <a:off x="16920000" y="23652000"/>
            <a:ext cx="14040000" cy="648000"/>
          </a:xfrm>
          <a:prstGeom prst="rect">
            <a:avLst/>
          </a:prstGeom>
          <a:noFill/>
          <a:ln/>
        </p:spPr>
        <p:txBody>
          <a:bodyPr wrap="square" lIns="0" tIns="0" rIns="0" bIns="0" rtlCol="0" anchor="t"/>
          <a:lstStyle/>
          <a:p>
            <a:pPr marL="0" indent="0">
              <a:buNone/>
            </a:pPr>
            <a:r>
              <a:rPr lang="en-US" sz="4000" b="1" kern="0" spc="300" dirty="0">
                <a:solidFill>
                  <a:srgbClr val="8E2429"/>
                </a:solidFill>
                <a:latin typeface="Arial" pitchFamily="34" charset="0"/>
                <a:ea typeface="Arial" pitchFamily="34" charset="-122"/>
                <a:cs typeface="Arial" pitchFamily="34" charset="-120"/>
              </a:rPr>
              <a:t>04 / DISCUSSÃO</a:t>
            </a:r>
            <a:endParaRPr lang="en-US" sz="4000" dirty="0"/>
          </a:p>
        </p:txBody>
      </p:sp>
      <p:sp>
        <p:nvSpPr>
          <p:cNvPr id="22" name="Discussão"/>
          <p:cNvSpPr txBox="1"/>
          <p:nvPr/>
        </p:nvSpPr>
        <p:spPr>
          <a:xfrm>
            <a:off x="16920000" y="24516000"/>
            <a:ext cx="14040000" cy="4320000"/>
          </a:xfrm>
          <a:prstGeom prst="rect">
            <a:avLst/>
          </a:prstGeom>
          <a:noFill/>
          <a:ln/>
        </p:spPr>
        <p:txBody>
          <a:bodyPr wrap="square" lIns="0" tIns="0" rIns="0" bIns="0" rtlCol="0" anchor="t"/>
          <a:lstStyle/>
          <a:p>
            <a:pPr marL="0" indent="0">
              <a:lnSpc>
                <a:spcPct val="115000"/>
              </a:lnSpc>
              <a:spcAft>
                <a:spcPts val="1000"/>
              </a:spcAft>
              <a:buNone/>
            </a:pPr>
            <a:r>
              <a:rPr lang="en-US" sz="3600" dirty="0">
                <a:solidFill>
                  <a:srgbClr val="181616"/>
                </a:solidFill>
                <a:latin typeface="Arial" pitchFamily="34" charset="0"/>
                <a:ea typeface="Arial" pitchFamily="34" charset="-122"/>
                <a:cs typeface="Arial" pitchFamily="34" charset="-120"/>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a:t>
            </a:r>
            <a:endParaRPr lang="en-US" sz="3600" dirty="0"/>
          </a:p>
        </p:txBody>
      </p:sp>
      <p:sp>
        <p:nvSpPr>
          <p:cNvPr id="23" name="Seção 05"/>
          <p:cNvSpPr txBox="1"/>
          <p:nvPr/>
        </p:nvSpPr>
        <p:spPr>
          <a:xfrm>
            <a:off x="16920000" y="29232000"/>
            <a:ext cx="14040000" cy="648000"/>
          </a:xfrm>
          <a:prstGeom prst="rect">
            <a:avLst/>
          </a:prstGeom>
          <a:noFill/>
          <a:ln/>
        </p:spPr>
        <p:txBody>
          <a:bodyPr wrap="square" lIns="0" tIns="0" rIns="0" bIns="0" rtlCol="0" anchor="t"/>
          <a:lstStyle/>
          <a:p>
            <a:pPr marL="0" indent="0">
              <a:buNone/>
            </a:pPr>
            <a:r>
              <a:rPr lang="en-US" sz="4000" b="1" kern="0" spc="300" dirty="0">
                <a:solidFill>
                  <a:srgbClr val="8E2429"/>
                </a:solidFill>
                <a:latin typeface="Arial" pitchFamily="34" charset="0"/>
                <a:ea typeface="Arial" pitchFamily="34" charset="-122"/>
                <a:cs typeface="Arial" pitchFamily="34" charset="-120"/>
              </a:rPr>
              <a:t>05 / CONCLUSÃO</a:t>
            </a:r>
            <a:endParaRPr lang="en-US" sz="4000" dirty="0"/>
          </a:p>
        </p:txBody>
      </p:sp>
      <p:sp>
        <p:nvSpPr>
          <p:cNvPr id="24" name="Conclusão"/>
          <p:cNvSpPr txBox="1"/>
          <p:nvPr/>
        </p:nvSpPr>
        <p:spPr>
          <a:xfrm>
            <a:off x="16920000" y="30096000"/>
            <a:ext cx="14040000" cy="2520000"/>
          </a:xfrm>
          <a:prstGeom prst="rect">
            <a:avLst/>
          </a:prstGeom>
          <a:noFill/>
          <a:ln/>
        </p:spPr>
        <p:txBody>
          <a:bodyPr wrap="square" lIns="0" tIns="0" rIns="0" bIns="0" rtlCol="0" anchor="t"/>
          <a:lstStyle/>
          <a:p>
            <a:pPr marL="0" indent="0">
              <a:lnSpc>
                <a:spcPct val="115000"/>
              </a:lnSpc>
              <a:spcAft>
                <a:spcPts val="1000"/>
              </a:spcAft>
              <a:buNone/>
            </a:pPr>
            <a:r>
              <a:rPr lang="en-US" sz="3600" dirty="0">
                <a:solidFill>
                  <a:srgbClr val="181616"/>
                </a:solidFill>
                <a:latin typeface="Arial" pitchFamily="34" charset="0"/>
                <a:ea typeface="Arial" pitchFamily="34" charset="-122"/>
                <a:cs typeface="Arial" pitchFamily="34" charset="-120"/>
              </a:rPr>
              <a:t>Lorem ipsum dolor sit amet, consectetur adipiscing elit, sed do eiusmod tempor incididunt ut labore et dolore magna aliqua. Ut enim ad minim veniam, quis nostrud exercitation ullamco laboris nisi ut aliquip ex ea.</a:t>
            </a:r>
            <a:endParaRPr lang="en-US" sz="3600" dirty="0"/>
          </a:p>
        </p:txBody>
      </p:sp>
      <p:sp>
        <p:nvSpPr>
          <p:cNvPr id="25" name="Seção 06"/>
          <p:cNvSpPr txBox="1"/>
          <p:nvPr/>
        </p:nvSpPr>
        <p:spPr>
          <a:xfrm>
            <a:off x="16920000" y="33192000"/>
            <a:ext cx="14040000" cy="648000"/>
          </a:xfrm>
          <a:prstGeom prst="rect">
            <a:avLst/>
          </a:prstGeom>
          <a:noFill/>
          <a:ln/>
        </p:spPr>
        <p:txBody>
          <a:bodyPr wrap="square" lIns="0" tIns="0" rIns="0" bIns="0" rtlCol="0" anchor="t"/>
          <a:lstStyle/>
          <a:p>
            <a:pPr marL="0" indent="0">
              <a:buNone/>
            </a:pPr>
            <a:r>
              <a:rPr lang="en-US" sz="4000" b="1" kern="0" spc="300" dirty="0">
                <a:solidFill>
                  <a:srgbClr val="8E2429"/>
                </a:solidFill>
                <a:latin typeface="Arial" pitchFamily="34" charset="0"/>
                <a:ea typeface="Arial" pitchFamily="34" charset="-122"/>
                <a:cs typeface="Arial" pitchFamily="34" charset="-120"/>
              </a:rPr>
              <a:t>06 / REFERÊNCIAS</a:t>
            </a:r>
            <a:endParaRPr lang="en-US" sz="4000" dirty="0"/>
          </a:p>
        </p:txBody>
      </p:sp>
      <p:sp>
        <p:nvSpPr>
          <p:cNvPr id="26" name="Referências"/>
          <p:cNvSpPr txBox="1"/>
          <p:nvPr/>
        </p:nvSpPr>
        <p:spPr>
          <a:xfrm>
            <a:off x="16920000" y="34056000"/>
            <a:ext cx="14040000" cy="4680000"/>
          </a:xfrm>
          <a:prstGeom prst="rect">
            <a:avLst/>
          </a:prstGeom>
          <a:noFill/>
          <a:ln/>
        </p:spPr>
        <p:txBody>
          <a:bodyPr wrap="square" lIns="0" tIns="0" rIns="0" bIns="0" rtlCol="0" anchor="t"/>
          <a:lstStyle/>
          <a:p>
            <a:pPr marL="0" indent="0">
              <a:lnSpc>
                <a:spcPct val="115000"/>
              </a:lnSpc>
              <a:spcAft>
                <a:spcPts val="1000"/>
              </a:spcAft>
              <a:buNone/>
            </a:pPr>
            <a:r>
              <a:rPr lang="en-US" sz="2800" dirty="0">
                <a:solidFill>
                  <a:srgbClr val="181616"/>
                </a:solidFill>
                <a:latin typeface="Arial" pitchFamily="34" charset="0"/>
                <a:ea typeface="Arial" pitchFamily="34" charset="-122"/>
                <a:cs typeface="Arial" pitchFamily="34" charset="-120"/>
              </a:rPr>
              <a:t>Sobrenome AB, Sobrenome CD. Lorem ipsum dolor sit amet consectetur. Rev Odontol. 2025;10(2):100-10.</a:t>
            </a:r>
            <a:endParaRPr lang="en-US" sz="2800" dirty="0"/>
          </a:p>
          <a:p>
            <a:pPr marL="0" indent="0">
              <a:lnSpc>
                <a:spcPct val="115000"/>
              </a:lnSpc>
              <a:spcAft>
                <a:spcPts val="1000"/>
              </a:spcAft>
              <a:buNone/>
            </a:pPr>
            <a:r>
              <a:rPr lang="en-US" sz="2800" dirty="0">
                <a:solidFill>
                  <a:srgbClr val="181616"/>
                </a:solidFill>
                <a:latin typeface="Arial" pitchFamily="34" charset="0"/>
                <a:ea typeface="Arial" pitchFamily="34" charset="-122"/>
                <a:cs typeface="Arial" pitchFamily="34" charset="-120"/>
              </a:rPr>
              <a:t>Sobrenome EF, Sobrenome GH. Adipiscing elit sed do eiusmod tempor. J Dent Res. 2024;103(5):512-20.</a:t>
            </a:r>
            <a:endParaRPr lang="en-US" sz="2800" dirty="0"/>
          </a:p>
          <a:p>
            <a:pPr marL="0" indent="0">
              <a:lnSpc>
                <a:spcPct val="115000"/>
              </a:lnSpc>
              <a:spcAft>
                <a:spcPts val="1000"/>
              </a:spcAft>
              <a:buNone/>
            </a:pPr>
            <a:r>
              <a:rPr lang="en-US" sz="2800" dirty="0">
                <a:solidFill>
                  <a:srgbClr val="181616"/>
                </a:solidFill>
                <a:latin typeface="Arial" pitchFamily="34" charset="0"/>
                <a:ea typeface="Arial" pitchFamily="34" charset="-122"/>
                <a:cs typeface="Arial" pitchFamily="34" charset="-120"/>
              </a:rPr>
              <a:t>Sobrenome IJ. Ut enim ad minim veniam quis nostrud. Am J Orthod. 2023;164(1):45-53.</a:t>
            </a:r>
            <a:endParaRPr lang="en-US" sz="2800" dirty="0"/>
          </a:p>
          <a:p>
            <a:pPr marL="0" indent="0">
              <a:lnSpc>
                <a:spcPct val="115000"/>
              </a:lnSpc>
              <a:spcAft>
                <a:spcPts val="1000"/>
              </a:spcAft>
              <a:buNone/>
            </a:pPr>
            <a:r>
              <a:rPr lang="en-US" sz="2800" dirty="0">
                <a:solidFill>
                  <a:srgbClr val="181616"/>
                </a:solidFill>
                <a:latin typeface="Arial" pitchFamily="34" charset="0"/>
                <a:ea typeface="Arial" pitchFamily="34" charset="-122"/>
                <a:cs typeface="Arial" pitchFamily="34" charset="-120"/>
              </a:rPr>
              <a:t>Sobrenome KL, Sobrenome MN. Duis aute irure dolor in reprehenderit. Braz Oral Res. 2025;39:e021.</a:t>
            </a:r>
            <a:endParaRPr lang="en-US" sz="2800" dirty="0"/>
          </a:p>
          <a:p>
            <a:pPr marL="0" indent="0">
              <a:lnSpc>
                <a:spcPct val="115000"/>
              </a:lnSpc>
              <a:spcAft>
                <a:spcPts val="1000"/>
              </a:spcAft>
              <a:buNone/>
            </a:pPr>
            <a:r>
              <a:rPr lang="en-US" sz="2800" dirty="0">
                <a:solidFill>
                  <a:srgbClr val="181616"/>
                </a:solidFill>
                <a:latin typeface="Arial" pitchFamily="34" charset="0"/>
                <a:ea typeface="Arial" pitchFamily="34" charset="-122"/>
                <a:cs typeface="Arial" pitchFamily="34" charset="-120"/>
              </a:rPr>
              <a:t>Sobrenome OP. Excepteur sint occaecat cupidatat. 2. ed. São Paulo: Editora; 2022.</a:t>
            </a:r>
            <a:endParaRPr lang="en-US" sz="2800" dirty="0"/>
          </a:p>
        </p:txBody>
      </p:sp>
      <p:sp>
        <p:nvSpPr>
          <p:cNvPr id="27" name="Filete rodapé"/>
          <p:cNvSpPr/>
          <p:nvPr/>
        </p:nvSpPr>
        <p:spPr>
          <a:xfrm>
            <a:off x="1440000" y="39600000"/>
            <a:ext cx="29520000" cy="0"/>
          </a:xfrm>
          <a:prstGeom prst="line">
            <a:avLst/>
          </a:prstGeom>
          <a:noFill/>
          <a:ln w="25400">
            <a:solidFill>
              <a:srgbClr val="C9C0B4"/>
            </a:solidFill>
            <a:prstDash val="solid"/>
          </a:ln>
        </p:spPr>
        <p:txBody>
          <a:bodyPr/>
          <a:lstStyle/>
          <a:p>
            <a:endParaRPr lang="pt-BR"/>
          </a:p>
        </p:txBody>
      </p:sp>
      <p:sp>
        <p:nvSpPr>
          <p:cNvPr id="28" name="Rótulo fomento"/>
          <p:cNvSpPr txBox="1"/>
          <p:nvPr/>
        </p:nvSpPr>
        <p:spPr>
          <a:xfrm>
            <a:off x="1440000" y="39780000"/>
            <a:ext cx="3240000" cy="360000"/>
          </a:xfrm>
          <a:prstGeom prst="rect">
            <a:avLst/>
          </a:prstGeom>
          <a:noFill/>
          <a:ln/>
        </p:spPr>
        <p:txBody>
          <a:bodyPr wrap="square" lIns="0" tIns="0" rIns="0" bIns="0" rtlCol="0" anchor="ctr"/>
          <a:lstStyle/>
          <a:p>
            <a:pPr marL="0" indent="0">
              <a:buNone/>
            </a:pPr>
            <a:r>
              <a:rPr lang="en-US" sz="2200" kern="0" spc="300" dirty="0">
                <a:solidFill>
                  <a:srgbClr val="4A4442"/>
                </a:solidFill>
                <a:latin typeface="Arial" pitchFamily="34" charset="0"/>
                <a:ea typeface="Arial" pitchFamily="34" charset="-122"/>
                <a:cs typeface="Arial" pitchFamily="34" charset="-120"/>
              </a:rPr>
              <a:t>APOIO / FOMENTO</a:t>
            </a:r>
            <a:endParaRPr lang="en-US" sz="2200" dirty="0"/>
          </a:p>
        </p:txBody>
      </p:sp>
      <p:sp>
        <p:nvSpPr>
          <p:cNvPr id="29" name="Aviso bolsista"/>
          <p:cNvSpPr txBox="1"/>
          <p:nvPr/>
        </p:nvSpPr>
        <p:spPr>
          <a:xfrm>
            <a:off x="4860000" y="39780000"/>
            <a:ext cx="21780000" cy="360000"/>
          </a:xfrm>
          <a:prstGeom prst="rect">
            <a:avLst/>
          </a:prstGeom>
          <a:noFill/>
          <a:ln/>
        </p:spPr>
        <p:txBody>
          <a:bodyPr wrap="square" lIns="0" tIns="0" rIns="0" bIns="0" rtlCol="0" anchor="ctr"/>
          <a:lstStyle/>
          <a:p>
            <a:pPr marL="0" indent="0">
              <a:buNone/>
            </a:pPr>
            <a:r>
              <a:rPr lang="en-US" sz="2200" dirty="0">
                <a:solidFill>
                  <a:srgbClr val="4A4442"/>
                </a:solidFill>
                <a:latin typeface="Arial" pitchFamily="34" charset="0"/>
                <a:ea typeface="Arial" pitchFamily="34" charset="-122"/>
                <a:cs typeface="Arial" pitchFamily="34" charset="-120"/>
              </a:rPr>
              <a:t>Bolsista? Inclua aqui a instituição que financia a sua bolsa.</a:t>
            </a:r>
            <a:endParaRPr lang="en-US" sz="2200" dirty="0"/>
          </a:p>
        </p:txBody>
      </p:sp>
      <p:pic>
        <p:nvPicPr>
          <p:cNvPr id="30" name="Logo CAPES" descr="CAPES"/>
          <p:cNvPicPr>
            <a:picLocks noChangeAspect="1"/>
          </p:cNvPicPr>
          <p:nvPr/>
        </p:nvPicPr>
        <p:blipFill>
          <a:blip r:embed="rId5"/>
          <a:stretch>
            <a:fillRect/>
          </a:stretch>
        </p:blipFill>
        <p:spPr>
          <a:xfrm>
            <a:off x="1440000" y="40284000"/>
            <a:ext cx="1008000" cy="936000"/>
          </a:xfrm>
          <a:prstGeom prst="rect">
            <a:avLst/>
          </a:prstGeom>
        </p:spPr>
      </p:pic>
      <p:pic>
        <p:nvPicPr>
          <p:cNvPr id="31" name="Logo CNPq" descr="CNPq"/>
          <p:cNvPicPr>
            <a:picLocks noChangeAspect="1"/>
          </p:cNvPicPr>
          <p:nvPr/>
        </p:nvPicPr>
        <p:blipFill>
          <a:blip r:embed="rId6"/>
          <a:stretch>
            <a:fillRect/>
          </a:stretch>
        </p:blipFill>
        <p:spPr>
          <a:xfrm>
            <a:off x="2952000" y="40410000"/>
            <a:ext cx="2149200" cy="684000"/>
          </a:xfrm>
          <a:prstGeom prst="rect">
            <a:avLst/>
          </a:prstGeom>
        </p:spPr>
      </p:pic>
      <p:pic>
        <p:nvPicPr>
          <p:cNvPr id="32" name="Logo FAPEMIG" descr="FAPEMIG"/>
          <p:cNvPicPr>
            <a:picLocks noChangeAspect="1"/>
          </p:cNvPicPr>
          <p:nvPr/>
        </p:nvPicPr>
        <p:blipFill>
          <a:blip r:embed="rId7"/>
          <a:stretch>
            <a:fillRect/>
          </a:stretch>
        </p:blipFill>
        <p:spPr>
          <a:xfrm>
            <a:off x="5616000" y="40284000"/>
            <a:ext cx="1144800" cy="936000"/>
          </a:xfrm>
          <a:prstGeom prst="rect">
            <a:avLst/>
          </a:prstGeom>
        </p:spPr>
      </p:pic>
      <p:pic>
        <p:nvPicPr>
          <p:cNvPr id="33" name="Logo UFJF" descr="UFJF"/>
          <p:cNvPicPr>
            <a:picLocks noChangeAspect="1"/>
          </p:cNvPicPr>
          <p:nvPr/>
        </p:nvPicPr>
        <p:blipFill>
          <a:blip r:embed="rId8"/>
          <a:stretch>
            <a:fillRect/>
          </a:stretch>
        </p:blipFill>
        <p:spPr>
          <a:xfrm>
            <a:off x="7272000" y="40284000"/>
            <a:ext cx="1166400" cy="936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814</Words>
  <Application>Microsoft Office PowerPoint</Application>
  <PresentationFormat>Personalizar</PresentationFormat>
  <Paragraphs>29</Paragraphs>
  <Slides>1</Slides>
  <Notes>1</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1</vt:i4>
      </vt:variant>
    </vt:vector>
  </HeadingPairs>
  <TitlesOfParts>
    <vt:vector size="4" baseType="lpstr">
      <vt:lpstr>Arial</vt:lpstr>
      <vt:lpstr>Georgia</vt:lpstr>
      <vt:lpstr>Office Theme</vt:lpstr>
      <vt:lpstr>Apresentação do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Modelo de painel — 5º Fórum</dc:title>
  <dc:subject>PptxGenJS Presentation</dc:subject>
  <dc:creator>ANALINA APOLINÁRIO;Comissão Organizadora do 5º Fórum</dc:creator>
  <cp:lastModifiedBy>ANALINA APOLINARIO</cp:lastModifiedBy>
  <cp:revision>2</cp:revision>
  <dcterms:created xsi:type="dcterms:W3CDTF">2026-10-23T17:32:33Z</dcterms:created>
  <dcterms:modified xsi:type="dcterms:W3CDTF">2026-10-23T17:42:28Z</dcterms:modified>
</cp:coreProperties>
</file>