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2"/>
  </p:notesMasterIdLst>
  <p:sldIdLst>
    <p:sldId id="256" r:id="rId2"/>
    <p:sldId id="282" r:id="rId3"/>
    <p:sldId id="264" r:id="rId4"/>
    <p:sldId id="257" r:id="rId5"/>
    <p:sldId id="263" r:id="rId6"/>
    <p:sldId id="266" r:id="rId7"/>
    <p:sldId id="270" r:id="rId8"/>
    <p:sldId id="265" r:id="rId9"/>
    <p:sldId id="271" r:id="rId10"/>
    <p:sldId id="272" r:id="rId11"/>
    <p:sldId id="274" r:id="rId12"/>
    <p:sldId id="273" r:id="rId13"/>
    <p:sldId id="275" r:id="rId14"/>
    <p:sldId id="276" r:id="rId15"/>
    <p:sldId id="277" r:id="rId16"/>
    <p:sldId id="278" r:id="rId17"/>
    <p:sldId id="283" r:id="rId18"/>
    <p:sldId id="279" r:id="rId19"/>
    <p:sldId id="280" r:id="rId20"/>
    <p:sldId id="281" r:id="rId21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46" y="-7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DE8FC53-7042-4844-B271-8FC2A8F92B2D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1CCEEC1-F194-4788-A54A-A02B947CE7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CEEC1-F194-4788-A54A-A02B947CE73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888923" y="142717"/>
            <a:ext cx="2842046" cy="430887"/>
            <a:chOff x="251520" y="228600"/>
            <a:chExt cx="2842046" cy="430887"/>
          </a:xfrm>
        </p:grpSpPr>
        <p:pic>
          <p:nvPicPr>
            <p:cNvPr id="9" name="Picture 5" descr="C:\Users\marcelo\Desktop\logo_dcc.png"/>
            <p:cNvPicPr>
              <a:picLocks noChangeAspect="1" noChangeArrowheads="1"/>
            </p:cNvPicPr>
            <p:nvPr/>
          </p:nvPicPr>
          <p:blipFill>
            <a:blip r:embed="rId13" cstate="print">
              <a:lum contrast="-30000"/>
            </a:blip>
            <a:srcRect/>
            <a:stretch>
              <a:fillRect/>
            </a:stretch>
          </p:blipFill>
          <p:spPr bwMode="auto">
            <a:xfrm>
              <a:off x="251520" y="246360"/>
              <a:ext cx="876858" cy="385606"/>
            </a:xfrm>
            <a:prstGeom prst="rect">
              <a:avLst/>
            </a:prstGeom>
            <a:noFill/>
          </p:spPr>
        </p:pic>
        <p:sp>
          <p:nvSpPr>
            <p:cNvPr id="10" name="CaixaDeTexto 9"/>
            <p:cNvSpPr txBox="1"/>
            <p:nvPr/>
          </p:nvSpPr>
          <p:spPr>
            <a:xfrm>
              <a:off x="1015604" y="228600"/>
              <a:ext cx="20779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Departamento de</a:t>
              </a:r>
            </a:p>
            <a:p>
              <a:r>
                <a:rPr lang="pt-B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Ciência da Computação</a:t>
              </a:r>
              <a:endPara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5499" y="90119"/>
            <a:ext cx="674480" cy="49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M:\Documentos\UFJF\PGCC\logo\PGCC-Logo-preto-512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94069" y="90791"/>
            <a:ext cx="4308234" cy="677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488832" cy="147002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Programa de Pós-Graduação em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Ciência da Computação</a:t>
            </a:r>
            <a:endParaRPr lang="pt-BR" b="1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656784" cy="79208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Reunião de abertura de turma</a:t>
            </a: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83768" y="515719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Prof. Marcelo Bernardes Vieira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/>
              <a:t>Disciplinas de Núcleo </a:t>
            </a:r>
            <a:r>
              <a:rPr lang="pt-BR" b="1" dirty="0" smtClean="0"/>
              <a:t>Comum:</a:t>
            </a:r>
            <a:endParaRPr lang="pt-BR" dirty="0"/>
          </a:p>
          <a:p>
            <a:pPr lvl="1"/>
            <a:r>
              <a:rPr lang="pt-BR" dirty="0" smtClean="0"/>
              <a:t>Teoria </a:t>
            </a:r>
            <a:r>
              <a:rPr lang="pt-BR" dirty="0"/>
              <a:t>da </a:t>
            </a:r>
            <a:r>
              <a:rPr lang="pt-BR" dirty="0" smtClean="0"/>
              <a:t>Computação</a:t>
            </a:r>
          </a:p>
          <a:p>
            <a:pPr lvl="1"/>
            <a:r>
              <a:rPr lang="pt-BR" dirty="0" smtClean="0"/>
              <a:t>Algoritmos </a:t>
            </a:r>
            <a:r>
              <a:rPr lang="pt-BR" dirty="0"/>
              <a:t>e Estrutura de </a:t>
            </a:r>
            <a:r>
              <a:rPr lang="pt-BR" dirty="0" smtClean="0"/>
              <a:t>Dados</a:t>
            </a:r>
            <a:endParaRPr lang="pt-BR" dirty="0"/>
          </a:p>
          <a:p>
            <a:pPr lvl="1"/>
            <a:r>
              <a:rPr lang="pt-BR" dirty="0" smtClean="0"/>
              <a:t>Arquitetura </a:t>
            </a:r>
            <a:r>
              <a:rPr lang="pt-BR" dirty="0"/>
              <a:t>de Computadores </a:t>
            </a:r>
            <a:r>
              <a:rPr lang="pt-BR" dirty="0" smtClean="0"/>
              <a:t>Moderna</a:t>
            </a:r>
            <a:endParaRPr lang="pt-BR" dirty="0"/>
          </a:p>
          <a:p>
            <a:pPr lvl="1"/>
            <a:r>
              <a:rPr lang="pt-BR" dirty="0" smtClean="0"/>
              <a:t>Análise </a:t>
            </a:r>
            <a:r>
              <a:rPr lang="pt-BR" dirty="0"/>
              <a:t>e Projeto de </a:t>
            </a:r>
            <a:r>
              <a:rPr lang="pt-BR" dirty="0" smtClean="0"/>
              <a:t>Algoritmos</a:t>
            </a:r>
            <a:endParaRPr lang="pt-BR" dirty="0"/>
          </a:p>
          <a:p>
            <a:pPr lvl="1"/>
            <a:r>
              <a:rPr lang="pt-BR" dirty="0" smtClean="0"/>
              <a:t>Metodologia Científica (obrigatória)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/>
              <a:t>Disciplinas de Núcleo Específico, por linha de pesquisa: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(1) Sistemas </a:t>
            </a:r>
            <a:r>
              <a:rPr lang="pt-BR" dirty="0"/>
              <a:t>e Tecnologias da Computação: Realidade Virtual e Aumentada, Desenvolvimento Dirigido por Modelos, Sistemas Autônomos de Software, Redes sem Fio e Sistemas Móveis de comunicação, Tópicos Especiais em Sistemas e Tecnologias da </a:t>
            </a:r>
            <a:r>
              <a:rPr lang="pt-BR" dirty="0" smtClean="0"/>
              <a:t>Computação, Seminários em Redes de Computadores e Sistemas Multimídia;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(</a:t>
            </a:r>
            <a:r>
              <a:rPr lang="pt-BR" dirty="0"/>
              <a:t>2) Aplicações da Computação: Mineração de Dados, Sistemas Inteligentes Aplicados, Tópicos Especiais em Aplicações da Computação; Tópicos Especiais em Sistemas Biológicos;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Carga horária semanal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Bolsistas:</a:t>
            </a:r>
          </a:p>
          <a:p>
            <a:pPr lvl="1"/>
            <a:r>
              <a:rPr lang="pt-BR" dirty="0" smtClean="0"/>
              <a:t>40 horas presenciais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Não bolsistas</a:t>
            </a:r>
          </a:p>
          <a:p>
            <a:pPr lvl="1"/>
            <a:r>
              <a:rPr lang="pt-BR" dirty="0" smtClean="0"/>
              <a:t>20 obras </a:t>
            </a:r>
            <a:r>
              <a:rPr lang="pt-BR" dirty="0" smtClean="0"/>
              <a:t>presenciais</a:t>
            </a:r>
          </a:p>
          <a:p>
            <a:endParaRPr lang="pt-BR" dirty="0" smtClean="0"/>
          </a:p>
          <a:p>
            <a:r>
              <a:rPr lang="pt-BR" dirty="0" smtClean="0"/>
              <a:t>Comunicação por email pela coordenação: eles </a:t>
            </a:r>
            <a:r>
              <a:rPr lang="pt-BR" b="1" dirty="0" smtClean="0"/>
              <a:t>devem </a:t>
            </a:r>
            <a:r>
              <a:rPr lang="pt-BR" dirty="0" smtClean="0"/>
              <a:t>ser respondidos prontamente.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Convocações devem ser atendidas ou justificadas por escrito.</a:t>
            </a:r>
          </a:p>
          <a:p>
            <a:pPr lvl="1"/>
            <a:r>
              <a:rPr lang="pt-BR" dirty="0" smtClean="0"/>
              <a:t>Falhas podem levar o aluno a ser advertido ou desligado do curso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 à docência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UFJF obriga todos os </a:t>
            </a:r>
            <a:r>
              <a:rPr lang="pt-BR" b="1" dirty="0" smtClean="0"/>
              <a:t>BOLSISTAS </a:t>
            </a:r>
            <a:r>
              <a:rPr lang="pt-BR" dirty="0" smtClean="0"/>
              <a:t>a dedicarem 8 horas por semana de apoio ao ensino durante 1 ano:</a:t>
            </a:r>
          </a:p>
          <a:p>
            <a:pPr lvl="1"/>
            <a:r>
              <a:rPr lang="pt-BR" dirty="0" smtClean="0"/>
              <a:t>No PGCC isso significa apoio à graduação por pelo menos </a:t>
            </a:r>
            <a:r>
              <a:rPr lang="pt-BR" b="1" dirty="0" smtClean="0"/>
              <a:t>3 TRIMESTRES</a:t>
            </a:r>
            <a:endParaRPr lang="pt-BR" dirty="0" smtClean="0"/>
          </a:p>
          <a:p>
            <a:pPr lvl="1"/>
            <a:r>
              <a:rPr lang="pt-BR" dirty="0" smtClean="0"/>
              <a:t>Debitados nas 40 horas semanais</a:t>
            </a:r>
          </a:p>
          <a:p>
            <a:r>
              <a:rPr lang="pt-BR" dirty="0" smtClean="0"/>
              <a:t>O PGCC compensa o aluno matriculando-o na disciplina ESTÀGIO À DOCÊNCIA </a:t>
            </a:r>
          </a:p>
          <a:p>
            <a:pPr lvl="1"/>
            <a:r>
              <a:rPr lang="pt-BR" dirty="0" smtClean="0"/>
              <a:t>Enriquece o currículo do aluno</a:t>
            </a:r>
          </a:p>
          <a:p>
            <a:pPr lvl="1"/>
            <a:r>
              <a:rPr lang="pt-BR" dirty="0" smtClean="0"/>
              <a:t>1,5 créditos por trimestre de apoio que </a:t>
            </a:r>
            <a:r>
              <a:rPr lang="pt-BR" b="1" dirty="0" smtClean="0"/>
              <a:t>não são </a:t>
            </a:r>
            <a:r>
              <a:rPr lang="pt-BR" dirty="0" smtClean="0"/>
              <a:t>contabilizados nas 360 horas obrigatórias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dissertação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ser apresentada no fim do 2º trimestre</a:t>
            </a:r>
          </a:p>
          <a:p>
            <a:r>
              <a:rPr lang="pt-BR" dirty="0" smtClean="0"/>
              <a:t>Após completar 24 créditos (360 horas), o aluno que tiver sua Proposta de Dissertação aprovada passa a ser matriculado na disciplina DISSERTAÇÃO DE MESTRADO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Prazo de defesa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aluno é considerado regular se defender sua dissertação em 24 meses</a:t>
            </a:r>
          </a:p>
          <a:p>
            <a:r>
              <a:rPr lang="pt-BR" dirty="0" smtClean="0"/>
              <a:t>A data de matrícula do aluno é convencionalmente o 1º dia de aula</a:t>
            </a:r>
          </a:p>
          <a:p>
            <a:pPr lvl="1"/>
            <a:r>
              <a:rPr lang="pt-BR" dirty="0" smtClean="0"/>
              <a:t>2 de março para 2015/1</a:t>
            </a:r>
          </a:p>
          <a:p>
            <a:pPr lvl="1"/>
            <a:r>
              <a:rPr lang="pt-BR" dirty="0" smtClean="0"/>
              <a:t>Defesa regular até o dia 1º de março de 2017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Avaliações da CAPES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Defesas após os 24 meses regulares </a:t>
            </a:r>
            <a:r>
              <a:rPr lang="pt-BR" b="1" dirty="0" smtClean="0"/>
              <a:t>PREJUDICAM </a:t>
            </a:r>
            <a:r>
              <a:rPr lang="pt-BR" dirty="0" smtClean="0"/>
              <a:t>o programa</a:t>
            </a:r>
          </a:p>
          <a:p>
            <a:r>
              <a:rPr lang="pt-BR" dirty="0" smtClean="0"/>
              <a:t>Alunos que se matriculam e desistem </a:t>
            </a:r>
            <a:r>
              <a:rPr lang="pt-BR" b="1" dirty="0" smtClean="0"/>
              <a:t>PREJUDICAM </a:t>
            </a:r>
            <a:r>
              <a:rPr lang="pt-BR" dirty="0" smtClean="0"/>
              <a:t>o programa</a:t>
            </a:r>
          </a:p>
          <a:p>
            <a:r>
              <a:rPr lang="pt-BR" dirty="0" smtClean="0"/>
              <a:t>Alunos que são desligados por baixo rendimento </a:t>
            </a:r>
            <a:r>
              <a:rPr lang="pt-BR" b="1" dirty="0" smtClean="0"/>
              <a:t>PREJUDICAM </a:t>
            </a:r>
            <a:r>
              <a:rPr lang="pt-BR" dirty="0" smtClean="0"/>
              <a:t>o programa</a:t>
            </a:r>
          </a:p>
          <a:p>
            <a:pPr lvl="1"/>
            <a:r>
              <a:rPr lang="pt-BR" dirty="0" smtClean="0"/>
              <a:t>ler o Regimento Interno a respeito</a:t>
            </a:r>
          </a:p>
          <a:p>
            <a:pPr lvl="1"/>
            <a:r>
              <a:rPr lang="pt-BR" dirty="0" smtClean="0"/>
              <a:t>desligamento por baixo desempenho é comum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Bolsas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Três financiadores</a:t>
            </a:r>
          </a:p>
          <a:p>
            <a:pPr lvl="1"/>
            <a:r>
              <a:rPr lang="pt-BR" dirty="0" smtClean="0"/>
              <a:t>CAPES (16 bolsas)</a:t>
            </a:r>
          </a:p>
          <a:p>
            <a:pPr lvl="1"/>
            <a:r>
              <a:rPr lang="pt-BR" dirty="0" smtClean="0"/>
              <a:t>FAPEMIG (2 bolsas)</a:t>
            </a:r>
          </a:p>
          <a:p>
            <a:pPr lvl="1"/>
            <a:r>
              <a:rPr lang="pt-BR" dirty="0" smtClean="0"/>
              <a:t>UFJF (3 bolsas)</a:t>
            </a:r>
          </a:p>
          <a:p>
            <a:r>
              <a:rPr lang="pt-BR" dirty="0" smtClean="0"/>
              <a:t>Para 2015/1:</a:t>
            </a:r>
          </a:p>
          <a:p>
            <a:pPr lvl="1"/>
            <a:r>
              <a:rPr lang="pt-BR" dirty="0" smtClean="0"/>
              <a:t>5 bolsas CAPES</a:t>
            </a:r>
          </a:p>
          <a:p>
            <a:pPr lvl="1"/>
            <a:r>
              <a:rPr lang="pt-BR" dirty="0" smtClean="0"/>
              <a:t>2 bolsas FAPEMIG</a:t>
            </a:r>
          </a:p>
          <a:p>
            <a:pPr lvl="1"/>
            <a:r>
              <a:rPr lang="pt-BR" dirty="0" smtClean="0"/>
              <a:t>1 bolsa UFJF (a ser confirmada)</a:t>
            </a:r>
          </a:p>
          <a:p>
            <a:pPr lvl="1"/>
            <a:r>
              <a:rPr lang="pt-BR" dirty="0" smtClean="0"/>
              <a:t>1 bolsa APG ou duas meia-bolsa</a:t>
            </a:r>
          </a:p>
          <a:p>
            <a:r>
              <a:rPr lang="pt-BR" dirty="0" smtClean="0"/>
              <a:t>Em outubro de 2015: 6 bolsas CAPES e 3 bolsas UFJF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Bolsas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Bolsas são um recurso escasso</a:t>
            </a:r>
          </a:p>
          <a:p>
            <a:r>
              <a:rPr lang="pt-BR" dirty="0" smtClean="0"/>
              <a:t>Diretriz básica dos financiadores: alunos com baixo rendimento devem ter suas bolsas canceladas</a:t>
            </a:r>
          </a:p>
          <a:p>
            <a:r>
              <a:rPr lang="pt-BR" dirty="0" smtClean="0"/>
              <a:t>Bolsistas FAPEMIG </a:t>
            </a:r>
            <a:r>
              <a:rPr lang="pt-BR" b="1" dirty="0" smtClean="0"/>
              <a:t>devem </a:t>
            </a:r>
            <a:r>
              <a:rPr lang="pt-BR" dirty="0" smtClean="0"/>
              <a:t>terminar em 24 meses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Convocados que </a:t>
            </a:r>
            <a:r>
              <a:rPr lang="pt-BR" dirty="0" smtClean="0"/>
              <a:t>solicitaram bolsas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 1) Célio Henrique Nogueira </a:t>
            </a:r>
            <a:r>
              <a:rPr lang="pt-BR" dirty="0" err="1" smtClean="0"/>
              <a:t>Larcher</a:t>
            </a:r>
            <a:r>
              <a:rPr lang="pt-BR" dirty="0" smtClean="0"/>
              <a:t> Junior</a:t>
            </a:r>
          </a:p>
          <a:p>
            <a:pPr>
              <a:buNone/>
            </a:pPr>
            <a:r>
              <a:rPr lang="pt-BR" dirty="0" smtClean="0"/>
              <a:t> 2) Bruno Marques </a:t>
            </a:r>
            <a:r>
              <a:rPr lang="pt-BR" dirty="0" err="1" smtClean="0"/>
              <a:t>Cremonezi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 3) Ramon Nogueira da Silva</a:t>
            </a:r>
          </a:p>
          <a:p>
            <a:pPr>
              <a:buNone/>
            </a:pPr>
            <a:r>
              <a:rPr lang="pt-BR" dirty="0" smtClean="0"/>
              <a:t> 4) Liliane Rodrigues de Almeida</a:t>
            </a:r>
          </a:p>
          <a:p>
            <a:pPr>
              <a:buNone/>
            </a:pPr>
            <a:r>
              <a:rPr lang="pt-BR" dirty="0" smtClean="0"/>
              <a:t> 5) Thiago </a:t>
            </a:r>
            <a:r>
              <a:rPr lang="pt-BR" dirty="0" err="1" smtClean="0"/>
              <a:t>Moratori</a:t>
            </a:r>
            <a:r>
              <a:rPr lang="pt-BR" dirty="0" smtClean="0"/>
              <a:t> Peixoto</a:t>
            </a:r>
          </a:p>
          <a:p>
            <a:pPr>
              <a:buNone/>
            </a:pPr>
            <a:r>
              <a:rPr lang="pt-BR" dirty="0" smtClean="0"/>
              <a:t> 6) Renan Motta Goulart</a:t>
            </a:r>
          </a:p>
          <a:p>
            <a:pPr>
              <a:buNone/>
            </a:pPr>
            <a:r>
              <a:rPr lang="pt-BR" dirty="0" smtClean="0"/>
              <a:t> 7) </a:t>
            </a:r>
            <a:r>
              <a:rPr lang="pt-BR" dirty="0" err="1" smtClean="0"/>
              <a:t>Weiner</a:t>
            </a:r>
            <a:r>
              <a:rPr lang="pt-BR" dirty="0" smtClean="0"/>
              <a:t> </a:t>
            </a:r>
            <a:r>
              <a:rPr lang="pt-BR" dirty="0" err="1" smtClean="0"/>
              <a:t>Esmério</a:t>
            </a:r>
            <a:r>
              <a:rPr lang="pt-BR" dirty="0" smtClean="0"/>
              <a:t> Batista de Oliveira</a:t>
            </a:r>
          </a:p>
          <a:p>
            <a:pPr>
              <a:buNone/>
            </a:pPr>
            <a:r>
              <a:rPr lang="pt-BR" dirty="0" smtClean="0"/>
              <a:t> 8) </a:t>
            </a:r>
            <a:r>
              <a:rPr lang="pt-BR" dirty="0" smtClean="0"/>
              <a:t>Laura Lima Dias </a:t>
            </a:r>
          </a:p>
          <a:p>
            <a:pPr>
              <a:buNone/>
            </a:pPr>
            <a:r>
              <a:rPr lang="pt-BR" dirty="0" smtClean="0"/>
              <a:t> 9) </a:t>
            </a:r>
            <a:r>
              <a:rPr lang="pt-BR" dirty="0" err="1" smtClean="0"/>
              <a:t>Phillipe</a:t>
            </a:r>
            <a:r>
              <a:rPr lang="pt-BR" dirty="0" smtClean="0"/>
              <a:t> Israel Marques</a:t>
            </a:r>
          </a:p>
          <a:p>
            <a:pPr>
              <a:buNone/>
            </a:pPr>
            <a:r>
              <a:rPr lang="pt-BR" dirty="0" smtClean="0"/>
              <a:t>10) </a:t>
            </a:r>
            <a:r>
              <a:rPr lang="pt-BR" dirty="0" smtClean="0"/>
              <a:t>Cláudio Augusto Silveira </a:t>
            </a:r>
            <a:r>
              <a:rPr lang="pt-BR" dirty="0" err="1" smtClean="0"/>
              <a:t>Lelis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11) </a:t>
            </a:r>
            <a:r>
              <a:rPr lang="pt-BR" dirty="0" smtClean="0"/>
              <a:t>Rodolfo de Oliveira Souza</a:t>
            </a:r>
          </a:p>
          <a:p>
            <a:pPr>
              <a:buNone/>
            </a:pPr>
            <a:r>
              <a:rPr lang="pt-BR" dirty="0" smtClean="0"/>
              <a:t>12) </a:t>
            </a:r>
            <a:r>
              <a:rPr lang="pt-BR" dirty="0" smtClean="0"/>
              <a:t>Leandro Simões da Silva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Matrícula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Nos dias 26 e 27 de fevereiro de 2015 até as 17:00:</a:t>
            </a:r>
          </a:p>
          <a:p>
            <a:pPr lvl="1"/>
            <a:r>
              <a:rPr lang="pt-BR" dirty="0" smtClean="0"/>
              <a:t>Alunos da UFJF que não trouxeram cópia do diploma devem trazer</a:t>
            </a:r>
          </a:p>
          <a:p>
            <a:pPr lvl="1"/>
            <a:r>
              <a:rPr lang="pt-BR" dirty="0" smtClean="0"/>
              <a:t>Alunos fora da UFJF devem trazer o original para conferir com a cópia</a:t>
            </a:r>
          </a:p>
          <a:p>
            <a:pPr lvl="1"/>
            <a:r>
              <a:rPr lang="pt-BR" dirty="0" smtClean="0"/>
              <a:t>Somente 2 Disciplinas de Núcleo Comum e Metodologia Científica serão ofertadas</a:t>
            </a:r>
          </a:p>
          <a:p>
            <a:pPr lvl="1"/>
            <a:r>
              <a:rPr lang="pt-BR" dirty="0" smtClean="0"/>
              <a:t>Quem não fizer matrícula perde a vaga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Enquanto um aluno não tiver cópia do diploma sua ma matrícula oficial não será feita</a:t>
            </a:r>
          </a:p>
          <a:p>
            <a:pPr lvl="1"/>
            <a:r>
              <a:rPr lang="pt-BR" dirty="0" smtClean="0"/>
              <a:t>Impedirá o aluno de receber bolsa</a:t>
            </a:r>
          </a:p>
          <a:p>
            <a:pPr lvl="1"/>
            <a:r>
              <a:rPr lang="pt-BR" b="1" dirty="0" smtClean="0"/>
              <a:t>Bolsas devem ser cadastradas até o dia 10 do mês</a:t>
            </a:r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Coordenação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Coordenador</a:t>
            </a:r>
            <a:r>
              <a:rPr lang="pt-BR" dirty="0" smtClean="0"/>
              <a:t>: prof. Marcelo Bernardes Vieira </a:t>
            </a:r>
          </a:p>
          <a:p>
            <a:r>
              <a:rPr lang="pt-BR" b="1" dirty="0" err="1" smtClean="0"/>
              <a:t>Vice-coordenador</a:t>
            </a:r>
            <a:r>
              <a:rPr lang="pt-BR" dirty="0" smtClean="0"/>
              <a:t>: prof. Marcelo Ferreira Moreno</a:t>
            </a:r>
          </a:p>
          <a:p>
            <a:r>
              <a:rPr lang="pt-BR" b="1" dirty="0" smtClean="0"/>
              <a:t>Secretárias</a:t>
            </a:r>
            <a:r>
              <a:rPr lang="pt-BR" dirty="0" smtClean="0"/>
              <a:t>: </a:t>
            </a:r>
            <a:r>
              <a:rPr lang="pt-BR" dirty="0" err="1" smtClean="0"/>
              <a:t>Jorbênia</a:t>
            </a:r>
            <a:r>
              <a:rPr lang="pt-BR" dirty="0" smtClean="0"/>
              <a:t> Viana e Sarah Abreu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411760" y="2852936"/>
            <a:ext cx="4254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BEM-VINDOS!</a:t>
            </a:r>
            <a:endParaRPr lang="pt-B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PGCC – Ciência da Computação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Mestrado em Ciência da Computação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Objetivo: preparar </a:t>
            </a:r>
            <a:r>
              <a:rPr lang="pt-BR" dirty="0"/>
              <a:t>profissionais capacitados para pesquisar, ensinar e contribuir para a evolução do conhecimento científico e tecnológico na área de Ciência da Computação, e que sejam capazes de utilizar este conhecimento na avaliação, especificação e desenvolvimento de novos modelos matemáticos e computacionais, ferramentas, métodos e sistemas computacionais.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PGCC – Ciência da Computação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Criado em 2010 com duas linhas formais de pesquisa:</a:t>
            </a:r>
          </a:p>
          <a:p>
            <a:pPr lvl="1"/>
            <a:r>
              <a:rPr lang="pt-BR" dirty="0" smtClean="0"/>
              <a:t>Sistemas </a:t>
            </a:r>
            <a:r>
              <a:rPr lang="pt-BR" dirty="0"/>
              <a:t>e Tecnologias da </a:t>
            </a:r>
            <a:r>
              <a:rPr lang="pt-BR" dirty="0" smtClean="0"/>
              <a:t>Computação</a:t>
            </a:r>
          </a:p>
          <a:p>
            <a:pPr lvl="2"/>
            <a:r>
              <a:rPr lang="pt-BR" b="1" dirty="0" smtClean="0"/>
              <a:t>Engenharia de Software</a:t>
            </a:r>
            <a:r>
              <a:rPr lang="pt-BR" dirty="0" smtClean="0"/>
              <a:t> </a:t>
            </a: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b="1" dirty="0" smtClean="0"/>
              <a:t>Banco de Dados</a:t>
            </a:r>
          </a:p>
          <a:p>
            <a:pPr lvl="2"/>
            <a:r>
              <a:rPr lang="pt-BR" b="1" dirty="0" smtClean="0"/>
              <a:t>Redes de Computadores</a:t>
            </a:r>
            <a:r>
              <a:rPr lang="pt-BR" dirty="0" smtClean="0"/>
              <a:t>:</a:t>
            </a:r>
            <a:r>
              <a:rPr lang="pt-BR" b="1" dirty="0" smtClean="0"/>
              <a:t> </a:t>
            </a:r>
            <a:r>
              <a:rPr lang="pt-BR" dirty="0" smtClean="0"/>
              <a:t>sistemas multimídia</a:t>
            </a:r>
          </a:p>
          <a:p>
            <a:pPr lvl="2"/>
            <a:r>
              <a:rPr lang="pt-BR" b="1" dirty="0" smtClean="0"/>
              <a:t>Computação Gráfica</a:t>
            </a:r>
            <a:r>
              <a:rPr lang="pt-BR" dirty="0" smtClean="0"/>
              <a:t>: computação geométrica, processamento de sinais, visão computacional, realidade virtual e aumentada</a:t>
            </a:r>
            <a:endParaRPr lang="pt-BR" b="1" dirty="0" smtClean="0"/>
          </a:p>
          <a:p>
            <a:pPr lvl="1"/>
            <a:r>
              <a:rPr lang="pt-BR" dirty="0"/>
              <a:t>Aplicações da </a:t>
            </a:r>
            <a:r>
              <a:rPr lang="pt-BR" dirty="0" smtClean="0"/>
              <a:t>Computação</a:t>
            </a:r>
          </a:p>
          <a:p>
            <a:pPr lvl="2"/>
            <a:r>
              <a:rPr lang="pt-BR" b="1" dirty="0" smtClean="0"/>
              <a:t>Inteligência Computacional</a:t>
            </a:r>
            <a:r>
              <a:rPr lang="pt-BR" dirty="0" smtClean="0"/>
              <a:t>: biologia computacional, otimização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80120"/>
          </a:xfrm>
        </p:spPr>
        <p:txBody>
          <a:bodyPr>
            <a:normAutofit/>
          </a:bodyPr>
          <a:lstStyle/>
          <a:p>
            <a:r>
              <a:rPr lang="pt-BR" dirty="0" smtClean="0"/>
              <a:t>Docentes e áreas de pesquisa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0" y="-1"/>
            <a:ext cx="1115616" cy="45719"/>
          </a:xfrm>
          <a:prstGeom prst="rect">
            <a:avLst/>
          </a:prstGeo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2008" y="2276872"/>
            <a:ext cx="2554651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Computação Gráfica</a:t>
            </a:r>
          </a:p>
          <a:p>
            <a:pPr algn="ctr"/>
            <a:r>
              <a:rPr lang="pt-BR" sz="1100" dirty="0" smtClean="0"/>
              <a:t>Marcelo Bernardes Vieira</a:t>
            </a:r>
          </a:p>
          <a:p>
            <a:pPr algn="ctr"/>
            <a:r>
              <a:rPr lang="pt-BR" sz="1100" dirty="0" smtClean="0"/>
              <a:t>Rodrigo Luis de Souza da Silva</a:t>
            </a:r>
            <a:endParaRPr lang="pt-BR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084168" y="4221088"/>
            <a:ext cx="29523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Engenharia de Software</a:t>
            </a:r>
          </a:p>
          <a:p>
            <a:pPr algn="ctr"/>
            <a:r>
              <a:rPr lang="pt-BR" sz="1200" dirty="0" smtClean="0"/>
              <a:t>Fernanda Cláudia Alves Campos</a:t>
            </a:r>
          </a:p>
          <a:p>
            <a:pPr algn="ctr"/>
            <a:r>
              <a:rPr lang="pt-BR" sz="1200" dirty="0" smtClean="0"/>
              <a:t>José Maria </a:t>
            </a:r>
            <a:r>
              <a:rPr lang="pt-BR" sz="1200" dirty="0" err="1" smtClean="0"/>
              <a:t>Nazar</a:t>
            </a:r>
            <a:r>
              <a:rPr lang="pt-BR" sz="1200" dirty="0" smtClean="0"/>
              <a:t> David</a:t>
            </a:r>
          </a:p>
          <a:p>
            <a:pPr algn="ctr"/>
            <a:r>
              <a:rPr lang="pt-BR" sz="1200" dirty="0" smtClean="0"/>
              <a:t>Marco Antônio Pereira Araújo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3861048"/>
            <a:ext cx="3316941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Inteligência Computacional</a:t>
            </a:r>
          </a:p>
          <a:p>
            <a:pPr algn="ctr"/>
            <a:r>
              <a:rPr lang="pt-BR" sz="1200" dirty="0" smtClean="0"/>
              <a:t>Raul Fonseca Neto</a:t>
            </a:r>
          </a:p>
          <a:p>
            <a:pPr algn="ctr"/>
            <a:r>
              <a:rPr lang="pt-BR" sz="1200" dirty="0" smtClean="0"/>
              <a:t>Carlos Cristiano </a:t>
            </a:r>
            <a:r>
              <a:rPr lang="pt-BR" sz="1200" dirty="0" err="1" smtClean="0"/>
              <a:t>Hasenclever</a:t>
            </a:r>
            <a:r>
              <a:rPr lang="pt-BR" sz="1200" dirty="0" smtClean="0"/>
              <a:t> Borges</a:t>
            </a:r>
          </a:p>
          <a:p>
            <a:pPr algn="ctr"/>
            <a:r>
              <a:rPr lang="pt-BR" sz="1200" dirty="0" smtClean="0"/>
              <a:t>Saul de Castro Leite</a:t>
            </a:r>
          </a:p>
          <a:p>
            <a:pPr algn="ctr"/>
            <a:r>
              <a:rPr lang="pt-BR" sz="1200" dirty="0" err="1" smtClean="0"/>
              <a:t>Heder</a:t>
            </a:r>
            <a:r>
              <a:rPr lang="pt-BR" sz="1200" dirty="0" smtClean="0"/>
              <a:t> Soares Bernardino</a:t>
            </a:r>
            <a:endParaRPr lang="pt-BR" dirty="0" smtClean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22894" y="2276872"/>
            <a:ext cx="296731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Redes de Computadores</a:t>
            </a:r>
          </a:p>
          <a:p>
            <a:pPr algn="ctr"/>
            <a:r>
              <a:rPr lang="pt-BR" sz="1200" dirty="0" smtClean="0"/>
              <a:t>Alex Borges Vieira</a:t>
            </a:r>
          </a:p>
          <a:p>
            <a:pPr algn="ctr"/>
            <a:r>
              <a:rPr lang="pt-BR" sz="1200" dirty="0" smtClean="0"/>
              <a:t>Ana Paula Couto (UFMG)</a:t>
            </a:r>
            <a:endParaRPr lang="pt-BR" dirty="0" smtClean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059832" y="2276872"/>
            <a:ext cx="2471101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Sistemas Multimídia</a:t>
            </a:r>
          </a:p>
          <a:p>
            <a:pPr algn="ctr"/>
            <a:r>
              <a:rPr lang="pt-BR" sz="1100" dirty="0" smtClean="0"/>
              <a:t>Eduardo </a:t>
            </a:r>
            <a:r>
              <a:rPr lang="pt-BR" sz="1100" dirty="0" err="1" smtClean="0"/>
              <a:t>Barrére</a:t>
            </a:r>
            <a:endParaRPr lang="pt-BR" sz="1100" dirty="0" smtClean="0"/>
          </a:p>
          <a:p>
            <a:pPr algn="ctr"/>
            <a:r>
              <a:rPr lang="pt-BR" sz="1100" dirty="0" smtClean="0"/>
              <a:t>Marcelo Ferreira Moreno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9513" y="5517232"/>
            <a:ext cx="3024336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Biologia Computacional</a:t>
            </a:r>
          </a:p>
          <a:p>
            <a:pPr algn="ctr"/>
            <a:r>
              <a:rPr lang="pt-BR" sz="1100" dirty="0" smtClean="0"/>
              <a:t>Itamar Leite de Oliveira</a:t>
            </a:r>
          </a:p>
          <a:p>
            <a:pPr algn="ctr"/>
            <a:r>
              <a:rPr lang="pt-BR" sz="1100" dirty="0" smtClean="0"/>
              <a:t>Wagner Antônio </a:t>
            </a:r>
            <a:r>
              <a:rPr lang="pt-BR" sz="1100" dirty="0" err="1" smtClean="0"/>
              <a:t>Arbex</a:t>
            </a:r>
            <a:endParaRPr lang="pt-BR" sz="1100" dirty="0"/>
          </a:p>
        </p:txBody>
      </p:sp>
      <p:sp>
        <p:nvSpPr>
          <p:cNvPr id="13" name="Seta para a esquerda e para a direita 12"/>
          <p:cNvSpPr/>
          <p:nvPr/>
        </p:nvSpPr>
        <p:spPr>
          <a:xfrm rot="16200000">
            <a:off x="1505664" y="4911160"/>
            <a:ext cx="516051" cy="720082"/>
          </a:xfrm>
          <a:prstGeom prst="leftRightArrow">
            <a:avLst>
              <a:gd name="adj1" fmla="val 34370"/>
              <a:gd name="adj2" fmla="val 361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e para a direita 13"/>
          <p:cNvSpPr/>
          <p:nvPr/>
        </p:nvSpPr>
        <p:spPr>
          <a:xfrm rot="10800000">
            <a:off x="5513294" y="2348880"/>
            <a:ext cx="636494" cy="576064"/>
          </a:xfrm>
          <a:prstGeom prst="leftRightArrow">
            <a:avLst>
              <a:gd name="adj1" fmla="val 50000"/>
              <a:gd name="adj2" fmla="val 422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e para a direita 14"/>
          <p:cNvSpPr/>
          <p:nvPr/>
        </p:nvSpPr>
        <p:spPr>
          <a:xfrm rot="10800000">
            <a:off x="2627784" y="2492896"/>
            <a:ext cx="465040" cy="288032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esquerda e para a direita 15"/>
          <p:cNvSpPr/>
          <p:nvPr/>
        </p:nvSpPr>
        <p:spPr>
          <a:xfrm rot="16200000">
            <a:off x="1301384" y="3243232"/>
            <a:ext cx="864096" cy="371536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esquerda e para a direita 18"/>
          <p:cNvSpPr/>
          <p:nvPr/>
        </p:nvSpPr>
        <p:spPr>
          <a:xfrm rot="16200000">
            <a:off x="6984268" y="3609020"/>
            <a:ext cx="1080120" cy="144016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esquerda e para a direita 19"/>
          <p:cNvSpPr/>
          <p:nvPr/>
        </p:nvSpPr>
        <p:spPr>
          <a:xfrm rot="16200000">
            <a:off x="7308304" y="5013176"/>
            <a:ext cx="576065" cy="720081"/>
          </a:xfrm>
          <a:prstGeom prst="leftRightArrow">
            <a:avLst>
              <a:gd name="adj1" fmla="val 40041"/>
              <a:gd name="adj2" fmla="val 3340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043627" y="5638800"/>
            <a:ext cx="302433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Banco de Dados</a:t>
            </a:r>
          </a:p>
          <a:p>
            <a:pPr algn="ctr"/>
            <a:r>
              <a:rPr lang="pt-BR" sz="1100" dirty="0" smtClean="0"/>
              <a:t>Regina Maria Maciel Braga Villela</a:t>
            </a:r>
          </a:p>
          <a:p>
            <a:pPr algn="ctr"/>
            <a:r>
              <a:rPr lang="pt-BR" sz="1100" dirty="0" smtClean="0"/>
              <a:t>Victor </a:t>
            </a:r>
            <a:r>
              <a:rPr lang="pt-BR" sz="1100" dirty="0" err="1" smtClean="0"/>
              <a:t>Stroële</a:t>
            </a:r>
            <a:r>
              <a:rPr lang="pt-BR" sz="1100" dirty="0" smtClean="0"/>
              <a:t> de Andrade Menezes</a:t>
            </a:r>
          </a:p>
        </p:txBody>
      </p:sp>
      <p:sp>
        <p:nvSpPr>
          <p:cNvPr id="21" name="Seta para a esquerda e para cima 20"/>
          <p:cNvSpPr/>
          <p:nvPr/>
        </p:nvSpPr>
        <p:spPr>
          <a:xfrm>
            <a:off x="3307976" y="3140968"/>
            <a:ext cx="2992216" cy="1008112"/>
          </a:xfrm>
          <a:prstGeom prst="leftUpArrow">
            <a:avLst>
              <a:gd name="adj1" fmla="val 5759"/>
              <a:gd name="adj2" fmla="val 7945"/>
              <a:gd name="adj3" fmla="val 917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80120"/>
          </a:xfrm>
        </p:spPr>
        <p:txBody>
          <a:bodyPr>
            <a:normAutofit/>
          </a:bodyPr>
          <a:lstStyle/>
          <a:p>
            <a:r>
              <a:rPr lang="pt-BR" dirty="0" smtClean="0"/>
              <a:t>Laboratórios de pesquisa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18437" name="Picture 5" descr="M:\Documentos\UFJF\GCG\Logo GCG\gcglogo-portugues-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32856"/>
            <a:ext cx="2160240" cy="540062"/>
          </a:xfrm>
          <a:prstGeom prst="rect">
            <a:avLst/>
          </a:prstGeom>
          <a:noFill/>
        </p:spPr>
      </p:pic>
      <p:pic>
        <p:nvPicPr>
          <p:cNvPr id="18438" name="Picture 6" descr="M:\Documentos\UFJF\PGCC\Laboratorios\LogoLA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852936"/>
            <a:ext cx="1512168" cy="651395"/>
          </a:xfrm>
          <a:prstGeom prst="rect">
            <a:avLst/>
          </a:prstGeom>
          <a:noFill/>
        </p:spPr>
      </p:pic>
      <p:sp>
        <p:nvSpPr>
          <p:cNvPr id="16" name="CaixaDeTexto 15"/>
          <p:cNvSpPr txBox="1"/>
          <p:nvPr/>
        </p:nvSpPr>
        <p:spPr>
          <a:xfrm>
            <a:off x="251520" y="285293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LApIC</a:t>
            </a:r>
            <a:r>
              <a:rPr lang="pt-BR" dirty="0" smtClean="0"/>
              <a:t> – Laboratório de Aplicações e Inovação em Computação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1520" y="19888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GCG</a:t>
            </a:r>
            <a:r>
              <a:rPr lang="pt-BR" dirty="0" smtClean="0"/>
              <a:t> – Grupo de Computação Gráfica, Imagem e Visão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02152" y="5726241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</a:t>
            </a:r>
            <a:r>
              <a:rPr lang="pt-BR" b="1" dirty="0" err="1" smtClean="0"/>
              <a:t>NetLab</a:t>
            </a:r>
            <a:r>
              <a:rPr lang="pt-BR" dirty="0" smtClean="0"/>
              <a:t> - Laboratório de Redes de Computadores e Sistemas Distribuídos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48092" y="4852219"/>
            <a:ext cx="579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LICOBiC</a:t>
            </a:r>
            <a:r>
              <a:rPr lang="pt-BR" dirty="0" smtClean="0"/>
              <a:t> - Laboratório de Inteligência Computacional, Otimização e Biologia Molecular Computacional</a:t>
            </a:r>
            <a:endParaRPr lang="pt-BR" dirty="0"/>
          </a:p>
        </p:txBody>
      </p:sp>
      <p:pic>
        <p:nvPicPr>
          <p:cNvPr id="20" name="Picture 10" descr="nen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645024"/>
            <a:ext cx="627041" cy="1109862"/>
          </a:xfrm>
          <a:prstGeom prst="rect">
            <a:avLst/>
          </a:prstGeom>
          <a:noFill/>
        </p:spPr>
      </p:pic>
      <p:sp>
        <p:nvSpPr>
          <p:cNvPr id="21" name="CaixaDeTexto 20"/>
          <p:cNvSpPr txBox="1"/>
          <p:nvPr/>
        </p:nvSpPr>
        <p:spPr>
          <a:xfrm>
            <a:off x="251520" y="37170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NEnC</a:t>
            </a:r>
            <a:r>
              <a:rPr lang="pt-BR" dirty="0" smtClean="0"/>
              <a:t> – Núcleo de Engenharia do Conhecimento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Cooperações internacionais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i="1" dirty="0" err="1" smtClean="0"/>
              <a:t>Ecole</a:t>
            </a:r>
            <a:r>
              <a:rPr lang="pt-BR" i="1" dirty="0" smtClean="0"/>
              <a:t> </a:t>
            </a:r>
            <a:r>
              <a:rPr lang="pt-BR" i="1" dirty="0" err="1" smtClean="0"/>
              <a:t>Nationale</a:t>
            </a:r>
            <a:r>
              <a:rPr lang="pt-BR" i="1" dirty="0" smtClean="0"/>
              <a:t> </a:t>
            </a:r>
            <a:r>
              <a:rPr lang="pt-BR" i="1" dirty="0" err="1" smtClean="0"/>
              <a:t>Supérieure</a:t>
            </a:r>
            <a:r>
              <a:rPr lang="pt-BR" i="1" dirty="0" smtClean="0"/>
              <a:t> d´</a:t>
            </a:r>
            <a:r>
              <a:rPr lang="pt-BR" i="1" dirty="0" err="1" smtClean="0"/>
              <a:t>Electronique</a:t>
            </a:r>
            <a:r>
              <a:rPr lang="pt-BR" i="1" dirty="0" smtClean="0"/>
              <a:t> </a:t>
            </a:r>
            <a:r>
              <a:rPr lang="pt-BR" i="1" dirty="0" err="1" smtClean="0"/>
              <a:t>et</a:t>
            </a:r>
            <a:r>
              <a:rPr lang="pt-BR" i="1" dirty="0" smtClean="0"/>
              <a:t> de </a:t>
            </a:r>
            <a:r>
              <a:rPr lang="pt-BR" i="1" dirty="0" err="1" smtClean="0"/>
              <a:t>ses</a:t>
            </a:r>
            <a:r>
              <a:rPr lang="pt-BR" i="1" dirty="0" smtClean="0"/>
              <a:t> Applications – ENSEA/UCP</a:t>
            </a:r>
            <a:r>
              <a:rPr lang="pt-BR" dirty="0" smtClean="0"/>
              <a:t>, França, prof. </a:t>
            </a:r>
            <a:r>
              <a:rPr lang="pt-BR" dirty="0" err="1" smtClean="0"/>
              <a:t>Phillipe-Henri</a:t>
            </a:r>
            <a:r>
              <a:rPr lang="pt-BR" dirty="0" smtClean="0"/>
              <a:t> </a:t>
            </a:r>
            <a:r>
              <a:rPr lang="pt-BR" dirty="0" err="1" smtClean="0"/>
              <a:t>Gosselin</a:t>
            </a:r>
            <a:endParaRPr lang="pt-BR" dirty="0" smtClean="0"/>
          </a:p>
          <a:p>
            <a:r>
              <a:rPr lang="pt-BR" i="1" dirty="0" err="1" smtClean="0"/>
              <a:t>University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California</a:t>
            </a:r>
            <a:r>
              <a:rPr lang="pt-BR" i="1" dirty="0" smtClean="0"/>
              <a:t> </a:t>
            </a:r>
            <a:r>
              <a:rPr lang="pt-BR" dirty="0" smtClean="0"/>
              <a:t>– Davis, prof. </a:t>
            </a:r>
            <a:r>
              <a:rPr lang="pt-BR" dirty="0" err="1" smtClean="0"/>
              <a:t>Ermias</a:t>
            </a:r>
            <a:r>
              <a:rPr lang="pt-BR" dirty="0" smtClean="0"/>
              <a:t> </a:t>
            </a:r>
            <a:r>
              <a:rPr lang="pt-BR" dirty="0" err="1" smtClean="0"/>
              <a:t>Kebreab</a:t>
            </a:r>
            <a:r>
              <a:rPr lang="pt-BR" dirty="0" smtClean="0"/>
              <a:t> (prof. Wagner </a:t>
            </a:r>
            <a:r>
              <a:rPr lang="pt-BR" dirty="0" err="1" smtClean="0"/>
              <a:t>Arbex</a:t>
            </a:r>
            <a:r>
              <a:rPr lang="pt-BR" dirty="0" smtClean="0"/>
              <a:t>)</a:t>
            </a:r>
          </a:p>
          <a:p>
            <a:r>
              <a:rPr lang="pt-BR" i="1" dirty="0" err="1" smtClean="0"/>
              <a:t>University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California</a:t>
            </a:r>
            <a:r>
              <a:rPr lang="pt-BR" i="1" dirty="0" smtClean="0"/>
              <a:t> </a:t>
            </a:r>
            <a:r>
              <a:rPr lang="pt-BR" dirty="0" smtClean="0"/>
              <a:t>– Berkeley, Pós-Graduação em Linguística</a:t>
            </a:r>
          </a:p>
          <a:p>
            <a:r>
              <a:rPr lang="pt-BR" dirty="0" err="1" smtClean="0"/>
              <a:t>Politecnico</a:t>
            </a:r>
            <a:r>
              <a:rPr lang="pt-BR" dirty="0" smtClean="0"/>
              <a:t> de Torino – Grupo de Telecomunicações</a:t>
            </a:r>
          </a:p>
          <a:p>
            <a:r>
              <a:rPr lang="pt-BR" dirty="0" smtClean="0"/>
              <a:t>Iniciativa Global de Padrões em IPTV, Iniciativa IPTV.</a:t>
            </a:r>
            <a:r>
              <a:rPr lang="pt-BR" dirty="0" err="1" smtClean="0"/>
              <a:t>br</a:t>
            </a:r>
            <a:r>
              <a:rPr lang="pt-BR" dirty="0" smtClean="0"/>
              <a:t> e Ginga Internacional - Evolução e padronização do </a:t>
            </a:r>
            <a:r>
              <a:rPr lang="pt-BR" dirty="0" err="1" smtClean="0"/>
              <a:t>Middleware</a:t>
            </a:r>
            <a:r>
              <a:rPr lang="pt-BR" dirty="0" smtClean="0"/>
              <a:t> Ginga, que envolvem parceiros internacionais com a União Internacional de Telecomunicações, grandes empresas internacionais como Mitsubishi (prof. Marcelo Moreno).</a:t>
            </a:r>
          </a:p>
          <a:p>
            <a:endParaRPr lang="pt-BR" dirty="0" smtClean="0"/>
          </a:p>
          <a:p>
            <a:r>
              <a:rPr lang="pt-BR" dirty="0" smtClean="0"/>
              <a:t>Cooperações nacionais: EMPRAPA, COPPE/UFRJ, UFMG, LNCC, UNIRIO, </a:t>
            </a:r>
            <a:r>
              <a:rPr lang="pt-BR" dirty="0" err="1" smtClean="0"/>
              <a:t>PUC-Rio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865008" y="636912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PGCC – Ciência da Computação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777283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www.ufjf.edu.br/pgcc</a:t>
            </a:r>
          </a:p>
          <a:p>
            <a:pPr lvl="1"/>
            <a:r>
              <a:rPr lang="pt-BR" dirty="0" smtClean="0"/>
              <a:t>24 dissertações defendidas</a:t>
            </a:r>
          </a:p>
          <a:p>
            <a:pPr lvl="1"/>
            <a:r>
              <a:rPr lang="pt-BR" dirty="0" smtClean="0"/>
              <a:t>Turmas abertas</a:t>
            </a:r>
          </a:p>
          <a:p>
            <a:pPr lvl="2"/>
            <a:r>
              <a:rPr lang="pt-BR" dirty="0" smtClean="0"/>
              <a:t>2011/1</a:t>
            </a:r>
          </a:p>
          <a:p>
            <a:pPr lvl="2"/>
            <a:r>
              <a:rPr lang="pt-BR" dirty="0" smtClean="0"/>
              <a:t>2012/1</a:t>
            </a:r>
          </a:p>
          <a:p>
            <a:pPr lvl="2"/>
            <a:r>
              <a:rPr lang="pt-BR" dirty="0" smtClean="0"/>
              <a:t>2013/1  e  2013/3</a:t>
            </a:r>
          </a:p>
          <a:p>
            <a:pPr lvl="2"/>
            <a:r>
              <a:rPr lang="pt-BR" dirty="0" smtClean="0"/>
              <a:t>2014/1</a:t>
            </a:r>
          </a:p>
          <a:p>
            <a:pPr lvl="2"/>
            <a:r>
              <a:rPr lang="pt-BR" b="1" dirty="0" smtClean="0"/>
              <a:t>2015/1</a:t>
            </a:r>
          </a:p>
          <a:p>
            <a:pPr lvl="2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865008" y="636912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O curso é </a:t>
            </a:r>
            <a:r>
              <a:rPr lang="pt-BR" b="1" dirty="0" smtClean="0"/>
              <a:t>trimestral</a:t>
            </a:r>
            <a:r>
              <a:rPr lang="pt-BR" dirty="0" smtClean="0"/>
              <a:t>, com disciplinas de </a:t>
            </a:r>
            <a:r>
              <a:rPr lang="pt-BR" b="1" dirty="0" smtClean="0"/>
              <a:t>45 horas</a:t>
            </a:r>
            <a:r>
              <a:rPr lang="pt-BR" dirty="0" smtClean="0"/>
              <a:t> cada.</a:t>
            </a:r>
          </a:p>
          <a:p>
            <a:endParaRPr lang="pt-BR" dirty="0" smtClean="0"/>
          </a:p>
          <a:p>
            <a:r>
              <a:rPr lang="pt-BR" dirty="0" smtClean="0"/>
              <a:t>O mestrando deve completar </a:t>
            </a:r>
            <a:r>
              <a:rPr lang="pt-BR" b="1" dirty="0" smtClean="0"/>
              <a:t>360 horas </a:t>
            </a:r>
            <a:r>
              <a:rPr lang="pt-BR" dirty="0" smtClean="0"/>
              <a:t>de curso sendo que:</a:t>
            </a:r>
          </a:p>
          <a:p>
            <a:pPr lvl="1"/>
            <a:r>
              <a:rPr lang="pt-BR" dirty="0" smtClean="0"/>
              <a:t>45 horas obrigatoriamente na disciplina de </a:t>
            </a:r>
            <a:r>
              <a:rPr lang="pt-BR" b="1" dirty="0" smtClean="0"/>
              <a:t>Metodologia Científica</a:t>
            </a:r>
          </a:p>
          <a:p>
            <a:pPr lvl="1"/>
            <a:r>
              <a:rPr lang="pt-BR" dirty="0" smtClean="0"/>
              <a:t>90 horas em </a:t>
            </a:r>
            <a:r>
              <a:rPr lang="pt-BR" b="1" dirty="0" smtClean="0"/>
              <a:t>Disciplinas de Núcleo Comum</a:t>
            </a:r>
          </a:p>
          <a:p>
            <a:pPr lvl="1"/>
            <a:r>
              <a:rPr lang="pt-BR" dirty="0" smtClean="0"/>
              <a:t>90 horas em </a:t>
            </a:r>
            <a:r>
              <a:rPr lang="pt-BR" b="1" dirty="0" smtClean="0"/>
              <a:t>Disciplinas de Núcleo Específico</a:t>
            </a:r>
          </a:p>
          <a:p>
            <a:pPr lvl="1"/>
            <a:r>
              <a:rPr lang="pt-BR" dirty="0" smtClean="0"/>
              <a:t>135 horas restantes em disciplinas correlatas ao tema de pesquisa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Em geral, os alunos completam 3 disciplinas no 1º trimestre, 3 no 2º trimestre, e 2 disciplinas no 3º trimestre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980</Words>
  <Application>Microsoft Office PowerPoint</Application>
  <PresentationFormat>Apresentação na tela (4:3)</PresentationFormat>
  <Paragraphs>181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Programa de Pós-Graduação em Ciência da Computação</vt:lpstr>
      <vt:lpstr>Coordenação</vt:lpstr>
      <vt:lpstr>PGCC – Ciência da Computação</vt:lpstr>
      <vt:lpstr>PGCC – Ciência da Computação</vt:lpstr>
      <vt:lpstr>Docentes e áreas de pesquisa</vt:lpstr>
      <vt:lpstr>Laboratórios de pesquisa</vt:lpstr>
      <vt:lpstr>Cooperações internacionais</vt:lpstr>
      <vt:lpstr>PGCC – Ciência da Computação</vt:lpstr>
      <vt:lpstr>Estrutura do curso</vt:lpstr>
      <vt:lpstr>Estrutura do curso</vt:lpstr>
      <vt:lpstr>Carga horária semanal</vt:lpstr>
      <vt:lpstr>Estágio à docência</vt:lpstr>
      <vt:lpstr>Proposta de dissertação</vt:lpstr>
      <vt:lpstr>Prazo de defesa</vt:lpstr>
      <vt:lpstr>Avaliações da CAPES</vt:lpstr>
      <vt:lpstr>Bolsas</vt:lpstr>
      <vt:lpstr>Bolsas</vt:lpstr>
      <vt:lpstr>Convocados que solicitaram bolsas</vt:lpstr>
      <vt:lpstr>Matrícula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Ciência da Computação</dc:title>
  <dc:creator>marcelo</dc:creator>
  <cp:lastModifiedBy>marcelo</cp:lastModifiedBy>
  <cp:revision>177</cp:revision>
  <dcterms:created xsi:type="dcterms:W3CDTF">2014-10-13T19:33:59Z</dcterms:created>
  <dcterms:modified xsi:type="dcterms:W3CDTF">2015-02-25T19:07:12Z</dcterms:modified>
</cp:coreProperties>
</file>