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57B95-33B8-4F97-8418-77CCA215715D}" type="datetimeFigureOut">
              <a:rPr lang="pt-BR" smtClean="0"/>
              <a:t>12/03/2018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85514-F9E2-4823-906E-950DABF359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2869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35C1B6A-CF23-40B6-86CB-FF77F9899A85}" type="slidenum">
              <a:rPr lang="pt-BR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F73B4-EA38-473F-A9A2-141D031C3962}" type="datetimeFigureOut">
              <a:rPr lang="pt-BR" smtClean="0"/>
              <a:t>12/03/2018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4910-39DB-4220-8653-678B4AF7E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95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F73B4-EA38-473F-A9A2-141D031C3962}" type="datetimeFigureOut">
              <a:rPr lang="pt-BR" smtClean="0"/>
              <a:t>12/03/2018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4910-39DB-4220-8653-678B4AF7E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82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F73B4-EA38-473F-A9A2-141D031C3962}" type="datetimeFigureOut">
              <a:rPr lang="pt-BR" smtClean="0"/>
              <a:t>12/03/2018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4910-39DB-4220-8653-678B4AF7E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434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1619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066" y="4343400"/>
            <a:ext cx="740687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04C46-5164-45E7-A681-2AAD6D70F997}" type="datetimeFigureOut">
              <a:rPr lang="en-US"/>
              <a:pPr>
                <a:defRPr/>
              </a:pPr>
              <a:t>3/12/2018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BCB21-4E33-4927-980E-AD0E63DD373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72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393D4-D090-42F8-BDB9-FFDE9277AE18}" type="datetimeFigureOut">
              <a:rPr lang="en-US"/>
              <a:pPr>
                <a:defRPr/>
              </a:pPr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36F65-0AE9-4B93-83D9-0C772C1D144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96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1619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066" y="4343400"/>
            <a:ext cx="740687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0331B-8831-4869-8126-B31A629BE4EA}" type="datetimeFigureOut">
              <a:rPr lang="en-US"/>
              <a:pPr>
                <a:defRPr/>
              </a:pPr>
              <a:t>3/12/2018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D68C4-2FE5-4E48-BC31-04C320005A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90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988FE-D69C-4DDD-9464-87A3D266CEC3}" type="datetimeFigureOut">
              <a:rPr lang="en-US"/>
              <a:pPr>
                <a:defRPr/>
              </a:pPr>
              <a:t>3/12/2018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39AB1-2C21-4DE2-B86F-17C252A3257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67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53605-6387-4673-A326-C30AD979A834}" type="datetimeFigureOut">
              <a:rPr lang="en-US"/>
              <a:pPr>
                <a:defRPr/>
              </a:pPr>
              <a:t>3/12/2018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9BDDB-E181-4BCC-A68F-497C43F3F0F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7B5FB-1211-4A0C-B087-5E25839D6DB3}" type="datetimeFigureOut">
              <a:rPr lang="en-US"/>
              <a:pPr>
                <a:defRPr/>
              </a:pPr>
              <a:t>3/12/2018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EA51B-8E13-4F47-A4FB-6871D056711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84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9141619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65621-62BE-44AD-BB07-25A6326ECB44}" type="datetimeFigureOut">
              <a:rPr lang="en-US"/>
              <a:pPr>
                <a:defRPr/>
              </a:pPr>
              <a:t>3/12/2018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99600-980A-4164-843C-9DE7B3C921F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86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3030141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8854" y="6459539"/>
            <a:ext cx="1964531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93D8F2F-C855-465D-98B9-84DEDFF74728}" type="datetimeFigureOut">
              <a:rPr lang="en-US"/>
              <a:pPr>
                <a:defRPr/>
              </a:pPr>
              <a:t>3/12/2018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9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637052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227A9A3-F9AF-4666-9583-4F9D212A8DA5}" type="slidenum">
              <a:rPr lang="en-US">
                <a:solidFill>
                  <a:srgbClr val="637052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292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F73B4-EA38-473F-A9A2-141D031C3962}" type="datetimeFigureOut">
              <a:rPr lang="pt-BR" smtClean="0"/>
              <a:t>12/03/2018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4910-39DB-4220-8653-678B4AF7E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333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9141619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4948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3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2C507-481A-4BC7-B443-B859DD33EE4D}" type="datetimeFigureOut">
              <a:rPr lang="en-US"/>
              <a:pPr>
                <a:defRPr/>
              </a:pPr>
              <a:t>3/12/2018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27C2F-942F-49FA-9CB2-9612487802A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83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71D2D-33D4-48E1-A0B1-88708222169E}" type="datetimeFigureOut">
              <a:rPr lang="en-US"/>
              <a:pPr>
                <a:defRPr/>
              </a:pPr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1C323-5193-4E7E-B2BB-762616EBF5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4884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1619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8"/>
            <a:ext cx="5800725" cy="5757422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56E74-3712-4720-BCC6-405C8A127CC2}" type="datetimeFigureOut">
              <a:rPr lang="en-US"/>
              <a:pPr>
                <a:defRPr/>
              </a:pPr>
              <a:t>3/12/2018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664E9-47B3-4161-8C41-7E0BCBBD3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5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F73B4-EA38-473F-A9A2-141D031C3962}" type="datetimeFigureOut">
              <a:rPr lang="pt-BR" smtClean="0"/>
              <a:t>12/03/2018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4910-39DB-4220-8653-678B4AF7E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632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F73B4-EA38-473F-A9A2-141D031C3962}" type="datetimeFigureOut">
              <a:rPr lang="pt-BR" smtClean="0"/>
              <a:t>12/03/2018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4910-39DB-4220-8653-678B4AF7E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9190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F73B4-EA38-473F-A9A2-141D031C3962}" type="datetimeFigureOut">
              <a:rPr lang="pt-BR" smtClean="0"/>
              <a:t>12/03/2018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4910-39DB-4220-8653-678B4AF7E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8274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F73B4-EA38-473F-A9A2-141D031C3962}" type="datetimeFigureOut">
              <a:rPr lang="pt-BR" smtClean="0"/>
              <a:t>12/03/2018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4910-39DB-4220-8653-678B4AF7E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1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F73B4-EA38-473F-A9A2-141D031C3962}" type="datetimeFigureOut">
              <a:rPr lang="pt-BR" smtClean="0"/>
              <a:t>12/03/2018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4910-39DB-4220-8653-678B4AF7E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320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F73B4-EA38-473F-A9A2-141D031C3962}" type="datetimeFigureOut">
              <a:rPr lang="pt-BR" smtClean="0"/>
              <a:t>12/03/2018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4910-39DB-4220-8653-678B4AF7E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4493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F73B4-EA38-473F-A9A2-141D031C3962}" type="datetimeFigureOut">
              <a:rPr lang="pt-BR" smtClean="0"/>
              <a:t>12/03/2018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4910-39DB-4220-8653-678B4AF7E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967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F73B4-EA38-473F-A9A2-141D031C3962}" type="datetimeFigureOut">
              <a:rPr lang="pt-BR" smtClean="0"/>
              <a:t>12/03/2018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64910-39DB-4220-8653-678B4AF7E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224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EFEFE"/>
            </a:gs>
            <a:gs pos="64999">
              <a:srgbClr val="E7E7E7"/>
            </a:gs>
            <a:gs pos="100000">
              <a:srgbClr val="B8B8B8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6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722" y="287339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722" y="1846264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Editar estilos de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723" y="6459539"/>
            <a:ext cx="18549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2E002510-A197-4F19-92A6-19E43ED4691C}" type="datetimeFigureOut">
              <a:rPr lang="en-US"/>
              <a:pPr defTabSz="457200">
                <a:defRPr/>
              </a:pPr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2" y="6459539"/>
            <a:ext cx="3617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929" y="6459539"/>
            <a:ext cx="983456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51D047D-100E-4AB4-9A80-C508F4973265}" type="slidenum">
              <a:rPr lang="en-US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474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73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42190" y="846512"/>
            <a:ext cx="7526650" cy="3566160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6000" b="1" spc="0" dirty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ORÇAMENTO 2018 </a:t>
            </a:r>
            <a:r>
              <a:rPr lang="pt-BR" sz="6000" b="1" spc="0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UFJF/GV</a:t>
            </a:r>
            <a:br>
              <a:rPr lang="pt-BR" sz="6000" b="1" spc="0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pt-BR" sz="6000" b="1" spc="0" dirty="0">
              <a:ln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8195" name="Agrupar 19"/>
          <p:cNvGrpSpPr>
            <a:grpSpLocks/>
          </p:cNvGrpSpPr>
          <p:nvPr/>
        </p:nvGrpSpPr>
        <p:grpSpPr bwMode="auto">
          <a:xfrm>
            <a:off x="0" y="1331915"/>
            <a:ext cx="9144000" cy="5680183"/>
            <a:chOff x="0" y="1332114"/>
            <a:chExt cx="12192000" cy="5679672"/>
          </a:xfrm>
        </p:grpSpPr>
        <p:grpSp>
          <p:nvGrpSpPr>
            <p:cNvPr id="8197" name="Agrupar 18"/>
            <p:cNvGrpSpPr>
              <a:grpSpLocks/>
            </p:cNvGrpSpPr>
            <p:nvPr/>
          </p:nvGrpSpPr>
          <p:grpSpPr bwMode="auto">
            <a:xfrm>
              <a:off x="623888" y="1332114"/>
              <a:ext cx="11126787" cy="4565557"/>
              <a:chOff x="623888" y="1332114"/>
              <a:chExt cx="11126787" cy="4565557"/>
            </a:xfrm>
          </p:grpSpPr>
          <p:pic>
            <p:nvPicPr>
              <p:cNvPr id="12" name="Picture 2" descr="https://upload.wikimedia.org/wikipedia/commons/e/e0/Bras%C3%A3o_da_UFJF.png"/>
              <p:cNvPicPr>
                <a:picLocks noChangeAspect="1" noChangeArrowheads="1"/>
              </p:cNvPicPr>
              <p:nvPr/>
            </p:nvPicPr>
            <p:blipFill>
              <a:blip r:embed="rId3">
                <a:extLst/>
              </a:blip>
              <a:srcRect/>
              <a:stretch>
                <a:fillRect/>
              </a:stretch>
            </p:blipFill>
            <p:spPr bwMode="auto">
              <a:xfrm>
                <a:off x="10219645" y="1332114"/>
                <a:ext cx="1530822" cy="1710207"/>
              </a:xfrm>
              <a:prstGeom prst="rect">
                <a:avLst/>
              </a:prstGeom>
              <a:noFill/>
              <a:effectLst>
                <a:innerShdw blurRad="114300">
                  <a:prstClr val="black">
                    <a:alpha val="10000"/>
                  </a:prstClr>
                </a:innerShdw>
              </a:effectLst>
              <a:extLst/>
            </p:spPr>
          </p:pic>
          <p:sp>
            <p:nvSpPr>
              <p:cNvPr id="17" name="Retângulo 16"/>
              <p:cNvSpPr/>
              <p:nvPr/>
            </p:nvSpPr>
            <p:spPr>
              <a:xfrm>
                <a:off x="623888" y="5405272"/>
                <a:ext cx="11126787" cy="49208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defTabSz="457200">
                  <a:defRPr/>
                </a:pPr>
                <a:r>
                  <a:rPr lang="pt-BR" sz="2600" b="1" dirty="0">
                    <a:ln w="0"/>
                    <a:solidFill>
                      <a:srgbClr val="000000"/>
                    </a:solidFill>
                    <a:cs typeface="Arial" pitchFamily="34" charset="0"/>
                  </a:rPr>
                  <a:t>Reunião </a:t>
                </a:r>
                <a:r>
                  <a:rPr lang="pt-BR" sz="2600" b="1" dirty="0" smtClean="0">
                    <a:ln w="0"/>
                    <a:solidFill>
                      <a:srgbClr val="000000"/>
                    </a:solidFill>
                    <a:cs typeface="Arial" pitchFamily="34" charset="0"/>
                  </a:rPr>
                  <a:t>Conselho Gestor GV</a:t>
                </a:r>
                <a:endParaRPr lang="pt-BR" sz="2600" b="1" dirty="0">
                  <a:ln w="0"/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8198" name="Retângulo 17"/>
            <p:cNvSpPr>
              <a:spLocks noChangeArrowheads="1"/>
            </p:cNvSpPr>
            <p:nvPr/>
          </p:nvSpPr>
          <p:spPr bwMode="auto">
            <a:xfrm>
              <a:off x="0" y="6427064"/>
              <a:ext cx="12192000" cy="5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just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altLang="pt-BR" sz="1400" b="1">
                  <a:solidFill>
                    <a:srgbClr val="000000"/>
                  </a:solidFill>
                  <a:ea typeface="Calibri" pitchFamily="34" charset="0"/>
                  <a:cs typeface="Times New Roman" pitchFamily="18" charset="0"/>
                </a:rPr>
                <a:t>																		</a:t>
              </a:r>
              <a:r>
                <a:rPr lang="pt-BR" altLang="pt-BR" sz="1600">
                  <a:solidFill>
                    <a:srgbClr val="D2CBCB"/>
                  </a:solidFill>
                  <a:ea typeface="Calibri" pitchFamily="34" charset="0"/>
                  <a:cs typeface="Times New Roman" pitchFamily="18" charset="0"/>
                </a:rPr>
                <a:t>Juiz de Fora, 09 de março de  2018</a:t>
              </a:r>
            </a:p>
          </p:txBody>
        </p:sp>
      </p:grpSp>
      <p:pic>
        <p:nvPicPr>
          <p:cNvPr id="8196" name="Picture 2" descr="Imagem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52400"/>
            <a:ext cx="12620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130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414562"/>
              </p:ext>
            </p:extLst>
          </p:nvPr>
        </p:nvGraphicFramePr>
        <p:xfrm>
          <a:off x="395536" y="908716"/>
          <a:ext cx="8424935" cy="5688635"/>
        </p:xfrm>
        <a:graphic>
          <a:graphicData uri="http://schemas.openxmlformats.org/drawingml/2006/table">
            <a:tbl>
              <a:tblPr/>
              <a:tblGrid>
                <a:gridCol w="2950536"/>
                <a:gridCol w="2462395"/>
                <a:gridCol w="1247469"/>
                <a:gridCol w="260341"/>
                <a:gridCol w="1243853"/>
                <a:gridCol w="260341"/>
              </a:tblGrid>
              <a:tr h="28372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DESPESAS FIXAS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Objeto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Total Ano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Total Ano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562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Cemig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Energia - Locações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37.507,97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72.000,00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54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Ineth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Rede Fibra Optica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60.336,47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60.713,28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562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SAAE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Água - Locações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663,87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47.761,20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562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Wkve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Serviço de telefonia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22.557,18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60.713,28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72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Sbtotal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121.065,49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241.187,76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771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5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CONTRATOS DE LOCAÇÕES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Objeto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Total Ano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Total Ano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54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Aladir Silva Dornelas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Fisioterapia e NPJ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167.356,57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153.490,20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54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ABO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Odonto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283.316,42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304.821,84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54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Unipac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ICV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1.450.881,24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1.611.522,12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54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Funorte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Odonto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286.202,39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374.712,96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562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Univale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Loação - ICV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315.194,05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657.656,04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54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IWV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Sede Administrativa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355.533,75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367.956,00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54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Marlene Brum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Garagem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93.333,24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93.333,24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54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Marlene Brum (Economia)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Sala da Economia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14.923,80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14.923,80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562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Pitágoras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ICV e ICSA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2.709.789,72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2.302.989,72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54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FAGV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Biblioteca ICV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35.513,28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35.513,28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562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Filadelfia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Educação Física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137.808,00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137.808,00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72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Subtotal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5.849.852,46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6.054.727,20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771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49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5913"/>
              </p:ext>
            </p:extLst>
          </p:nvPr>
        </p:nvGraphicFramePr>
        <p:xfrm>
          <a:off x="395536" y="476662"/>
          <a:ext cx="8424935" cy="6048681"/>
        </p:xfrm>
        <a:graphic>
          <a:graphicData uri="http://schemas.openxmlformats.org/drawingml/2006/table">
            <a:tbl>
              <a:tblPr/>
              <a:tblGrid>
                <a:gridCol w="2950536"/>
                <a:gridCol w="2462395"/>
                <a:gridCol w="1247469"/>
                <a:gridCol w="260341"/>
                <a:gridCol w="1243853"/>
                <a:gridCol w="260341"/>
              </a:tblGrid>
              <a:tr h="3368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TERCEIRIZAÇÃO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Objeto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Total Ano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Total Ano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155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Liderança Limpeza e Conservação Ltda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Motorista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254.563,38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364.595,16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155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Plantão Serviço de Vigilância Ltda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Vigilância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690.279,36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690.279,36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155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Limpeza e Conservação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Licitação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178.234,50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213.881,40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155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Terceirizados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Licitação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1.174.280,20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1.409.136,24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84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Subtotal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2.297.357,44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2.677.892,16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575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8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RESTAURANTE UNIVERSITÁRIO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Objeto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Total Ano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Total Ano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869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Diamantina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RU - GV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2.533.567,78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3.815.199,96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84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Subtotal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2.533.567,78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3.815.199,96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575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8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MANUTENÇÃO / OUTROS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Objeto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Total Ano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Total Ano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155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Geset Com.Assist.Técnica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Locação máquinas de reprografia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44.299,92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56.193,24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869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Laborita Ltda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Protese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231.461,30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231.461,20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155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Bigcard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Cartão alimentação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8.010,00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8.010,00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155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Eventos (formatura)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Licitação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2.123.096,33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350.835,50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84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Subtotal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2.406.867,55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646.499,94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575"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03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669032"/>
              </p:ext>
            </p:extLst>
          </p:nvPr>
        </p:nvGraphicFramePr>
        <p:xfrm>
          <a:off x="323528" y="404664"/>
          <a:ext cx="8496943" cy="6192683"/>
        </p:xfrm>
        <a:graphic>
          <a:graphicData uri="http://schemas.openxmlformats.org/drawingml/2006/table">
            <a:tbl>
              <a:tblPr/>
              <a:tblGrid>
                <a:gridCol w="2975755"/>
                <a:gridCol w="2483441"/>
                <a:gridCol w="1258131"/>
                <a:gridCol w="262566"/>
                <a:gridCol w="1254484"/>
                <a:gridCol w="262566"/>
              </a:tblGrid>
              <a:tr h="27536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OUTROS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SIGA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Total Ano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Total Ano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644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Material de Consumo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Rubrica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1.035.639,38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1.877.281,36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644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Almoxarifado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Rubrica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72.055,78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107.610,00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99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Pessoas Físicas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Rubrica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50.163,22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50.163,22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99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Utilização de Veículos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Rubrica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57.135,49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91.397,40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334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Serviços de Manut./Avaliação imóvel etc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Rubrica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48.851,72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48.851,72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644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Outros (taxas, etc)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Rubrica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18.751,48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18.751,48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99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Taxa de inscrição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Rubrica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6.135,00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6.135,00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644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Reembolsos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Rubrica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28.188,00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28.188,00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644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SCDP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Rubrica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193.681,88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270.189,50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36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Subtotal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1.510.601,95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2.498.567,68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195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29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TOTAL DESPESAS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14.719.312,67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15.934.074,70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195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19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LOA 2018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12.315.000,00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12.315.000,00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195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19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Resultado 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-2.404.312,67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-3.619.074,70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195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19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RESTOS A PAGAR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1.344.259,79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1.344.259,79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195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19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Resultado 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-1.060.052,88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-2.274.814,91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361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8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iva">
  <a:themeElements>
    <a:clrScheme name="Personalizada 6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600000"/>
      </a:accent1>
      <a:accent2>
        <a:srgbClr val="8A0000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290</Words>
  <Application>Microsoft Office PowerPoint</Application>
  <PresentationFormat>Apresentação na tela (4:3)</PresentationFormat>
  <Paragraphs>193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4</vt:i4>
      </vt:variant>
    </vt:vector>
  </HeadingPairs>
  <TitlesOfParts>
    <vt:vector size="6" baseType="lpstr">
      <vt:lpstr>Tema do Office</vt:lpstr>
      <vt:lpstr>Retrospectiva</vt:lpstr>
      <vt:lpstr>ORÇAMENTO 2018 UFJF/GV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PREVISÃO 2018</dc:title>
  <dc:creator>Rodrigo</dc:creator>
  <cp:lastModifiedBy>Rodrigo</cp:lastModifiedBy>
  <cp:revision>3</cp:revision>
  <dcterms:created xsi:type="dcterms:W3CDTF">2018-03-12T16:40:49Z</dcterms:created>
  <dcterms:modified xsi:type="dcterms:W3CDTF">2018-03-12T17:11:02Z</dcterms:modified>
</cp:coreProperties>
</file>