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36004500"/>
  <p:notesSz cx="6858000" cy="9144000"/>
  <p:defaultTextStyle>
    <a:defPPr>
      <a:defRPr lang="pt-BR"/>
    </a:defPPr>
    <a:lvl1pPr marL="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" d="100"/>
          <a:sy n="10" d="100"/>
        </p:scale>
        <p:origin x="-2934" y="-420"/>
      </p:cViewPr>
      <p:guideLst>
        <p:guide orient="horz" pos="11340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1184734"/>
            <a:ext cx="27543443" cy="771763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0402550"/>
            <a:ext cx="2268283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54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0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863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81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77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72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681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63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0D7C-A27C-46E4-B6D0-E4779F9B8C15}" type="datetimeFigureOut">
              <a:rPr lang="pt-BR" smtClean="0"/>
              <a:pPr/>
              <a:t>16/10/2012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5345-0F4B-42C8-94FC-40C9BCC5E2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0D7C-A27C-46E4-B6D0-E4779F9B8C15}" type="datetimeFigureOut">
              <a:rPr lang="pt-BR" smtClean="0"/>
              <a:pPr/>
              <a:t>16/10/2012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5345-0F4B-42C8-94FC-40C9BCC5E2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441852"/>
            <a:ext cx="7290911" cy="3072050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441852"/>
            <a:ext cx="21332666" cy="3072050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0D7C-A27C-46E4-B6D0-E4779F9B8C15}" type="datetimeFigureOut">
              <a:rPr lang="pt-BR" smtClean="0"/>
              <a:pPr/>
              <a:t>16/10/2012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5345-0F4B-42C8-94FC-40C9BCC5E2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0D7C-A27C-46E4-B6D0-E4779F9B8C15}" type="datetimeFigureOut">
              <a:rPr lang="pt-BR" smtClean="0"/>
              <a:pPr/>
              <a:t>16/10/2012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5345-0F4B-42C8-94FC-40C9BCC5E2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3136228"/>
            <a:ext cx="27543443" cy="7150894"/>
          </a:xfrm>
        </p:spPr>
        <p:txBody>
          <a:bodyPr anchor="t"/>
          <a:lstStyle>
            <a:lvl1pPr algn="l">
              <a:defRPr sz="171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5260246"/>
            <a:ext cx="27543443" cy="7875982"/>
          </a:xfrm>
        </p:spPr>
        <p:txBody>
          <a:bodyPr anchor="b"/>
          <a:lstStyle>
            <a:lvl1pPr marL="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1pPr>
            <a:lvl2pPr marL="195453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2pPr>
            <a:lvl3pPr marL="390906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 marL="586359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4pPr>
            <a:lvl5pPr marL="781812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5pPr>
            <a:lvl6pPr marL="977265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6pPr>
            <a:lvl7pPr marL="1172718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7pPr>
            <a:lvl8pPr marL="1368171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8pPr>
            <a:lvl9pPr marL="1563624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0D7C-A27C-46E4-B6D0-E4779F9B8C15}" type="datetimeFigureOut">
              <a:rPr lang="pt-BR" smtClean="0"/>
              <a:pPr/>
              <a:t>16/10/2012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5345-0F4B-42C8-94FC-40C9BCC5E2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2" y="8401053"/>
            <a:ext cx="14311789" cy="23761306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8401053"/>
            <a:ext cx="14311789" cy="23761306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0D7C-A27C-46E4-B6D0-E4779F9B8C15}" type="datetimeFigureOut">
              <a:rPr lang="pt-BR" smtClean="0"/>
              <a:pPr/>
              <a:t>16/10/2012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5345-0F4B-42C8-94FC-40C9BCC5E2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059343"/>
            <a:ext cx="14317416" cy="3358751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4530" indent="0">
              <a:buNone/>
              <a:defRPr sz="8600" b="1"/>
            </a:lvl2pPr>
            <a:lvl3pPr marL="3909060" indent="0">
              <a:buNone/>
              <a:defRPr sz="7700" b="1"/>
            </a:lvl3pPr>
            <a:lvl4pPr marL="5863590" indent="0">
              <a:buNone/>
              <a:defRPr sz="6800" b="1"/>
            </a:lvl4pPr>
            <a:lvl5pPr marL="7818120" indent="0">
              <a:buNone/>
              <a:defRPr sz="6800" b="1"/>
            </a:lvl5pPr>
            <a:lvl6pPr marL="9772650" indent="0">
              <a:buNone/>
              <a:defRPr sz="6800" b="1"/>
            </a:lvl6pPr>
            <a:lvl7pPr marL="11727180" indent="0">
              <a:buNone/>
              <a:defRPr sz="6800" b="1"/>
            </a:lvl7pPr>
            <a:lvl8pPr marL="13681710" indent="0">
              <a:buNone/>
              <a:defRPr sz="6800" b="1"/>
            </a:lvl8pPr>
            <a:lvl9pPr marL="15636240" indent="0">
              <a:buNone/>
              <a:defRPr sz="6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1418094"/>
            <a:ext cx="14317416" cy="20744262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8059343"/>
            <a:ext cx="14323040" cy="3358751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4530" indent="0">
              <a:buNone/>
              <a:defRPr sz="8600" b="1"/>
            </a:lvl2pPr>
            <a:lvl3pPr marL="3909060" indent="0">
              <a:buNone/>
              <a:defRPr sz="7700" b="1"/>
            </a:lvl3pPr>
            <a:lvl4pPr marL="5863590" indent="0">
              <a:buNone/>
              <a:defRPr sz="6800" b="1"/>
            </a:lvl4pPr>
            <a:lvl5pPr marL="7818120" indent="0">
              <a:buNone/>
              <a:defRPr sz="6800" b="1"/>
            </a:lvl5pPr>
            <a:lvl6pPr marL="9772650" indent="0">
              <a:buNone/>
              <a:defRPr sz="6800" b="1"/>
            </a:lvl6pPr>
            <a:lvl7pPr marL="11727180" indent="0">
              <a:buNone/>
              <a:defRPr sz="6800" b="1"/>
            </a:lvl7pPr>
            <a:lvl8pPr marL="13681710" indent="0">
              <a:buNone/>
              <a:defRPr sz="6800" b="1"/>
            </a:lvl8pPr>
            <a:lvl9pPr marL="15636240" indent="0">
              <a:buNone/>
              <a:defRPr sz="6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1418094"/>
            <a:ext cx="14323040" cy="20744262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0D7C-A27C-46E4-B6D0-E4779F9B8C15}" type="datetimeFigureOut">
              <a:rPr lang="pt-BR" smtClean="0"/>
              <a:pPr/>
              <a:t>16/10/2012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5345-0F4B-42C8-94FC-40C9BCC5E2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0D7C-A27C-46E4-B6D0-E4779F9B8C15}" type="datetimeFigureOut">
              <a:rPr lang="pt-BR" smtClean="0"/>
              <a:pPr/>
              <a:t>16/10/2012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5345-0F4B-42C8-94FC-40C9BCC5E2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0D7C-A27C-46E4-B6D0-E4779F9B8C15}" type="datetimeFigureOut">
              <a:rPr lang="pt-BR" smtClean="0"/>
              <a:pPr/>
              <a:t>16/10/2012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5345-0F4B-42C8-94FC-40C9BCC5E2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433512"/>
            <a:ext cx="10660709" cy="6100763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433515"/>
            <a:ext cx="18114764" cy="30728843"/>
          </a:xfrm>
        </p:spPr>
        <p:txBody>
          <a:bodyPr/>
          <a:lstStyle>
            <a:lvl1pPr>
              <a:defRPr sz="13700"/>
            </a:lvl1pPr>
            <a:lvl2pPr>
              <a:defRPr sz="12000"/>
            </a:lvl2pPr>
            <a:lvl3pPr>
              <a:defRPr sz="103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7534278"/>
            <a:ext cx="10660709" cy="24628081"/>
          </a:xfrm>
        </p:spPr>
        <p:txBody>
          <a:bodyPr/>
          <a:lstStyle>
            <a:lvl1pPr marL="0" indent="0">
              <a:buNone/>
              <a:defRPr sz="6000"/>
            </a:lvl1pPr>
            <a:lvl2pPr marL="1954530" indent="0">
              <a:buNone/>
              <a:defRPr sz="5100"/>
            </a:lvl2pPr>
            <a:lvl3pPr marL="3909060" indent="0">
              <a:buNone/>
              <a:defRPr sz="4300"/>
            </a:lvl3pPr>
            <a:lvl4pPr marL="5863590" indent="0">
              <a:buNone/>
              <a:defRPr sz="3800"/>
            </a:lvl4pPr>
            <a:lvl5pPr marL="7818120" indent="0">
              <a:buNone/>
              <a:defRPr sz="3800"/>
            </a:lvl5pPr>
            <a:lvl6pPr marL="9772650" indent="0">
              <a:buNone/>
              <a:defRPr sz="3800"/>
            </a:lvl6pPr>
            <a:lvl7pPr marL="11727180" indent="0">
              <a:buNone/>
              <a:defRPr sz="3800"/>
            </a:lvl7pPr>
            <a:lvl8pPr marL="13681710" indent="0">
              <a:buNone/>
              <a:defRPr sz="3800"/>
            </a:lvl8pPr>
            <a:lvl9pPr marL="15636240" indent="0">
              <a:buNone/>
              <a:defRPr sz="3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0D7C-A27C-46E4-B6D0-E4779F9B8C15}" type="datetimeFigureOut">
              <a:rPr lang="pt-BR" smtClean="0"/>
              <a:pPr/>
              <a:t>16/10/2012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5345-0F4B-42C8-94FC-40C9BCC5E2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25203150"/>
            <a:ext cx="19442430" cy="2975375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217069"/>
            <a:ext cx="19442430" cy="21602700"/>
          </a:xfrm>
        </p:spPr>
        <p:txBody>
          <a:bodyPr/>
          <a:lstStyle>
            <a:lvl1pPr marL="0" indent="0">
              <a:buNone/>
              <a:defRPr sz="13700"/>
            </a:lvl1pPr>
            <a:lvl2pPr marL="1954530" indent="0">
              <a:buNone/>
              <a:defRPr sz="12000"/>
            </a:lvl2pPr>
            <a:lvl3pPr marL="3909060" indent="0">
              <a:buNone/>
              <a:defRPr sz="10300"/>
            </a:lvl3pPr>
            <a:lvl4pPr marL="5863590" indent="0">
              <a:buNone/>
              <a:defRPr sz="8600"/>
            </a:lvl4pPr>
            <a:lvl5pPr marL="7818120" indent="0">
              <a:buNone/>
              <a:defRPr sz="8600"/>
            </a:lvl5pPr>
            <a:lvl6pPr marL="9772650" indent="0">
              <a:buNone/>
              <a:defRPr sz="8600"/>
            </a:lvl6pPr>
            <a:lvl7pPr marL="11727180" indent="0">
              <a:buNone/>
              <a:defRPr sz="8600"/>
            </a:lvl7pPr>
            <a:lvl8pPr marL="13681710" indent="0">
              <a:buNone/>
              <a:defRPr sz="8600"/>
            </a:lvl8pPr>
            <a:lvl9pPr marL="15636240" indent="0">
              <a:buNone/>
              <a:defRPr sz="86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28178524"/>
            <a:ext cx="19442430" cy="4225526"/>
          </a:xfrm>
        </p:spPr>
        <p:txBody>
          <a:bodyPr/>
          <a:lstStyle>
            <a:lvl1pPr marL="0" indent="0">
              <a:buNone/>
              <a:defRPr sz="6000"/>
            </a:lvl1pPr>
            <a:lvl2pPr marL="1954530" indent="0">
              <a:buNone/>
              <a:defRPr sz="5100"/>
            </a:lvl2pPr>
            <a:lvl3pPr marL="3909060" indent="0">
              <a:buNone/>
              <a:defRPr sz="4300"/>
            </a:lvl3pPr>
            <a:lvl4pPr marL="5863590" indent="0">
              <a:buNone/>
              <a:defRPr sz="3800"/>
            </a:lvl4pPr>
            <a:lvl5pPr marL="7818120" indent="0">
              <a:buNone/>
              <a:defRPr sz="3800"/>
            </a:lvl5pPr>
            <a:lvl6pPr marL="9772650" indent="0">
              <a:buNone/>
              <a:defRPr sz="3800"/>
            </a:lvl6pPr>
            <a:lvl7pPr marL="11727180" indent="0">
              <a:buNone/>
              <a:defRPr sz="3800"/>
            </a:lvl7pPr>
            <a:lvl8pPr marL="13681710" indent="0">
              <a:buNone/>
              <a:defRPr sz="3800"/>
            </a:lvl8pPr>
            <a:lvl9pPr marL="15636240" indent="0">
              <a:buNone/>
              <a:defRPr sz="3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0D7C-A27C-46E4-B6D0-E4779F9B8C15}" type="datetimeFigureOut">
              <a:rPr lang="pt-BR" smtClean="0"/>
              <a:pPr/>
              <a:t>16/10/2012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5345-0F4B-42C8-94FC-40C9BCC5E2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441850"/>
            <a:ext cx="29163645" cy="6000750"/>
          </a:xfrm>
          <a:prstGeom prst="rect">
            <a:avLst/>
          </a:prstGeom>
        </p:spPr>
        <p:txBody>
          <a:bodyPr vert="horz" lIns="390906" tIns="195453" rIns="390906" bIns="195453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401053"/>
            <a:ext cx="29163645" cy="23761306"/>
          </a:xfrm>
          <a:prstGeom prst="rect">
            <a:avLst/>
          </a:prstGeom>
        </p:spPr>
        <p:txBody>
          <a:bodyPr vert="horz" lIns="390906" tIns="195453" rIns="390906" bIns="195453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l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50D7C-A27C-46E4-B6D0-E4779F9B8C15}" type="datetimeFigureOut">
              <a:rPr lang="pt-BR" smtClean="0"/>
              <a:pPr/>
              <a:t>16/10/2012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ct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35345-0F4B-42C8-94FC-40C9BCC5E2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09060" rtl="0" eaLnBrk="1" latinLnBrk="0" hangingPunct="1">
        <a:spcBef>
          <a:spcPct val="0"/>
        </a:spcBef>
        <a:buNone/>
        <a:defRPr sz="1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5898" indent="-1465898" algn="l" defTabSz="3909060" rtl="0" eaLnBrk="1" latinLnBrk="0" hangingPunct="1">
        <a:spcBef>
          <a:spcPct val="20000"/>
        </a:spcBef>
        <a:buFont typeface="Arial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176111" indent="-1221581" algn="l" defTabSz="3909060" rtl="0" eaLnBrk="1" latinLnBrk="0" hangingPunct="1">
        <a:spcBef>
          <a:spcPct val="20000"/>
        </a:spcBef>
        <a:buFont typeface="Arial" pitchFamily="34" charset="0"/>
        <a:buChar char="–"/>
        <a:defRPr sz="12000" kern="1200">
          <a:solidFill>
            <a:schemeClr val="tx1"/>
          </a:solidFill>
          <a:latin typeface="+mn-lt"/>
          <a:ea typeface="+mn-ea"/>
          <a:cs typeface="+mn-cs"/>
        </a:defRPr>
      </a:lvl2pPr>
      <a:lvl3pPr marL="488632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855" indent="-977265" algn="l" defTabSz="3909060" rtl="0" eaLnBrk="1" latinLnBrk="0" hangingPunct="1">
        <a:spcBef>
          <a:spcPct val="20000"/>
        </a:spcBef>
        <a:buFont typeface="Arial" pitchFamily="34" charset="0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95385" indent="-977265" algn="l" defTabSz="3909060" rtl="0" eaLnBrk="1" latinLnBrk="0" hangingPunct="1">
        <a:spcBef>
          <a:spcPct val="20000"/>
        </a:spcBef>
        <a:buFont typeface="Arial" pitchFamily="34" charset="0"/>
        <a:buChar char="»"/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74991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270444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465897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661350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95453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90906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86359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1812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77265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72718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68171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563624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32290" y="2909710"/>
            <a:ext cx="29163645" cy="4392488"/>
          </a:xfrm>
        </p:spPr>
        <p:txBody>
          <a:bodyPr>
            <a:normAutofit fontScale="90000"/>
          </a:bodyPr>
          <a:lstStyle/>
          <a:p>
            <a:r>
              <a:rPr lang="pt-BR" sz="6700" b="1" dirty="0">
                <a:latin typeface="Cambria" pitchFamily="18" charset="0"/>
              </a:rPr>
              <a:t>DINÂMICAS URBANO-REGIONAIS DE JUIZ DE FORA: A CONSTRUÇÃO DA NOÇÃO DE CIDADE MÉDIA</a:t>
            </a:r>
            <a:r>
              <a:rPr lang="pt-BR" sz="5400" dirty="0"/>
              <a:t>.</a:t>
            </a:r>
            <a:r>
              <a:rPr lang="pt-BR" sz="5400" dirty="0" smtClean="0">
                <a:latin typeface="Cambria" pitchFamily="18" charset="0"/>
              </a:rPr>
              <a:t/>
            </a:r>
            <a:br>
              <a:rPr lang="pt-BR" sz="5400" dirty="0" smtClean="0">
                <a:latin typeface="Cambria" pitchFamily="18" charset="0"/>
              </a:rPr>
            </a:br>
            <a:r>
              <a:rPr lang="pt-BR" sz="5400" dirty="0" smtClean="0">
                <a:latin typeface="Cambria" pitchFamily="18" charset="0"/>
              </a:rPr>
              <a:t>B</a:t>
            </a:r>
            <a:r>
              <a:rPr lang="pt-BR" sz="4000" dirty="0">
                <a:latin typeface="Cambria" pitchFamily="18" charset="0"/>
              </a:rPr>
              <a:t>olsistas: </a:t>
            </a:r>
            <a:r>
              <a:rPr lang="pt-BR" sz="4000" b="1" dirty="0">
                <a:latin typeface="Cambria" pitchFamily="18" charset="0"/>
              </a:rPr>
              <a:t>SOUZA</a:t>
            </a:r>
            <a:r>
              <a:rPr lang="pt-BR" sz="4000" dirty="0">
                <a:latin typeface="Cambria" pitchFamily="18" charset="0"/>
              </a:rPr>
              <a:t>, </a:t>
            </a:r>
            <a:r>
              <a:rPr lang="pt-BR" sz="4000" dirty="0">
                <a:latin typeface="Cambria" pitchFamily="18" charset="0"/>
              </a:rPr>
              <a:t>Uziel</a:t>
            </a:r>
            <a:r>
              <a:rPr lang="pt-BR" sz="4000" dirty="0">
                <a:latin typeface="Cambria" pitchFamily="18" charset="0"/>
              </a:rPr>
              <a:t> Amorim (Iniciação Científica BIC UFJF</a:t>
            </a:r>
            <a:r>
              <a:rPr lang="pt-BR" sz="4000" dirty="0" smtClean="0">
                <a:latin typeface="Cambria" pitchFamily="18" charset="0"/>
              </a:rPr>
              <a:t>); </a:t>
            </a:r>
            <a:r>
              <a:rPr lang="pt-BR" sz="4000" b="1" dirty="0" smtClean="0">
                <a:latin typeface="Cambria" pitchFamily="18" charset="0"/>
              </a:rPr>
              <a:t>FERREIRA</a:t>
            </a:r>
            <a:r>
              <a:rPr lang="pt-BR" sz="4000" dirty="0" smtClean="0">
                <a:latin typeface="Cambria" pitchFamily="18" charset="0"/>
              </a:rPr>
              <a:t>, Kátia Oliveira  (Apoio Estudantil UFJF</a:t>
            </a:r>
            <a:r>
              <a:rPr lang="pt-BR" sz="4000" dirty="0" smtClean="0">
                <a:latin typeface="Cambria" pitchFamily="18" charset="0"/>
              </a:rPr>
              <a:t>); </a:t>
            </a:r>
            <a:r>
              <a:rPr lang="pt-BR" sz="4000" b="1" dirty="0" smtClean="0">
                <a:latin typeface="Cambria" pitchFamily="18" charset="0"/>
              </a:rPr>
              <a:t>MORAES</a:t>
            </a:r>
            <a:r>
              <a:rPr lang="pt-BR" sz="4000" dirty="0" smtClean="0">
                <a:latin typeface="Cambria" pitchFamily="18" charset="0"/>
              </a:rPr>
              <a:t>, Emília (BIC/UFJF); </a:t>
            </a:r>
            <a:r>
              <a:rPr lang="pt-BR" sz="4000" b="1" dirty="0" smtClean="0">
                <a:latin typeface="Cambria" pitchFamily="18" charset="0"/>
              </a:rPr>
              <a:t>REIS</a:t>
            </a:r>
            <a:r>
              <a:rPr lang="pt-BR" sz="4000" dirty="0" smtClean="0">
                <a:latin typeface="Cambria" pitchFamily="18" charset="0"/>
              </a:rPr>
              <a:t>, </a:t>
            </a:r>
            <a:r>
              <a:rPr lang="pt-BR" sz="4000" dirty="0" err="1" smtClean="0">
                <a:latin typeface="Cambria" pitchFamily="18" charset="0"/>
              </a:rPr>
              <a:t>Shirlei</a:t>
            </a:r>
            <a:r>
              <a:rPr lang="pt-BR" sz="4000" dirty="0" smtClean="0">
                <a:latin typeface="Cambria" pitchFamily="18" charset="0"/>
              </a:rPr>
              <a:t> Dias </a:t>
            </a:r>
            <a:r>
              <a:rPr lang="pt-BR" sz="4000" dirty="0" smtClean="0">
                <a:latin typeface="Cambria" pitchFamily="18" charset="0"/>
              </a:rPr>
              <a:t/>
            </a:r>
            <a:br>
              <a:rPr lang="pt-BR" sz="4000" dirty="0" smtClean="0">
                <a:latin typeface="Cambria" pitchFamily="18" charset="0"/>
              </a:rPr>
            </a:br>
            <a:r>
              <a:rPr lang="pt-BR" sz="4000" dirty="0" smtClean="0">
                <a:latin typeface="Cambria" pitchFamily="18" charset="0"/>
              </a:rPr>
              <a:t>Coordenadora: </a:t>
            </a:r>
            <a:r>
              <a:rPr lang="pt-BR" sz="4000" b="1" dirty="0" smtClean="0">
                <a:latin typeface="Cambria" pitchFamily="18" charset="0"/>
              </a:rPr>
              <a:t>CASSAB</a:t>
            </a:r>
            <a:r>
              <a:rPr lang="pt-BR" sz="4000" dirty="0" smtClean="0">
                <a:latin typeface="Cambria" pitchFamily="18" charset="0"/>
              </a:rPr>
              <a:t>, Clarice (PPGEO/DEGEO UFJF</a:t>
            </a:r>
            <a:r>
              <a:rPr lang="pt-BR" sz="4000" dirty="0" smtClean="0">
                <a:latin typeface="Cambria" pitchFamily="18" charset="0"/>
              </a:rPr>
              <a:t>)</a:t>
            </a:r>
            <a:endParaRPr lang="pt-BR" sz="4000" dirty="0">
              <a:latin typeface="Cambria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440385" y="7633098"/>
            <a:ext cx="30243360" cy="27363040"/>
          </a:xfrm>
        </p:spPr>
        <p:txBody>
          <a:bodyPr numCol="2">
            <a:noAutofit/>
          </a:bodyPr>
          <a:lstStyle/>
          <a:p>
            <a:pPr marL="0" indent="0" algn="just">
              <a:buNone/>
            </a:pPr>
            <a:r>
              <a:rPr lang="pt-BR" sz="3600" b="1" dirty="0" smtClean="0">
                <a:latin typeface="Cambria" pitchFamily="18" charset="0"/>
              </a:rPr>
              <a:t>INTRODUÇÃO</a:t>
            </a:r>
            <a:r>
              <a:rPr lang="pt-BR" sz="3600" dirty="0" smtClean="0">
                <a:latin typeface="Cambria" pitchFamily="18" charset="0"/>
              </a:rPr>
              <a:t> </a:t>
            </a:r>
          </a:p>
          <a:p>
            <a:pPr marL="0" indent="0" algn="just">
              <a:buNone/>
            </a:pPr>
            <a:r>
              <a:rPr lang="pt-BR" sz="3600" dirty="0" smtClean="0">
                <a:latin typeface="Cambria" pitchFamily="18" charset="0"/>
              </a:rPr>
              <a:t>- A </a:t>
            </a:r>
            <a:r>
              <a:rPr lang="pt-BR" sz="3600" dirty="0" smtClean="0">
                <a:latin typeface="Cambria" pitchFamily="18" charset="0"/>
              </a:rPr>
              <a:t>pesquisa foi realizada pelo Núcleo de Pesquisa Geografia, Espaço e Ação </a:t>
            </a:r>
            <a:r>
              <a:rPr lang="pt-BR" sz="3600" dirty="0" err="1" smtClean="0">
                <a:latin typeface="Cambria" pitchFamily="18" charset="0"/>
              </a:rPr>
              <a:t>NuGea</a:t>
            </a:r>
            <a:r>
              <a:rPr lang="pt-BR" sz="3600" dirty="0" smtClean="0">
                <a:latin typeface="Cambria" pitchFamily="18" charset="0"/>
              </a:rPr>
              <a:t>, da Universidade Federal de Juiz de Fora. O projeto </a:t>
            </a:r>
            <a:r>
              <a:rPr lang="pt-BR" sz="3600" dirty="0" smtClean="0">
                <a:latin typeface="Cambria" pitchFamily="18" charset="0"/>
              </a:rPr>
              <a:t>estava </a:t>
            </a:r>
            <a:r>
              <a:rPr lang="pt-BR" sz="3600" dirty="0" smtClean="0">
                <a:latin typeface="Cambria" pitchFamily="18" charset="0"/>
              </a:rPr>
              <a:t>vinculada BIC/UFJF. </a:t>
            </a:r>
          </a:p>
          <a:p>
            <a:pPr marL="0" indent="0" algn="just">
              <a:buNone/>
            </a:pPr>
            <a:r>
              <a:rPr lang="pt-BR" sz="3600" dirty="0" smtClean="0">
                <a:latin typeface="Cambria" pitchFamily="18" charset="0"/>
              </a:rPr>
              <a:t>- Segundo Milton Santos (2008) foi a partir da Revolução Industrial que a presença humana começou a ser preponderante na cidade. </a:t>
            </a:r>
            <a:r>
              <a:rPr lang="pt-BR" sz="3600" dirty="0" err="1" smtClean="0">
                <a:latin typeface="Cambria" pitchFamily="18" charset="0"/>
              </a:rPr>
              <a:t>Beaujeu-Garnier</a:t>
            </a:r>
            <a:r>
              <a:rPr lang="pt-BR" sz="3600" dirty="0" smtClean="0">
                <a:latin typeface="Cambria" pitchFamily="18" charset="0"/>
              </a:rPr>
              <a:t> </a:t>
            </a:r>
            <a:r>
              <a:rPr lang="pt-BR" sz="3600" dirty="0" smtClean="0">
                <a:latin typeface="Cambria" pitchFamily="18" charset="0"/>
              </a:rPr>
              <a:t>(1997) ressalta que “é importante considerar a cidade, concentração de homens, de necessidades, de possibilidades de toda a espécie (trabalho, informação), com </a:t>
            </a:r>
            <a:r>
              <a:rPr lang="pt-BR" sz="3600" dirty="0" smtClean="0">
                <a:latin typeface="Cambria" pitchFamily="18" charset="0"/>
              </a:rPr>
              <a:t>uma </a:t>
            </a:r>
            <a:r>
              <a:rPr lang="pt-BR" sz="3600" dirty="0" smtClean="0">
                <a:latin typeface="Cambria" pitchFamily="18" charset="0"/>
              </a:rPr>
              <a:t>capacidades de organização e transmissão, é ao mesmo tempo sujeito e objeto”. </a:t>
            </a:r>
          </a:p>
          <a:p>
            <a:pPr marL="0" indent="0" algn="just">
              <a:buNone/>
            </a:pPr>
            <a:r>
              <a:rPr lang="pt-BR" sz="3600" dirty="0" smtClean="0">
                <a:latin typeface="Cambria" pitchFamily="18" charset="0"/>
              </a:rPr>
              <a:t>- Dentro da realidade urbana o município mineiro de Juiz de Fora, situado na mesorregião da Zona da Mata (sudeste mineiro), se configura como uma importante cidade, em escala estadual e regional, a partir, por exemplo, da perspectiva econômica. </a:t>
            </a:r>
          </a:p>
          <a:p>
            <a:pPr marL="0" indent="0" algn="just">
              <a:buNone/>
            </a:pPr>
            <a:endParaRPr lang="pt-BR" sz="3600" dirty="0" smtClean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pt-BR" sz="3600" b="1" dirty="0" smtClean="0">
                <a:latin typeface="Cambria" pitchFamily="18" charset="0"/>
              </a:rPr>
              <a:t>OBJETIVOS</a:t>
            </a:r>
          </a:p>
          <a:p>
            <a:pPr marL="0" indent="0" algn="just">
              <a:buNone/>
            </a:pPr>
            <a:r>
              <a:rPr lang="pt-BR" sz="3600" dirty="0" smtClean="0">
                <a:latin typeface="Cambria" pitchFamily="18" charset="0"/>
              </a:rPr>
              <a:t>- </a:t>
            </a:r>
            <a:r>
              <a:rPr lang="pt-BR" sz="3600" dirty="0" smtClean="0">
                <a:latin typeface="Cambria" pitchFamily="18" charset="0"/>
              </a:rPr>
              <a:t>O </a:t>
            </a:r>
            <a:r>
              <a:rPr lang="pt-BR" sz="3600" dirty="0" smtClean="0">
                <a:latin typeface="Cambria" pitchFamily="18" charset="0"/>
              </a:rPr>
              <a:t>objetivo </a:t>
            </a:r>
            <a:r>
              <a:rPr lang="pt-BR" sz="3600" dirty="0">
                <a:latin typeface="Cambria" pitchFamily="18" charset="0"/>
              </a:rPr>
              <a:t>identificar e compreender algumas das dinâmicas presentes em Juiz de Fora que dão à cidade o caráter de cidade média. O esforço </a:t>
            </a:r>
            <a:r>
              <a:rPr lang="pt-BR" sz="3600" dirty="0" smtClean="0">
                <a:latin typeface="Cambria" pitchFamily="18" charset="0"/>
              </a:rPr>
              <a:t>foi no </a:t>
            </a:r>
            <a:r>
              <a:rPr lang="pt-BR" sz="3600" dirty="0">
                <a:latin typeface="Cambria" pitchFamily="18" charset="0"/>
              </a:rPr>
              <a:t>sentido de, pelo trabalho de pesquisa, produzir uma reflexão sobre Juiz de Fora a partir de suas relações com a região e o país procurando apontar de que </a:t>
            </a:r>
            <a:r>
              <a:rPr lang="pt-BR" sz="3600" dirty="0">
                <a:latin typeface="Cambria" pitchFamily="18" charset="0"/>
              </a:rPr>
              <a:t>forma seria apropriado pensá-la como cidade média nos marcos teóricos presentes na literatura recente sobre cidades médias no Brasil.</a:t>
            </a:r>
          </a:p>
          <a:p>
            <a:pPr marL="0" indent="0" algn="just">
              <a:buNone/>
            </a:pPr>
            <a:endParaRPr lang="pt-BR" sz="3600" dirty="0" smtClean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pt-BR" sz="3600" b="1" dirty="0" smtClean="0">
                <a:latin typeface="Cambria" pitchFamily="18" charset="0"/>
              </a:rPr>
              <a:t>METODOLOGIA</a:t>
            </a:r>
          </a:p>
          <a:p>
            <a:pPr marL="0" indent="0" algn="just">
              <a:buNone/>
            </a:pPr>
            <a:r>
              <a:rPr lang="pt-BR" sz="3600" dirty="0" smtClean="0">
                <a:latin typeface="Cambria" pitchFamily="18" charset="0"/>
              </a:rPr>
              <a:t>- </a:t>
            </a:r>
            <a:r>
              <a:rPr lang="pt-BR" sz="3600" dirty="0" smtClean="0">
                <a:latin typeface="Cambria" pitchFamily="18" charset="0"/>
              </a:rPr>
              <a:t>Buscou-se um referencial  bibliográfico concernente a discussão sobre  o espaço urbano e que, justamente, traz em voga a emergência das cidades médias. </a:t>
            </a:r>
          </a:p>
          <a:p>
            <a:pPr marL="0" indent="0" algn="just">
              <a:buNone/>
            </a:pPr>
            <a:r>
              <a:rPr lang="pt-BR" sz="3600" dirty="0" smtClean="0">
                <a:latin typeface="Cambria" pitchFamily="18" charset="0"/>
              </a:rPr>
              <a:t>- Dados que propiciassem a visualização da </a:t>
            </a:r>
            <a:r>
              <a:rPr lang="pt-BR" sz="3600" dirty="0" smtClean="0">
                <a:latin typeface="Cambria" pitchFamily="18" charset="0"/>
              </a:rPr>
              <a:t>dinâmica econômica e populacional do </a:t>
            </a:r>
            <a:r>
              <a:rPr lang="pt-BR" sz="3600" dirty="0" smtClean="0">
                <a:latin typeface="Cambria" pitchFamily="18" charset="0"/>
              </a:rPr>
              <a:t>município </a:t>
            </a:r>
            <a:r>
              <a:rPr lang="pt-BR" sz="3600" dirty="0" smtClean="0">
                <a:latin typeface="Cambria" pitchFamily="18" charset="0"/>
              </a:rPr>
              <a:t>na </a:t>
            </a:r>
            <a:r>
              <a:rPr lang="pt-BR" sz="3600" dirty="0" smtClean="0">
                <a:latin typeface="Cambria" pitchFamily="18" charset="0"/>
              </a:rPr>
              <a:t>relação com microrregião, mesorregião e estado foram colhidos e adaptados conjuntamente a informações referentes aos novos projetos  e iniciativas para o desenvolvimento econômico do </a:t>
            </a:r>
            <a:r>
              <a:rPr lang="pt-BR" sz="3600" dirty="0" smtClean="0">
                <a:latin typeface="Cambria" pitchFamily="18" charset="0"/>
              </a:rPr>
              <a:t>município.</a:t>
            </a:r>
            <a:endParaRPr lang="pt-BR" sz="3600" dirty="0" smtClean="0">
              <a:latin typeface="Cambria" pitchFamily="18" charset="0"/>
            </a:endParaRPr>
          </a:p>
          <a:p>
            <a:pPr marL="0" indent="0" algn="just">
              <a:buNone/>
            </a:pPr>
            <a:endParaRPr lang="pt-BR" sz="3600" dirty="0" smtClean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pt-BR" sz="3600" b="1" dirty="0" smtClean="0">
                <a:latin typeface="Cambria" pitchFamily="18" charset="0"/>
              </a:rPr>
              <a:t>RESULTADOS</a:t>
            </a:r>
          </a:p>
          <a:p>
            <a:pPr marL="0" indent="0" algn="just">
              <a:buNone/>
            </a:pPr>
            <a:r>
              <a:rPr lang="pt-BR" sz="3600" dirty="0" smtClean="0">
                <a:latin typeface="Cambria" pitchFamily="18" charset="0"/>
              </a:rPr>
              <a:t>- A </a:t>
            </a:r>
            <a:r>
              <a:rPr lang="pt-BR" sz="3600" dirty="0" smtClean="0">
                <a:latin typeface="Cambria" pitchFamily="18" charset="0"/>
              </a:rPr>
              <a:t>base econômica do município é o setor comércio e serviços que manteve a distribuição </a:t>
            </a:r>
            <a:r>
              <a:rPr lang="pt-BR" sz="3600" dirty="0" smtClean="0">
                <a:latin typeface="Cambria" pitchFamily="18" charset="0"/>
              </a:rPr>
              <a:t>de uma </a:t>
            </a:r>
            <a:r>
              <a:rPr lang="pt-BR" sz="3600" dirty="0" smtClean="0">
                <a:latin typeface="Cambria" pitchFamily="18" charset="0"/>
              </a:rPr>
              <a:t>parte </a:t>
            </a:r>
            <a:r>
              <a:rPr lang="pt-BR" sz="3600" dirty="0" smtClean="0">
                <a:latin typeface="Cambria" pitchFamily="18" charset="0"/>
              </a:rPr>
              <a:t>dos </a:t>
            </a:r>
            <a:r>
              <a:rPr lang="pt-BR" sz="3600" dirty="0" smtClean="0">
                <a:latin typeface="Cambria" pitchFamily="18" charset="0"/>
              </a:rPr>
              <a:t>produtos que eram produzidos localmente e dessa forma </a:t>
            </a:r>
            <a:r>
              <a:rPr lang="pt-BR" sz="3600" dirty="0" smtClean="0">
                <a:latin typeface="Cambria" pitchFamily="18" charset="0"/>
              </a:rPr>
              <a:t>mantendo </a:t>
            </a:r>
            <a:r>
              <a:rPr lang="pt-BR" sz="3600" dirty="0" smtClean="0">
                <a:latin typeface="Cambria" pitchFamily="18" charset="0"/>
              </a:rPr>
              <a:t>a economia local ativa mesmo em momentos de queda industrial. </a:t>
            </a:r>
            <a:endParaRPr lang="pt-BR" sz="3600" dirty="0" smtClean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pt-BR" sz="3600" dirty="0" smtClean="0">
                <a:latin typeface="Cambria" pitchFamily="18" charset="0"/>
              </a:rPr>
              <a:t>- A </a:t>
            </a:r>
            <a:r>
              <a:rPr lang="pt-BR" sz="3600" dirty="0" smtClean="0">
                <a:latin typeface="Cambria" pitchFamily="18" charset="0"/>
              </a:rPr>
              <a:t>economia de Juiz de Fora é maior do que qualquer microrregião em particular ou praticamente equivale as microrregiões de Cataguases, Manhuaçu e Muriaé juntas segundo a tabela abaixo. Levando em consideração esses recortes espaciais é possível constatar a grande influência de tal município  na economia regional </a:t>
            </a:r>
            <a:endParaRPr lang="pt-BR" sz="3600" dirty="0" smtClean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pt-BR" sz="3600" dirty="0" smtClean="0">
                <a:latin typeface="Cambria" pitchFamily="18" charset="0"/>
              </a:rPr>
              <a:t>-  O decreto estadual 45.218/09 que reduziu </a:t>
            </a:r>
            <a:r>
              <a:rPr lang="pt-BR" sz="3600" dirty="0" smtClean="0">
                <a:latin typeface="Cambria" pitchFamily="18" charset="0"/>
              </a:rPr>
              <a:t>o Imposto sobre Circulação de Mercadorias e Serviços (</a:t>
            </a:r>
            <a:r>
              <a:rPr lang="pt-BR" sz="3600" dirty="0" smtClean="0">
                <a:latin typeface="Cambria" pitchFamily="18" charset="0"/>
              </a:rPr>
              <a:t>ICMS) concedendo a </a:t>
            </a:r>
            <a:r>
              <a:rPr lang="pt-BR" sz="3600" dirty="0" smtClean="0">
                <a:latin typeface="Cambria" pitchFamily="18" charset="0"/>
              </a:rPr>
              <a:t>novas empresas benefícios fiscais idênticos aos oferecidos pelo Estado do Rio de Janeiro, demonstra a atuação </a:t>
            </a:r>
            <a:r>
              <a:rPr lang="pt-BR" sz="3600" dirty="0" smtClean="0">
                <a:latin typeface="Cambria" pitchFamily="18" charset="0"/>
              </a:rPr>
              <a:t>no sentido de </a:t>
            </a:r>
            <a:r>
              <a:rPr lang="pt-BR" sz="3600" dirty="0" smtClean="0">
                <a:latin typeface="Cambria" pitchFamily="18" charset="0"/>
              </a:rPr>
              <a:t>buscar alavancar o setor </a:t>
            </a:r>
            <a:r>
              <a:rPr lang="pt-BR" sz="3600" dirty="0" smtClean="0">
                <a:latin typeface="Cambria" pitchFamily="18" charset="0"/>
              </a:rPr>
              <a:t>industrial. </a:t>
            </a:r>
          </a:p>
          <a:p>
            <a:pPr marL="536575" indent="0" algn="just">
              <a:buFontTx/>
              <a:buChar char="-"/>
            </a:pPr>
            <a:r>
              <a:rPr lang="pt-BR" sz="3600" dirty="0" smtClean="0">
                <a:latin typeface="Cambria" pitchFamily="18" charset="0"/>
              </a:rPr>
              <a:t> Atualmente a cidade vem </a:t>
            </a:r>
            <a:r>
              <a:rPr lang="pt-BR" sz="3600" dirty="0" smtClean="0">
                <a:latin typeface="Cambria" pitchFamily="18" charset="0"/>
              </a:rPr>
              <a:t>empreendimentos como: </a:t>
            </a:r>
            <a:r>
              <a:rPr lang="pt-BR" sz="3600" dirty="0" err="1" smtClean="0">
                <a:latin typeface="Cambria" pitchFamily="18" charset="0"/>
              </a:rPr>
              <a:t>Açotel</a:t>
            </a:r>
            <a:r>
              <a:rPr lang="pt-BR" sz="3600" dirty="0" smtClean="0">
                <a:latin typeface="Cambria" pitchFamily="18" charset="0"/>
              </a:rPr>
              <a:t>, AG CRP, Arcelor </a:t>
            </a:r>
            <a:r>
              <a:rPr lang="pt-BR" sz="3600" dirty="0" err="1" smtClean="0">
                <a:latin typeface="Cambria" pitchFamily="18" charset="0"/>
              </a:rPr>
              <a:t>Mittal</a:t>
            </a:r>
            <a:r>
              <a:rPr lang="pt-BR" sz="3600" dirty="0" smtClean="0">
                <a:latin typeface="Cambria" pitchFamily="18" charset="0"/>
              </a:rPr>
              <a:t>, Atacadão, </a:t>
            </a:r>
            <a:r>
              <a:rPr lang="pt-BR" sz="3600" dirty="0" err="1" smtClean="0">
                <a:latin typeface="Cambria" pitchFamily="18" charset="0"/>
              </a:rPr>
              <a:t>Brafer</a:t>
            </a:r>
            <a:r>
              <a:rPr lang="pt-BR" sz="3600" dirty="0" smtClean="0">
                <a:latin typeface="Cambria" pitchFamily="18" charset="0"/>
              </a:rPr>
              <a:t>, </a:t>
            </a:r>
            <a:r>
              <a:rPr lang="pt-BR" sz="3600" dirty="0" err="1" smtClean="0">
                <a:latin typeface="Cambria" pitchFamily="18" charset="0"/>
              </a:rPr>
              <a:t>Codeme</a:t>
            </a:r>
            <a:r>
              <a:rPr lang="pt-BR" sz="3600" dirty="0" smtClean="0">
                <a:latin typeface="Cambria" pitchFamily="18" charset="0"/>
              </a:rPr>
              <a:t>, Embratel, Fiat, GVT, </a:t>
            </a:r>
            <a:r>
              <a:rPr lang="pt-BR" sz="3600" dirty="0" err="1" smtClean="0">
                <a:latin typeface="Cambria" pitchFamily="18" charset="0"/>
              </a:rPr>
              <a:t>Jas</a:t>
            </a:r>
            <a:r>
              <a:rPr lang="pt-BR" sz="3600" dirty="0" smtClean="0">
                <a:latin typeface="Cambria" pitchFamily="18" charset="0"/>
              </a:rPr>
              <a:t>, Mercedes Benz, MRV, </a:t>
            </a:r>
            <a:r>
              <a:rPr lang="pt-BR" sz="3600" dirty="0" err="1" smtClean="0">
                <a:latin typeface="Cambria" pitchFamily="18" charset="0"/>
              </a:rPr>
              <a:t>Rionil</a:t>
            </a:r>
            <a:r>
              <a:rPr lang="pt-BR" sz="3600" dirty="0" smtClean="0">
                <a:latin typeface="Cambria" pitchFamily="18" charset="0"/>
              </a:rPr>
              <a:t>, </a:t>
            </a:r>
            <a:r>
              <a:rPr lang="pt-BR" sz="3600" dirty="0" err="1" smtClean="0">
                <a:latin typeface="Cambria" pitchFamily="18" charset="0"/>
              </a:rPr>
              <a:t>Samag</a:t>
            </a:r>
            <a:r>
              <a:rPr lang="pt-BR" sz="3600" dirty="0" smtClean="0">
                <a:latin typeface="Cambria" pitchFamily="18" charset="0"/>
              </a:rPr>
              <a:t> Votorantim, </a:t>
            </a:r>
            <a:r>
              <a:rPr lang="pt-BR" sz="3600" dirty="0" err="1" smtClean="0">
                <a:latin typeface="Cambria" pitchFamily="18" charset="0"/>
              </a:rPr>
              <a:t>Wabtec</a:t>
            </a:r>
            <a:r>
              <a:rPr lang="pt-BR" sz="3600" dirty="0" smtClean="0">
                <a:latin typeface="Cambria" pitchFamily="18" charset="0"/>
              </a:rPr>
              <a:t> e  WIF. Além desses investimentos, podemos citar outros que ainda estão em fase de negociação: Grupo </a:t>
            </a:r>
            <a:r>
              <a:rPr lang="pt-BR" sz="3600" dirty="0" err="1" smtClean="0">
                <a:latin typeface="Cambria" pitchFamily="18" charset="0"/>
              </a:rPr>
              <a:t>Ferrous</a:t>
            </a:r>
            <a:r>
              <a:rPr lang="pt-BR" sz="3600" dirty="0" smtClean="0">
                <a:latin typeface="Cambria" pitchFamily="18" charset="0"/>
              </a:rPr>
              <a:t>, </a:t>
            </a:r>
            <a:r>
              <a:rPr lang="pt-BR" sz="3600" dirty="0" err="1" smtClean="0">
                <a:latin typeface="Cambria" pitchFamily="18" charset="0"/>
              </a:rPr>
              <a:t>Sorus</a:t>
            </a:r>
            <a:r>
              <a:rPr lang="pt-BR" sz="3600" dirty="0" smtClean="0">
                <a:latin typeface="Cambria" pitchFamily="18" charset="0"/>
              </a:rPr>
              <a:t> </a:t>
            </a:r>
            <a:r>
              <a:rPr lang="pt-BR" sz="3600" dirty="0" err="1" smtClean="0">
                <a:latin typeface="Cambria" pitchFamily="18" charset="0"/>
              </a:rPr>
              <a:t>Biotech</a:t>
            </a:r>
            <a:r>
              <a:rPr lang="pt-BR" sz="3600" dirty="0" smtClean="0">
                <a:latin typeface="Cambria" pitchFamily="18" charset="0"/>
              </a:rPr>
              <a:t>, EPM e </a:t>
            </a:r>
            <a:r>
              <a:rPr lang="pt-BR" sz="3600" dirty="0" err="1" smtClean="0">
                <a:latin typeface="Cambria" pitchFamily="18" charset="0"/>
              </a:rPr>
              <a:t>Inusa</a:t>
            </a:r>
            <a:r>
              <a:rPr lang="pt-BR" sz="3600" dirty="0" smtClean="0">
                <a:latin typeface="Cambria" pitchFamily="18" charset="0"/>
              </a:rPr>
              <a:t>. </a:t>
            </a:r>
            <a:endParaRPr lang="pt-BR" sz="3600" dirty="0" smtClean="0">
              <a:latin typeface="Cambria" pitchFamily="18" charset="0"/>
            </a:endParaRPr>
          </a:p>
          <a:p>
            <a:pPr marL="536575" indent="0" algn="just">
              <a:buFontTx/>
              <a:buChar char="-"/>
            </a:pPr>
            <a:r>
              <a:rPr lang="pt-BR" sz="3600" dirty="0">
                <a:latin typeface="Cambria" pitchFamily="18" charset="0"/>
              </a:rPr>
              <a:t>A economia </a:t>
            </a:r>
            <a:r>
              <a:rPr lang="pt-BR" sz="3600" dirty="0" smtClean="0">
                <a:latin typeface="Cambria" pitchFamily="18" charset="0"/>
              </a:rPr>
              <a:t>do município é </a:t>
            </a:r>
            <a:r>
              <a:rPr lang="pt-BR" sz="3600" dirty="0">
                <a:latin typeface="Cambria" pitchFamily="18" charset="0"/>
              </a:rPr>
              <a:t>maior do que qualquer microrregião em particular ou praticamente equivale as microrregiões de Cataguases, Manhuaçu e Muriaé juntas segundo a tabela abaixo. Levando em consideração esses recortes espaciais é possível constatar a grande influência de tal município  na economia regional </a:t>
            </a:r>
          </a:p>
          <a:p>
            <a:pPr marL="536575" indent="0" algn="just">
              <a:buFontTx/>
              <a:buChar char="-"/>
            </a:pPr>
            <a:endParaRPr lang="pt-BR" sz="3600" dirty="0">
              <a:latin typeface="Cambria" pitchFamily="18" charset="0"/>
            </a:endParaRPr>
          </a:p>
          <a:p>
            <a:pPr marL="536575" indent="0" algn="just">
              <a:buFontTx/>
              <a:buChar char="-"/>
            </a:pPr>
            <a:endParaRPr lang="pt-BR" sz="3600" dirty="0" smtClean="0">
              <a:latin typeface="Cambria" pitchFamily="18" charset="0"/>
            </a:endParaRPr>
          </a:p>
          <a:p>
            <a:pPr marL="536575" indent="0" algn="just">
              <a:buFontTx/>
              <a:buChar char="-"/>
            </a:pPr>
            <a:endParaRPr lang="pt-BR" sz="3600" dirty="0" smtClean="0">
              <a:latin typeface="Cambria" pitchFamily="18" charset="0"/>
            </a:endParaRPr>
          </a:p>
          <a:p>
            <a:pPr marL="536575" indent="0" algn="just">
              <a:buNone/>
            </a:pPr>
            <a:endParaRPr lang="pt-BR" sz="3600" b="1" dirty="0" smtClean="0">
              <a:latin typeface="Cambria" pitchFamily="18" charset="0"/>
            </a:endParaRPr>
          </a:p>
          <a:p>
            <a:pPr marL="536575" indent="0" algn="just">
              <a:buNone/>
            </a:pPr>
            <a:endParaRPr lang="pt-BR" sz="3600" b="1" dirty="0">
              <a:latin typeface="Cambria" pitchFamily="18" charset="0"/>
            </a:endParaRPr>
          </a:p>
          <a:p>
            <a:pPr marL="536575" indent="0" algn="just">
              <a:buNone/>
            </a:pPr>
            <a:endParaRPr lang="pt-BR" sz="3600" b="1" dirty="0" smtClean="0">
              <a:latin typeface="Cambria" pitchFamily="18" charset="0"/>
            </a:endParaRPr>
          </a:p>
          <a:p>
            <a:pPr marL="536575" indent="0" algn="just">
              <a:buNone/>
            </a:pPr>
            <a:endParaRPr lang="pt-BR" sz="3600" b="1" dirty="0">
              <a:latin typeface="Cambria" pitchFamily="18" charset="0"/>
            </a:endParaRPr>
          </a:p>
          <a:p>
            <a:pPr marL="536575" indent="0" algn="just">
              <a:buNone/>
            </a:pPr>
            <a:endParaRPr lang="pt-BR" sz="3600" b="1" dirty="0" smtClean="0">
              <a:latin typeface="Cambria" pitchFamily="18" charset="0"/>
            </a:endParaRPr>
          </a:p>
          <a:p>
            <a:pPr marL="536575" indent="0" algn="just">
              <a:buNone/>
            </a:pPr>
            <a:endParaRPr lang="pt-BR" sz="3600" b="1" dirty="0">
              <a:latin typeface="Cambria" pitchFamily="18" charset="0"/>
            </a:endParaRPr>
          </a:p>
          <a:p>
            <a:pPr marL="536575" indent="0" algn="just">
              <a:buNone/>
            </a:pPr>
            <a:endParaRPr lang="pt-BR" sz="3600" b="1" dirty="0" smtClean="0">
              <a:latin typeface="Cambria" pitchFamily="18" charset="0"/>
            </a:endParaRPr>
          </a:p>
          <a:p>
            <a:pPr marL="536575" indent="0" algn="just">
              <a:buNone/>
            </a:pPr>
            <a:endParaRPr lang="pt-BR" sz="3600" b="1" dirty="0">
              <a:latin typeface="Cambria" pitchFamily="18" charset="0"/>
            </a:endParaRPr>
          </a:p>
          <a:p>
            <a:pPr marL="536575" lvl="0" indent="0" algn="just">
              <a:buNone/>
            </a:pPr>
            <a:endParaRPr lang="pt-BR" sz="3600" b="1" dirty="0" smtClean="0">
              <a:latin typeface="Cambria" pitchFamily="18" charset="0"/>
            </a:endParaRPr>
          </a:p>
          <a:p>
            <a:pPr marL="536575" lvl="0" indent="0" algn="just">
              <a:buNone/>
            </a:pPr>
            <a:r>
              <a:rPr lang="pt-BR" sz="3600" b="1" dirty="0" smtClean="0">
                <a:latin typeface="Cambria" pitchFamily="18" charset="0"/>
              </a:rPr>
              <a:t>-</a:t>
            </a:r>
            <a:r>
              <a:rPr lang="pt-BR" sz="3600" dirty="0" smtClean="0">
                <a:latin typeface="Cambria" pitchFamily="18" charset="0"/>
              </a:rPr>
              <a:t>É assim que, d</a:t>
            </a:r>
            <a:r>
              <a:rPr lang="pt-BR" sz="3600" dirty="0" smtClean="0">
                <a:latin typeface="Cambria" pitchFamily="18" charset="0"/>
              </a:rPr>
              <a:t>ado </a:t>
            </a:r>
            <a:r>
              <a:rPr lang="pt-BR" sz="3600" dirty="0">
                <a:latin typeface="Cambria" pitchFamily="18" charset="0"/>
              </a:rPr>
              <a:t>o caráter de intermediação característico da realidade da cidade média foi possível identificar em JF dinâmicas que a colocam como uma cidade média, entendendo “sua função de intermediação numa rede complexa e imbricada de circuitos que se dão em múltiplas escalas.”</a:t>
            </a:r>
          </a:p>
          <a:p>
            <a:pPr marL="536575" indent="0" algn="just">
              <a:buNone/>
            </a:pPr>
            <a:endParaRPr lang="pt-BR" sz="3600" b="1" dirty="0" smtClean="0">
              <a:latin typeface="Cambria" pitchFamily="18" charset="0"/>
            </a:endParaRPr>
          </a:p>
          <a:p>
            <a:pPr marL="536575" indent="0" algn="just">
              <a:buNone/>
            </a:pPr>
            <a:r>
              <a:rPr lang="pt-BR" sz="3600" b="1" dirty="0" smtClean="0">
                <a:latin typeface="Cambria" pitchFamily="18" charset="0"/>
              </a:rPr>
              <a:t>REFERÊNCIAS  </a:t>
            </a:r>
            <a:r>
              <a:rPr lang="pt-BR" sz="3600" b="1" dirty="0" smtClean="0">
                <a:latin typeface="Cambria" pitchFamily="18" charset="0"/>
              </a:rPr>
              <a:t>BIBLIOGRÁFICAS</a:t>
            </a:r>
          </a:p>
          <a:p>
            <a:pPr marL="536575" indent="0" algn="just">
              <a:buNone/>
            </a:pPr>
            <a:r>
              <a:rPr lang="pt-BR" sz="3600" dirty="0" smtClean="0">
                <a:latin typeface="Cambria" pitchFamily="18" charset="0"/>
              </a:rPr>
              <a:t>- </a:t>
            </a:r>
            <a:r>
              <a:rPr lang="pt-BR" sz="3600" dirty="0" smtClean="0">
                <a:latin typeface="Cambria" pitchFamily="18" charset="0"/>
              </a:rPr>
              <a:t>BEAUJEU-GARNIER, Jacqueline. </a:t>
            </a:r>
            <a:r>
              <a:rPr lang="pt-BR" sz="3600" b="1" dirty="0" smtClean="0">
                <a:latin typeface="Cambria" pitchFamily="18" charset="0"/>
              </a:rPr>
              <a:t>Geografia urbana</a:t>
            </a:r>
            <a:r>
              <a:rPr lang="pt-BR" sz="3600" dirty="0" smtClean="0">
                <a:latin typeface="Cambria" pitchFamily="18" charset="0"/>
              </a:rPr>
              <a:t>. Tradução de Raquel </a:t>
            </a:r>
            <a:r>
              <a:rPr lang="pt-BR" sz="3600" dirty="0" err="1" smtClean="0">
                <a:latin typeface="Cambria" pitchFamily="18" charset="0"/>
              </a:rPr>
              <a:t>Soeiro</a:t>
            </a:r>
            <a:r>
              <a:rPr lang="pt-BR" sz="3600" dirty="0" smtClean="0">
                <a:latin typeface="Cambria" pitchFamily="18" charset="0"/>
              </a:rPr>
              <a:t> de Brito. 2ª ed. Lisboa: Fundação </a:t>
            </a:r>
            <a:r>
              <a:rPr lang="pt-BR" sz="3600" dirty="0" err="1" smtClean="0">
                <a:latin typeface="Cambria" pitchFamily="18" charset="0"/>
              </a:rPr>
              <a:t>Calouste</a:t>
            </a:r>
            <a:r>
              <a:rPr lang="pt-BR" sz="3600" dirty="0" smtClean="0">
                <a:latin typeface="Cambria" pitchFamily="18" charset="0"/>
              </a:rPr>
              <a:t> </a:t>
            </a:r>
            <a:r>
              <a:rPr lang="pt-BR" sz="3600" dirty="0" err="1" smtClean="0">
                <a:latin typeface="Cambria" pitchFamily="18" charset="0"/>
              </a:rPr>
              <a:t>Gulbenkian</a:t>
            </a:r>
            <a:r>
              <a:rPr lang="pt-BR" sz="3600" dirty="0" smtClean="0">
                <a:latin typeface="Cambria" pitchFamily="18" charset="0"/>
              </a:rPr>
              <a:t>, 1997, p. 11. </a:t>
            </a:r>
          </a:p>
          <a:p>
            <a:pPr marL="536575" indent="0" algn="just">
              <a:buFontTx/>
              <a:buChar char="-"/>
            </a:pPr>
            <a:r>
              <a:rPr lang="pt-BR" sz="3600" dirty="0" smtClean="0">
                <a:latin typeface="Cambria" pitchFamily="18" charset="0"/>
              </a:rPr>
              <a:t> SANTOS , Milton. </a:t>
            </a:r>
            <a:r>
              <a:rPr lang="pt-BR" sz="3600" b="1" dirty="0" smtClean="0">
                <a:latin typeface="Cambria" pitchFamily="18" charset="0"/>
              </a:rPr>
              <a:t>Manual de Geografia Urbana</a:t>
            </a:r>
            <a:r>
              <a:rPr lang="pt-BR" sz="3600" dirty="0" smtClean="0">
                <a:latin typeface="Cambria" pitchFamily="18" charset="0"/>
              </a:rPr>
              <a:t>. São Paulo: Edusp, 2008, p. 14. </a:t>
            </a:r>
          </a:p>
          <a:p>
            <a:pPr marL="536575" indent="0" algn="just">
              <a:buFontTx/>
              <a:buChar char="-"/>
            </a:pPr>
            <a:r>
              <a:rPr lang="pt-BR" sz="3600" dirty="0" smtClean="0">
                <a:latin typeface="Cambria" pitchFamily="18" charset="0"/>
              </a:rPr>
              <a:t> CASSAB, Clarice e MENDES,  Juliana T. N. Pensando Juiz de Fora e Campos dos </a:t>
            </a:r>
            <a:r>
              <a:rPr lang="pt-BR" sz="3600" dirty="0" err="1" smtClean="0">
                <a:latin typeface="Cambria" pitchFamily="18" charset="0"/>
              </a:rPr>
              <a:t>Goytacazes</a:t>
            </a:r>
            <a:r>
              <a:rPr lang="pt-BR" sz="3600" dirty="0" smtClean="0">
                <a:latin typeface="Cambria" pitchFamily="18" charset="0"/>
              </a:rPr>
              <a:t> à luz do debate de cidade média.  In: Seminário Internacional Estado Território e Desenvolvimento : contradições, desafios e perspectivas, I, 2012.  </a:t>
            </a:r>
            <a:r>
              <a:rPr lang="pt-BR" sz="3600" b="1" dirty="0" smtClean="0">
                <a:latin typeface="Cambria" pitchFamily="18" charset="0"/>
              </a:rPr>
              <a:t>Anais do I Seminário Internacional Estado, Território e Desenvolvimento:  contradições, desafios e perspectivas</a:t>
            </a:r>
            <a:r>
              <a:rPr lang="pt-BR" sz="3600" dirty="0" smtClean="0">
                <a:latin typeface="Cambria" pitchFamily="18" charset="0"/>
              </a:rPr>
              <a:t>. Salvador, 2012. Disponível em:  &lt;http://www.seted.ufba.br/modulos/submissao/Upload/44178.pdf&gt;. Acesso em: 15 Outubro 2012. </a:t>
            </a:r>
          </a:p>
          <a:p>
            <a:pPr marL="536575" indent="0" algn="just">
              <a:buNone/>
            </a:pPr>
            <a:endParaRPr lang="pt-BR" sz="3600" dirty="0">
              <a:latin typeface="Cambria" pitchFamily="18" charset="0"/>
            </a:endParaRPr>
          </a:p>
        </p:txBody>
      </p:sp>
      <p:pic>
        <p:nvPicPr>
          <p:cNvPr id="1027" name="Picture 3" descr="C:\Users\Uziel\Documents\ziel\Fotos e Imagens\Imagens GEO\logo_ufj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264" y="648322"/>
            <a:ext cx="5040561" cy="2232248"/>
          </a:xfrm>
          <a:prstGeom prst="rect">
            <a:avLst/>
          </a:prstGeom>
          <a:noFill/>
        </p:spPr>
      </p:pic>
      <p:pic>
        <p:nvPicPr>
          <p:cNvPr id="9" name="Imagem 57" descr="Sem títu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203025" y="632094"/>
            <a:ext cx="64807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3514" y="14473858"/>
            <a:ext cx="13681522" cy="6768758"/>
          </a:xfrm>
          <a:prstGeom prst="rect">
            <a:avLst/>
          </a:prstGeom>
        </p:spPr>
      </p:pic>
      <p:pic>
        <p:nvPicPr>
          <p:cNvPr id="10" name="Picture 29" descr="C:\Users\Emília\Desktop\logo-propesq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512" y="1229458"/>
            <a:ext cx="6451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750</Words>
  <Application>Microsoft Office PowerPoint</Application>
  <PresentationFormat>Personalizar</PresentationFormat>
  <Paragraphs>37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DINÂMICAS URBANO-REGIONAIS DE JUIZ DE FORA: A CONSTRUÇÃO DA NOÇÃO DE CIDADE MÉDIA. Bolsistas: SOUZA, Uziel Amorim (Iniciação Científica BIC UFJF); FERREIRA, Kátia Oliveira  (Apoio Estudantil UFJF); MORAES, Emília (BIC/UFJF); REIS, Shirlei Dias  Coordenadora: CASSAB, Clarice (PPGEO/DEGEO UFJF)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Uziel</dc:creator>
  <cp:lastModifiedBy>Marcos</cp:lastModifiedBy>
  <cp:revision>48</cp:revision>
  <dcterms:created xsi:type="dcterms:W3CDTF">2012-10-16T04:40:00Z</dcterms:created>
  <dcterms:modified xsi:type="dcterms:W3CDTF">2012-10-16T15:25:35Z</dcterms:modified>
</cp:coreProperties>
</file>