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36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6" r:id="rId12"/>
    <p:sldId id="268" r:id="rId13"/>
    <p:sldId id="269" r:id="rId14"/>
    <p:sldId id="270" r:id="rId15"/>
    <p:sldId id="271" r:id="rId16"/>
    <p:sldId id="273" r:id="rId17"/>
    <p:sldId id="272" r:id="rId18"/>
    <p:sldId id="277" r:id="rId19"/>
    <p:sldId id="274" r:id="rId20"/>
    <p:sldId id="278" r:id="rId21"/>
    <p:sldId id="275" r:id="rId22"/>
    <p:sldId id="279" r:id="rId23"/>
    <p:sldId id="281" r:id="rId24"/>
    <p:sldId id="282" r:id="rId25"/>
    <p:sldId id="283" r:id="rId26"/>
    <p:sldId id="284" r:id="rId27"/>
    <p:sldId id="285" r:id="rId28"/>
    <p:sldId id="280" r:id="rId2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tângulo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tângulo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tângulo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tângulo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etângulo de cantos arredondados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etângulo de cantos arredondados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tângulo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tângulo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F7D47485-973E-436F-A251-6BE68C6FD6CB}" type="datetimeFigureOut">
              <a:rPr lang="pt-BR" smtClean="0"/>
              <a:pPr/>
              <a:t>12/12/2011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19E1688B-6D72-4338-AADB-627C0D3C76D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47485-973E-436F-A251-6BE68C6FD6CB}" type="datetimeFigureOut">
              <a:rPr lang="pt-BR" smtClean="0"/>
              <a:pPr/>
              <a:t>12/12/2011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688B-6D72-4338-AADB-627C0D3C76D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47485-973E-436F-A251-6BE68C6FD6CB}" type="datetimeFigureOut">
              <a:rPr lang="pt-BR" smtClean="0"/>
              <a:pPr/>
              <a:t>12/12/2011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688B-6D72-4338-AADB-627C0D3C76D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dirty="0" smtClean="0"/>
              <a:t>Clique para editar o estilo do título mestre</a:t>
            </a:r>
            <a:endParaRPr kumimoji="0"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2249424"/>
            <a:ext cx="8640960" cy="4325112"/>
          </a:xfrm>
        </p:spPr>
        <p:txBody>
          <a:bodyPr/>
          <a:lstStyle/>
          <a:p>
            <a:pPr lvl="0" eaLnBrk="1" latinLnBrk="0" hangingPunct="1"/>
            <a:r>
              <a:rPr lang="pt-BR" dirty="0" smtClean="0"/>
              <a:t>Clique para editar os estilos do texto mestre</a:t>
            </a:r>
          </a:p>
          <a:p>
            <a:pPr lvl="1" eaLnBrk="1" latinLnBrk="0" hangingPunct="1"/>
            <a:r>
              <a:rPr lang="pt-BR" dirty="0" smtClean="0"/>
              <a:t>Segundo nível</a:t>
            </a:r>
          </a:p>
          <a:p>
            <a:pPr lvl="2" eaLnBrk="1" latinLnBrk="0" hangingPunct="1"/>
            <a:r>
              <a:rPr lang="pt-BR" dirty="0" smtClean="0"/>
              <a:t>Terceiro nível</a:t>
            </a:r>
          </a:p>
          <a:p>
            <a:pPr lvl="3" eaLnBrk="1" latinLnBrk="0" hangingPunct="1"/>
            <a:r>
              <a:rPr lang="pt-BR" dirty="0" smtClean="0"/>
              <a:t>Quarto nível</a:t>
            </a:r>
          </a:p>
          <a:p>
            <a:pPr lvl="4" eaLnBrk="1" latinLnBrk="0" hangingPunct="1"/>
            <a:r>
              <a:rPr lang="pt-BR" dirty="0" smtClean="0"/>
              <a:t>Quinto nível</a:t>
            </a:r>
            <a:endParaRPr kumimoji="0"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47485-973E-436F-A251-6BE68C6FD6CB}" type="datetimeFigureOut">
              <a:rPr lang="pt-BR" smtClean="0"/>
              <a:pPr/>
              <a:t>12/12/2011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688B-6D72-4338-AADB-627C0D3C76DD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Picture 8" descr="nim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76671"/>
            <a:ext cx="1943100" cy="825818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467136"/>
            <a:ext cx="1624584" cy="80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47485-973E-436F-A251-6BE68C6FD6CB}" type="datetimeFigureOut">
              <a:rPr lang="pt-BR" smtClean="0"/>
              <a:pPr/>
              <a:t>12/12/2011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688B-6D72-4338-AADB-627C0D3C76D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47485-973E-436F-A251-6BE68C6FD6CB}" type="datetimeFigureOut">
              <a:rPr lang="pt-BR" smtClean="0"/>
              <a:pPr/>
              <a:t>12/12/2011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688B-6D72-4338-AADB-627C0D3C76D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6" name="Espaço Reservado para Data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7D47485-973E-436F-A251-6BE68C6FD6CB}" type="datetimeFigureOut">
              <a:rPr lang="pt-BR" smtClean="0"/>
              <a:pPr/>
              <a:t>12/12/2011</a:t>
            </a:fld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9E1688B-6D72-4338-AADB-627C0D3C76DD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8" name="Espaço Reservado para Rodapé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F7D47485-973E-436F-A251-6BE68C6FD6CB}" type="datetimeFigureOut">
              <a:rPr lang="pt-BR" smtClean="0"/>
              <a:pPr/>
              <a:t>12/12/2011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19E1688B-6D72-4338-AADB-627C0D3C76D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47485-973E-436F-A251-6BE68C6FD6CB}" type="datetimeFigureOut">
              <a:rPr lang="pt-BR" smtClean="0"/>
              <a:pPr/>
              <a:t>12/12/2011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688B-6D72-4338-AADB-627C0D3C76D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47485-973E-436F-A251-6BE68C6FD6CB}" type="datetimeFigureOut">
              <a:rPr lang="pt-BR" smtClean="0"/>
              <a:pPr/>
              <a:t>12/12/2011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688B-6D72-4338-AADB-627C0D3C76D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47485-973E-436F-A251-6BE68C6FD6CB}" type="datetimeFigureOut">
              <a:rPr lang="pt-BR" smtClean="0"/>
              <a:pPr/>
              <a:t>12/12/2011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688B-6D72-4338-AADB-627C0D3C76D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tângulo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tângulo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tângulo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tângulo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etângulo de cantos arredondados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etângulo de cantos arredondados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tângulo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tângulo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tângulo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tângulo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tângulo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tângulo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 dirty="0" smtClean="0"/>
              <a:t>Clique para editar o estilo do título mestre</a:t>
            </a:r>
            <a:endParaRPr kumimoji="0" lang="en-US" dirty="0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dirty="0" smtClean="0"/>
              <a:t>Clique para editar os estilos do texto mestre</a:t>
            </a:r>
          </a:p>
          <a:p>
            <a:pPr lvl="1" eaLnBrk="1" latinLnBrk="0" hangingPunct="1"/>
            <a:r>
              <a:rPr kumimoji="0" lang="pt-BR" dirty="0" smtClean="0"/>
              <a:t>Segundo nível</a:t>
            </a:r>
          </a:p>
          <a:p>
            <a:pPr lvl="2" eaLnBrk="1" latinLnBrk="0" hangingPunct="1"/>
            <a:r>
              <a:rPr kumimoji="0" lang="pt-BR" dirty="0" smtClean="0"/>
              <a:t>Terceiro nível</a:t>
            </a:r>
          </a:p>
          <a:p>
            <a:pPr lvl="3" eaLnBrk="1" latinLnBrk="0" hangingPunct="1"/>
            <a:r>
              <a:rPr kumimoji="0" lang="pt-BR" dirty="0" smtClean="0"/>
              <a:t>Quarto nível</a:t>
            </a:r>
          </a:p>
          <a:p>
            <a:pPr lvl="4" eaLnBrk="1" latinLnBrk="0" hangingPunct="1"/>
            <a:r>
              <a:rPr kumimoji="0" lang="pt-BR" dirty="0" smtClean="0"/>
              <a:t>Quinto nível</a:t>
            </a:r>
            <a:endParaRPr kumimoji="0" lang="en-US" dirty="0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F7D47485-973E-436F-A251-6BE68C6FD6CB}" type="datetimeFigureOut">
              <a:rPr lang="pt-BR" smtClean="0"/>
              <a:pPr/>
              <a:t>12/12/2011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19E1688B-6D72-4338-AADB-627C0D3C76D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2"/>
          </a:solidFill>
          <a:latin typeface="Times" pitchFamily="18" charset="0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Times" pitchFamily="18" charset="0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400" kern="1200">
          <a:solidFill>
            <a:schemeClr val="accent2"/>
          </a:solidFill>
          <a:latin typeface="Times" pitchFamily="18" charset="0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Times" pitchFamily="18" charset="0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Times" pitchFamily="18" charset="0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4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57200" y="1628800"/>
            <a:ext cx="8458200" cy="1470025"/>
          </a:xfrm>
        </p:spPr>
        <p:txBody>
          <a:bodyPr/>
          <a:lstStyle/>
          <a:p>
            <a:pPr algn="ctr"/>
            <a:r>
              <a:rPr lang="pt-BR" dirty="0" smtClean="0"/>
              <a:t>Câmara Climática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55776" y="4221088"/>
            <a:ext cx="4953000" cy="1752600"/>
          </a:xfrm>
        </p:spPr>
        <p:txBody>
          <a:bodyPr/>
          <a:lstStyle/>
          <a:p>
            <a:pPr algn="ctr"/>
            <a:r>
              <a:rPr lang="pt-BR" dirty="0" smtClean="0"/>
              <a:t>Marcelo Paschoal</a:t>
            </a:r>
          </a:p>
          <a:p>
            <a:pPr algn="ctr"/>
            <a:r>
              <a:rPr lang="pt-BR" dirty="0" smtClean="0"/>
              <a:t>Fernando Nogueira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Entrada de cabeamento externo</a:t>
            </a:r>
            <a:endParaRPr lang="pt-BR" dirty="0"/>
          </a:p>
        </p:txBody>
      </p:sp>
      <p:pic>
        <p:nvPicPr>
          <p:cNvPr id="8194" name="Picture 2" descr="C:\Users\Marcelo\Desktop\Câmara climática\imagens\câmara 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290" t="15862"/>
          <a:stretch>
            <a:fillRect/>
          </a:stretch>
        </p:blipFill>
        <p:spPr bwMode="auto">
          <a:xfrm>
            <a:off x="1535264" y="2924944"/>
            <a:ext cx="6181684" cy="32515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Display de Controle </a:t>
            </a:r>
            <a:r>
              <a:rPr lang="pt-BR" dirty="0" err="1" smtClean="0"/>
              <a:t>Touch</a:t>
            </a:r>
            <a:r>
              <a:rPr lang="pt-BR" dirty="0" smtClean="0"/>
              <a:t> Screen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0070C0"/>
                </a:solidFill>
              </a:rPr>
              <a:t>Menu Básico</a:t>
            </a:r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</p:txBody>
      </p:sp>
      <p:pic>
        <p:nvPicPr>
          <p:cNvPr id="9218" name="Picture 2" descr="C:\Users\Marcelo\Desktop\Câmara climática\imagens\câmara 9.jpg"/>
          <p:cNvPicPr>
            <a:picLocks noChangeAspect="1" noChangeArrowheads="1"/>
          </p:cNvPicPr>
          <p:nvPr/>
        </p:nvPicPr>
        <p:blipFill>
          <a:blip r:embed="rId2" cstate="print"/>
          <a:srcRect l="6004" t="9209" r="8670" b="7509"/>
          <a:stretch>
            <a:fillRect/>
          </a:stretch>
        </p:blipFill>
        <p:spPr bwMode="auto">
          <a:xfrm>
            <a:off x="3635896" y="2780928"/>
            <a:ext cx="4608512" cy="3528392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290157" y="3362776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A – Status de Operação</a:t>
            </a:r>
          </a:p>
          <a:p>
            <a:r>
              <a:rPr lang="pt-BR" sz="2000" dirty="0" smtClean="0">
                <a:latin typeface="Times" pitchFamily="18" charset="0"/>
              </a:rPr>
              <a:t>Manual/Programado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7" name="Elipse 6"/>
          <p:cNvSpPr/>
          <p:nvPr/>
        </p:nvSpPr>
        <p:spPr>
          <a:xfrm>
            <a:off x="3577956" y="3371060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7060028" y="6047792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3577956" y="4105208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295645" y="3369186"/>
            <a:ext cx="3059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B – Valores de Temperatura e Umidade 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4226474" y="6064268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4817052" y="6064830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5278128" y="6064830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Elipse 15"/>
          <p:cNvSpPr/>
          <p:nvPr/>
        </p:nvSpPr>
        <p:spPr>
          <a:xfrm>
            <a:off x="6660232" y="6047792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7910872" y="4810404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Elipse 17"/>
          <p:cNvSpPr/>
          <p:nvPr/>
        </p:nvSpPr>
        <p:spPr>
          <a:xfrm>
            <a:off x="6686736" y="2722172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9" name="Elipse 18"/>
          <p:cNvSpPr/>
          <p:nvPr/>
        </p:nvSpPr>
        <p:spPr>
          <a:xfrm>
            <a:off x="7910872" y="4594380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0" name="Elipse 19"/>
          <p:cNvSpPr/>
          <p:nvPr/>
        </p:nvSpPr>
        <p:spPr>
          <a:xfrm>
            <a:off x="6113196" y="6063568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5853630" y="6050316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2" name="Elipse 21"/>
          <p:cNvSpPr/>
          <p:nvPr/>
        </p:nvSpPr>
        <p:spPr>
          <a:xfrm>
            <a:off x="7910872" y="4207836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3" name="Elipse 22"/>
          <p:cNvSpPr/>
          <p:nvPr/>
        </p:nvSpPr>
        <p:spPr>
          <a:xfrm>
            <a:off x="7910872" y="4018316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4" name="Elipse 23"/>
          <p:cNvSpPr/>
          <p:nvPr/>
        </p:nvSpPr>
        <p:spPr>
          <a:xfrm>
            <a:off x="7897620" y="3429000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5" name="Elipse 24"/>
          <p:cNvSpPr/>
          <p:nvPr/>
        </p:nvSpPr>
        <p:spPr>
          <a:xfrm>
            <a:off x="7910872" y="4404860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6" name="Elipse 25"/>
          <p:cNvSpPr/>
          <p:nvPr/>
        </p:nvSpPr>
        <p:spPr>
          <a:xfrm>
            <a:off x="7236296" y="2722172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7" name="Elipse 26"/>
          <p:cNvSpPr/>
          <p:nvPr/>
        </p:nvSpPr>
        <p:spPr>
          <a:xfrm>
            <a:off x="4585252" y="2741172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284891" y="3369641"/>
            <a:ext cx="2448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D – Gráficos 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290157" y="3359911"/>
            <a:ext cx="2664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C – Retorna para Menu Básico 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297770" y="3351726"/>
            <a:ext cx="3024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G – Liga/Desliga Lâmpada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41" name="Retângulo 40"/>
          <p:cNvSpPr/>
          <p:nvPr/>
        </p:nvSpPr>
        <p:spPr>
          <a:xfrm>
            <a:off x="315915" y="3365519"/>
            <a:ext cx="2448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F – Start </a:t>
            </a:r>
            <a:r>
              <a:rPr lang="pt-BR" sz="2000" dirty="0" err="1" smtClean="0">
                <a:latin typeface="Times" pitchFamily="18" charset="0"/>
              </a:rPr>
              <a:t>Test</a:t>
            </a:r>
            <a:r>
              <a:rPr lang="pt-BR" sz="2000" dirty="0" smtClean="0">
                <a:latin typeface="Times" pitchFamily="18" charset="0"/>
              </a:rPr>
              <a:t> </a:t>
            </a:r>
          </a:p>
        </p:txBody>
      </p:sp>
      <p:sp>
        <p:nvSpPr>
          <p:cNvPr id="42" name="Retângulo 41"/>
          <p:cNvSpPr/>
          <p:nvPr/>
        </p:nvSpPr>
        <p:spPr>
          <a:xfrm>
            <a:off x="310649" y="3369641"/>
            <a:ext cx="2448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E – </a:t>
            </a:r>
            <a:r>
              <a:rPr lang="pt-BR" sz="2000" dirty="0" err="1" smtClean="0">
                <a:latin typeface="Times" pitchFamily="18" charset="0"/>
              </a:rPr>
              <a:t>Stop</a:t>
            </a:r>
            <a:r>
              <a:rPr lang="pt-BR" sz="2000" dirty="0" smtClean="0">
                <a:latin typeface="Times" pitchFamily="18" charset="0"/>
              </a:rPr>
              <a:t> </a:t>
            </a:r>
            <a:r>
              <a:rPr lang="pt-BR" sz="2000" dirty="0" err="1" smtClean="0">
                <a:latin typeface="Times" pitchFamily="18" charset="0"/>
              </a:rPr>
              <a:t>Test</a:t>
            </a:r>
            <a:r>
              <a:rPr lang="pt-BR" sz="2000" dirty="0" smtClean="0">
                <a:latin typeface="Times" pitchFamily="18" charset="0"/>
              </a:rPr>
              <a:t> </a:t>
            </a:r>
          </a:p>
        </p:txBody>
      </p:sp>
      <p:sp>
        <p:nvSpPr>
          <p:cNvPr id="43" name="Retângulo 42"/>
          <p:cNvSpPr/>
          <p:nvPr/>
        </p:nvSpPr>
        <p:spPr>
          <a:xfrm>
            <a:off x="362165" y="3356992"/>
            <a:ext cx="3312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J – Abre Editor de Programa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395163" y="3379927"/>
            <a:ext cx="2448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I – Menu Anterior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292156" y="3374661"/>
            <a:ext cx="2583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H – Histórico de Erros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264772" y="3382846"/>
            <a:ext cx="2448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M – Abre Opções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34" name="Retângulo 33"/>
          <p:cNvSpPr/>
          <p:nvPr/>
        </p:nvSpPr>
        <p:spPr>
          <a:xfrm>
            <a:off x="307405" y="3382144"/>
            <a:ext cx="2915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K – Escolhas  Adicionais     ( Idioma, Parâmetros, etc.)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35" name="Retângulo 34"/>
          <p:cNvSpPr/>
          <p:nvPr/>
        </p:nvSpPr>
        <p:spPr>
          <a:xfrm>
            <a:off x="301284" y="3357564"/>
            <a:ext cx="3275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N – Abre Menu de Operação 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36" name="Retângulo 35"/>
          <p:cNvSpPr/>
          <p:nvPr/>
        </p:nvSpPr>
        <p:spPr>
          <a:xfrm>
            <a:off x="341673" y="3380403"/>
            <a:ext cx="24482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L – Informações do Sistema e Software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37" name="Retângulo 36"/>
          <p:cNvSpPr/>
          <p:nvPr/>
        </p:nvSpPr>
        <p:spPr>
          <a:xfrm>
            <a:off x="303036" y="3356992"/>
            <a:ext cx="3888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O – Exibe Estado de </a:t>
            </a:r>
          </a:p>
          <a:p>
            <a:r>
              <a:rPr lang="pt-BR" sz="2000" dirty="0" smtClean="0">
                <a:latin typeface="Times" pitchFamily="18" charset="0"/>
              </a:rPr>
              <a:t>Manutenção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38" name="Retângulo 37"/>
          <p:cNvSpPr/>
          <p:nvPr/>
        </p:nvSpPr>
        <p:spPr>
          <a:xfrm>
            <a:off x="344020" y="3356992"/>
            <a:ext cx="29878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P –  Estado de Operação  (Teste Ativo, Interrompido)</a:t>
            </a:r>
          </a:p>
          <a:p>
            <a:endParaRPr lang="pt-BR" sz="2000" dirty="0">
              <a:latin typeface="Times" pitchFamily="18" charset="0"/>
            </a:endParaRPr>
          </a:p>
        </p:txBody>
      </p:sp>
      <p:sp>
        <p:nvSpPr>
          <p:cNvPr id="39" name="Retângulo 38"/>
          <p:cNvSpPr/>
          <p:nvPr/>
        </p:nvSpPr>
        <p:spPr>
          <a:xfrm>
            <a:off x="308302" y="3382178"/>
            <a:ext cx="2699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Q – Exibe Data e Hora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40" name="Retângulo 39"/>
          <p:cNvSpPr/>
          <p:nvPr/>
        </p:nvSpPr>
        <p:spPr>
          <a:xfrm>
            <a:off x="323528" y="3383953"/>
            <a:ext cx="2843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R – Exibe Alarmes Ativos</a:t>
            </a:r>
            <a:endParaRPr lang="pt-BR" sz="2000" dirty="0"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/>
      <p:bldP spid="11" grpId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/>
      <p:bldP spid="28" grpId="1"/>
      <p:bldP spid="29" grpId="0"/>
      <p:bldP spid="29" grpId="1"/>
      <p:bldP spid="30" grpId="0"/>
      <p:bldP spid="30" grpId="1"/>
      <p:bldP spid="41" grpId="0"/>
      <p:bldP spid="41" grpId="1"/>
      <p:bldP spid="42" grpId="0"/>
      <p:bldP spid="42" grpId="1"/>
      <p:bldP spid="43" grpId="0"/>
      <p:bldP spid="43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Gráficos de Testes</a:t>
            </a:r>
            <a:endParaRPr lang="pt-BR" dirty="0"/>
          </a:p>
        </p:txBody>
      </p:sp>
      <p:pic>
        <p:nvPicPr>
          <p:cNvPr id="1026" name="Picture 2" descr="C:\Users\Marcelo\Desktop\Câmara climática\imagens\câmara 10.jpg"/>
          <p:cNvPicPr>
            <a:picLocks noChangeAspect="1" noChangeArrowheads="1"/>
          </p:cNvPicPr>
          <p:nvPr/>
        </p:nvPicPr>
        <p:blipFill>
          <a:blip r:embed="rId2" cstate="print"/>
          <a:srcRect l="6485" t="12783" r="38854" b="12648"/>
          <a:stretch>
            <a:fillRect/>
          </a:stretch>
        </p:blipFill>
        <p:spPr bwMode="auto">
          <a:xfrm>
            <a:off x="3491880" y="2708920"/>
            <a:ext cx="4758289" cy="2823078"/>
          </a:xfrm>
          <a:prstGeom prst="rect">
            <a:avLst/>
          </a:prstGeom>
          <a:noFill/>
        </p:spPr>
      </p:pic>
      <p:sp>
        <p:nvSpPr>
          <p:cNvPr id="5" name="Elipse 4"/>
          <p:cNvSpPr/>
          <p:nvPr/>
        </p:nvSpPr>
        <p:spPr>
          <a:xfrm>
            <a:off x="3419872" y="3356992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79512" y="3140968"/>
            <a:ext cx="3024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A - Escala de Temperatura </a:t>
            </a:r>
          </a:p>
        </p:txBody>
      </p:sp>
      <p:sp>
        <p:nvSpPr>
          <p:cNvPr id="10" name="Elipse 9"/>
          <p:cNvSpPr/>
          <p:nvPr/>
        </p:nvSpPr>
        <p:spPr>
          <a:xfrm>
            <a:off x="3419872" y="3717032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3419872" y="4437112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3419872" y="4797152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7956376" y="3356992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7956376" y="4437112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179512" y="3140968"/>
            <a:ext cx="3024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B - Escala de Umidade 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179512" y="3140968"/>
            <a:ext cx="3024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C - Histórico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79512" y="3140968"/>
            <a:ext cx="3024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D - Novo Registro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179512" y="3140968"/>
            <a:ext cx="3024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000" dirty="0" smtClean="0">
                <a:latin typeface="Times" pitchFamily="18" charset="0"/>
              </a:rPr>
              <a:t> Máximo 12h de gravação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/>
      <p:bldP spid="7" grpId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/>
      <p:bldP spid="16" grpId="1"/>
      <p:bldP spid="17" grpId="0"/>
      <p:bldP spid="17" grpId="1"/>
      <p:bldP spid="18" grpId="0"/>
      <p:bldP spid="18" grpId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Menu - Configuração</a:t>
            </a:r>
            <a:endParaRPr lang="pt-BR" dirty="0"/>
          </a:p>
        </p:txBody>
      </p:sp>
      <p:pic>
        <p:nvPicPr>
          <p:cNvPr id="2050" name="Picture 2" descr="C:\Users\Marcelo\Desktop\Câmara climática\imagens\câmara 11.jpg"/>
          <p:cNvPicPr>
            <a:picLocks noChangeAspect="1" noChangeArrowheads="1"/>
          </p:cNvPicPr>
          <p:nvPr/>
        </p:nvPicPr>
        <p:blipFill>
          <a:blip r:embed="rId2" cstate="print"/>
          <a:srcRect l="6314" t="14700" r="15393" b="11801"/>
          <a:stretch>
            <a:fillRect/>
          </a:stretch>
        </p:blipFill>
        <p:spPr bwMode="auto">
          <a:xfrm>
            <a:off x="3333019" y="2708920"/>
            <a:ext cx="4911389" cy="2772309"/>
          </a:xfrm>
          <a:prstGeom prst="rect">
            <a:avLst/>
          </a:prstGeom>
          <a:noFill/>
        </p:spPr>
      </p:pic>
      <p:sp>
        <p:nvSpPr>
          <p:cNvPr id="8" name="Elipse 7"/>
          <p:cNvSpPr/>
          <p:nvPr/>
        </p:nvSpPr>
        <p:spPr>
          <a:xfrm>
            <a:off x="3491880" y="3429000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3491880" y="4221088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0" name="Elipse 9"/>
          <p:cNvSpPr/>
          <p:nvPr/>
        </p:nvSpPr>
        <p:spPr>
          <a:xfrm>
            <a:off x="7884368" y="3429000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7884368" y="3933056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7884368" y="4365104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79512" y="3140968"/>
            <a:ext cx="3024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A -  Ajuste Parâmetros de Falha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79512" y="3140968"/>
            <a:ext cx="3024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B - Ajuste  Data/Hora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179512" y="3140968"/>
            <a:ext cx="3024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C - Interface </a:t>
            </a:r>
            <a:r>
              <a:rPr lang="pt-BR" sz="2000" dirty="0" err="1" smtClean="0">
                <a:latin typeface="Times" pitchFamily="18" charset="0"/>
              </a:rPr>
              <a:t>Configuration</a:t>
            </a:r>
            <a:endParaRPr lang="pt-BR" sz="2000" dirty="0" smtClean="0">
              <a:latin typeface="Times" pitchFamily="18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179512" y="3153162"/>
            <a:ext cx="3024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E - Ajuste da Iluminação Interna de Energia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179512" y="3140968"/>
            <a:ext cx="3024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D - Ajuste do Alarme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Menu – Falha de Energia</a:t>
            </a:r>
            <a:endParaRPr lang="pt-BR" dirty="0"/>
          </a:p>
        </p:txBody>
      </p:sp>
      <p:pic>
        <p:nvPicPr>
          <p:cNvPr id="3074" name="Picture 2" descr="C:\Users\Marcelo\Desktop\Câmara climática\imagens\câmara 12.jpg"/>
          <p:cNvPicPr>
            <a:picLocks noChangeAspect="1" noChangeArrowheads="1"/>
          </p:cNvPicPr>
          <p:nvPr/>
        </p:nvPicPr>
        <p:blipFill>
          <a:blip r:embed="rId2" cstate="print"/>
          <a:srcRect l="23575" t="13148" r="13949" b="22992"/>
          <a:stretch>
            <a:fillRect/>
          </a:stretch>
        </p:blipFill>
        <p:spPr bwMode="auto">
          <a:xfrm>
            <a:off x="3419872" y="2708920"/>
            <a:ext cx="4274092" cy="2742475"/>
          </a:xfrm>
          <a:prstGeom prst="rect">
            <a:avLst/>
          </a:prstGeom>
          <a:noFill/>
        </p:spPr>
      </p:pic>
      <p:sp>
        <p:nvSpPr>
          <p:cNvPr id="7" name="Elipse 6"/>
          <p:cNvSpPr/>
          <p:nvPr/>
        </p:nvSpPr>
        <p:spPr>
          <a:xfrm>
            <a:off x="3491880" y="3284984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3491880" y="3645024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3491880" y="4005064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79512" y="3153162"/>
            <a:ext cx="3024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A - Parar o Teste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79512" y="3140968"/>
            <a:ext cx="3024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B - Continuar o Teste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79512" y="3140968"/>
            <a:ext cx="3303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C - Ajuste do Tempo Máximo de Falha de Energia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Menu – Falha de Energia</a:t>
            </a:r>
            <a:endParaRPr lang="pt-BR" dirty="0"/>
          </a:p>
        </p:txBody>
      </p:sp>
      <p:pic>
        <p:nvPicPr>
          <p:cNvPr id="4098" name="Picture 2" descr="C:\Users\Marcelo\Desktop\Câmara climática\imagens\câmara 13.jpg"/>
          <p:cNvPicPr>
            <a:picLocks noChangeAspect="1" noChangeArrowheads="1"/>
          </p:cNvPicPr>
          <p:nvPr/>
        </p:nvPicPr>
        <p:blipFill>
          <a:blip r:embed="rId2" cstate="print"/>
          <a:srcRect l="8108" t="20405" r="14772" b="10220"/>
          <a:stretch>
            <a:fillRect/>
          </a:stretch>
        </p:blipFill>
        <p:spPr bwMode="auto">
          <a:xfrm>
            <a:off x="3419921" y="2751710"/>
            <a:ext cx="4752479" cy="2693514"/>
          </a:xfrm>
          <a:prstGeom prst="rect">
            <a:avLst/>
          </a:prstGeom>
          <a:noFill/>
        </p:spPr>
      </p:pic>
      <p:sp>
        <p:nvSpPr>
          <p:cNvPr id="7" name="Elipse 6"/>
          <p:cNvSpPr/>
          <p:nvPr/>
        </p:nvSpPr>
        <p:spPr>
          <a:xfrm>
            <a:off x="3491880" y="3429000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3491880" y="3861048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3491880" y="4221088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0" name="Elipse 9"/>
          <p:cNvSpPr/>
          <p:nvPr/>
        </p:nvSpPr>
        <p:spPr>
          <a:xfrm>
            <a:off x="3491880" y="4581128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7884368" y="3861048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179512" y="3140968"/>
            <a:ext cx="3303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A - Valor Nominal e Atual de Temperatura 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179512" y="3140968"/>
            <a:ext cx="3303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B - Ajuste dos Valores Limites do Alarme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79512" y="3140968"/>
            <a:ext cx="3303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C - Ajuste dos Limites de Advertência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179512" y="3140968"/>
            <a:ext cx="3303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D - Faixa de Tolerância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179512" y="3140968"/>
            <a:ext cx="3303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E - Display de Controle das Variáveis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Menu – </a:t>
            </a:r>
            <a:r>
              <a:rPr lang="pt-BR" dirty="0" err="1" smtClean="0"/>
              <a:t>Setpoints</a:t>
            </a:r>
            <a:endParaRPr lang="pt-BR" dirty="0"/>
          </a:p>
        </p:txBody>
      </p:sp>
      <p:pic>
        <p:nvPicPr>
          <p:cNvPr id="6146" name="Picture 2" descr="C:\Users\Marcelo\Desktop\Câmara climática\imagens\câmara 13.2.jpg"/>
          <p:cNvPicPr>
            <a:picLocks noChangeAspect="1" noChangeArrowheads="1"/>
          </p:cNvPicPr>
          <p:nvPr/>
        </p:nvPicPr>
        <p:blipFill>
          <a:blip r:embed="rId2" cstate="print"/>
          <a:srcRect l="9422" t="15512" r="13858" b="38932"/>
          <a:stretch>
            <a:fillRect/>
          </a:stretch>
        </p:blipFill>
        <p:spPr bwMode="auto">
          <a:xfrm>
            <a:off x="3275856" y="2735874"/>
            <a:ext cx="5170961" cy="3357422"/>
          </a:xfrm>
          <a:prstGeom prst="rect">
            <a:avLst/>
          </a:prstGeom>
          <a:noFill/>
        </p:spPr>
      </p:pic>
      <p:sp>
        <p:nvSpPr>
          <p:cNvPr id="7" name="Elipse 6"/>
          <p:cNvSpPr/>
          <p:nvPr/>
        </p:nvSpPr>
        <p:spPr>
          <a:xfrm>
            <a:off x="3419872" y="3933056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5292080" y="5733256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5796136" y="5733256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0" name="Elipse 9"/>
          <p:cNvSpPr/>
          <p:nvPr/>
        </p:nvSpPr>
        <p:spPr>
          <a:xfrm>
            <a:off x="7956376" y="3501008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7956376" y="4293096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179512" y="3140968"/>
            <a:ext cx="3303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A - Valor Nominal da Temperatura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179512" y="3140968"/>
            <a:ext cx="3303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B - Valor Nominal da Umidade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79512" y="3140968"/>
            <a:ext cx="3303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C - Iniciar Teste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179512" y="3140968"/>
            <a:ext cx="3303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D - Parar Teste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179512" y="3140968"/>
            <a:ext cx="3303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E - Opções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Menu – Programa</a:t>
            </a:r>
            <a:endParaRPr lang="pt-BR" dirty="0"/>
          </a:p>
        </p:txBody>
      </p:sp>
      <p:pic>
        <p:nvPicPr>
          <p:cNvPr id="5122" name="Picture 2" descr="C:\Users\Marcelo\Desktop\Câmara climática\imagens\câmara 14.jpg"/>
          <p:cNvPicPr>
            <a:picLocks noChangeAspect="1" noChangeArrowheads="1"/>
          </p:cNvPicPr>
          <p:nvPr/>
        </p:nvPicPr>
        <p:blipFill>
          <a:blip r:embed="rId2" cstate="print"/>
          <a:srcRect l="12434" t="15744" r="12462" b="5364"/>
          <a:stretch>
            <a:fillRect/>
          </a:stretch>
        </p:blipFill>
        <p:spPr bwMode="auto">
          <a:xfrm>
            <a:off x="3347864" y="2708920"/>
            <a:ext cx="4248472" cy="3312368"/>
          </a:xfrm>
          <a:prstGeom prst="rect">
            <a:avLst/>
          </a:prstGeom>
          <a:noFill/>
        </p:spPr>
      </p:pic>
      <p:sp>
        <p:nvSpPr>
          <p:cNvPr id="7" name="Elipse 6"/>
          <p:cNvSpPr/>
          <p:nvPr/>
        </p:nvSpPr>
        <p:spPr>
          <a:xfrm>
            <a:off x="3419872" y="3284984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79512" y="3140968"/>
            <a:ext cx="3303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A - Número do Programa</a:t>
            </a:r>
          </a:p>
        </p:txBody>
      </p:sp>
      <p:sp>
        <p:nvSpPr>
          <p:cNvPr id="9" name="Elipse 8"/>
          <p:cNvSpPr/>
          <p:nvPr/>
        </p:nvSpPr>
        <p:spPr>
          <a:xfrm>
            <a:off x="3419872" y="3645024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0" name="Elipse 9"/>
          <p:cNvSpPr/>
          <p:nvPr/>
        </p:nvSpPr>
        <p:spPr>
          <a:xfrm>
            <a:off x="3419872" y="4077072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3419872" y="4509120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5292080" y="5661248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5796136" y="5661248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179512" y="3140968"/>
            <a:ext cx="3303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B - Número de Ciclos do Programa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179512" y="3140968"/>
            <a:ext cx="3303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C - Tempo avançado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179512" y="3140968"/>
            <a:ext cx="3303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D - Tempo de Início do Programa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179512" y="3140968"/>
            <a:ext cx="3303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E - Parar Programa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87896" y="3140968"/>
            <a:ext cx="3303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F - Iniciar Programa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Menu - Seleção de Programa</a:t>
            </a:r>
            <a:endParaRPr lang="pt-B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616" t="10498" r="9616" b="9077"/>
          <a:stretch>
            <a:fillRect/>
          </a:stretch>
        </p:blipFill>
        <p:spPr bwMode="auto">
          <a:xfrm>
            <a:off x="3347864" y="2708920"/>
            <a:ext cx="475252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Elipse 4"/>
          <p:cNvSpPr/>
          <p:nvPr/>
        </p:nvSpPr>
        <p:spPr>
          <a:xfrm>
            <a:off x="6601103" y="2722172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7740352" y="4941168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7" name="Elipse 6"/>
          <p:cNvSpPr/>
          <p:nvPr/>
        </p:nvSpPr>
        <p:spPr>
          <a:xfrm>
            <a:off x="3347864" y="3848169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3347864" y="4136201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7740352" y="3717032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0" name="Elipse 9"/>
          <p:cNvSpPr/>
          <p:nvPr/>
        </p:nvSpPr>
        <p:spPr>
          <a:xfrm>
            <a:off x="4644008" y="2729412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4276355" y="2734678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7747965" y="4149080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251520" y="3489273"/>
            <a:ext cx="2843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A – Número do Programa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251520" y="3501580"/>
            <a:ext cx="2843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B – Nome do Programa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233375" y="3495170"/>
            <a:ext cx="28438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D – Programa Criado pelo </a:t>
            </a:r>
            <a:r>
              <a:rPr lang="pt-BR" sz="2000" dirty="0" err="1" smtClean="0">
                <a:latin typeface="Times" pitchFamily="18" charset="0"/>
              </a:rPr>
              <a:t>Touch</a:t>
            </a:r>
            <a:r>
              <a:rPr lang="pt-BR" sz="2000" dirty="0" smtClean="0">
                <a:latin typeface="Times" pitchFamily="18" charset="0"/>
              </a:rPr>
              <a:t> Screen da Câmara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251520" y="3501008"/>
            <a:ext cx="2843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C – Programa Criado por Software da Câmara.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238641" y="3501008"/>
            <a:ext cx="2843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G – Sobe/Desce 5 Programas na Lista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259133" y="3489332"/>
            <a:ext cx="2843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E – Vai para Programa 1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269665" y="3494026"/>
            <a:ext cx="2843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F – Sobe/Desce 10 Programas na Lista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323528" y="3501008"/>
            <a:ext cx="2843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000" dirty="0" smtClean="0">
                <a:latin typeface="Times" pitchFamily="18" charset="0"/>
              </a:rPr>
              <a:t> 100 programas armazenados</a:t>
            </a:r>
            <a:endParaRPr lang="pt-BR" sz="2000" dirty="0"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Menu - </a:t>
            </a:r>
            <a:r>
              <a:rPr lang="pt-BR" dirty="0" err="1" smtClean="0"/>
              <a:t>Operation</a:t>
            </a:r>
            <a:endParaRPr lang="pt-BR" dirty="0"/>
          </a:p>
        </p:txBody>
      </p:sp>
      <p:pic>
        <p:nvPicPr>
          <p:cNvPr id="7170" name="Picture 2" descr="C:\Users\Marcelo\Desktop\Câmara climática\imagens\câmara 16.jpg"/>
          <p:cNvPicPr>
            <a:picLocks noChangeAspect="1" noChangeArrowheads="1"/>
          </p:cNvPicPr>
          <p:nvPr/>
        </p:nvPicPr>
        <p:blipFill>
          <a:blip r:embed="rId2" cstate="print"/>
          <a:srcRect l="10283" t="41330" r="10027" b="3369"/>
          <a:stretch>
            <a:fillRect/>
          </a:stretch>
        </p:blipFill>
        <p:spPr bwMode="auto">
          <a:xfrm>
            <a:off x="3405563" y="2708920"/>
            <a:ext cx="4910853" cy="3406040"/>
          </a:xfrm>
          <a:prstGeom prst="rect">
            <a:avLst/>
          </a:prstGeom>
          <a:noFill/>
        </p:spPr>
      </p:pic>
      <p:sp>
        <p:nvSpPr>
          <p:cNvPr id="7" name="Retângulo 6"/>
          <p:cNvSpPr/>
          <p:nvPr/>
        </p:nvSpPr>
        <p:spPr>
          <a:xfrm>
            <a:off x="179512" y="3140968"/>
            <a:ext cx="3303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A - Número e Nome do Programa</a:t>
            </a:r>
          </a:p>
        </p:txBody>
      </p:sp>
      <p:sp>
        <p:nvSpPr>
          <p:cNvPr id="8" name="Elipse 7"/>
          <p:cNvSpPr/>
          <p:nvPr/>
        </p:nvSpPr>
        <p:spPr>
          <a:xfrm>
            <a:off x="3419872" y="2924944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3419872" y="4077072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0" name="Elipse 9"/>
          <p:cNvSpPr/>
          <p:nvPr/>
        </p:nvSpPr>
        <p:spPr>
          <a:xfrm>
            <a:off x="3419872" y="4581128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5220072" y="5733256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5724128" y="5733256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7884368" y="4437112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7884368" y="3429000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179512" y="3140968"/>
            <a:ext cx="3303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B - Tempo Inicial e Final do Programa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179512" y="3140968"/>
            <a:ext cx="3303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C - Display de Ciclos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187896" y="3140968"/>
            <a:ext cx="3303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D - Finalizar Programa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79512" y="3140968"/>
            <a:ext cx="3303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E - Interromper Programa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179512" y="3140968"/>
            <a:ext cx="3303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F - Valores Nominais Armazenados no Programa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187896" y="3140968"/>
            <a:ext cx="3303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G - Duração e Tempo de Execução do Programa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2249424"/>
            <a:ext cx="8568952" cy="4325112"/>
          </a:xfrm>
        </p:spPr>
        <p:txBody>
          <a:bodyPr/>
          <a:lstStyle/>
          <a:p>
            <a:r>
              <a:rPr lang="pt-BR" dirty="0" smtClean="0"/>
              <a:t>A câmara climática e um equipamento que permite o controle da temperatura e umidade em seu interior.</a:t>
            </a:r>
          </a:p>
          <a:p>
            <a:endParaRPr lang="pt-BR" dirty="0" smtClean="0"/>
          </a:p>
          <a:p>
            <a:r>
              <a:rPr lang="pt-BR" dirty="0" smtClean="0"/>
              <a:t>Com isso é possível verificar o comportamento de diversos componentes eletrônicos quando submetidos a diferentes condições de temperatura e umidade.</a:t>
            </a:r>
          </a:p>
          <a:p>
            <a:pPr lvl="1"/>
            <a:endParaRPr lang="pt-BR" dirty="0" smtClean="0"/>
          </a:p>
          <a:p>
            <a:pPr lvl="1"/>
            <a:endParaRPr lang="pt-BR" dirty="0" smtClean="0"/>
          </a:p>
          <a:p>
            <a:pPr lvl="1"/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Menu - Editor de Programa</a:t>
            </a:r>
            <a:endParaRPr lang="pt-B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176" t="7294" r="13909" b="14443"/>
          <a:stretch>
            <a:fillRect/>
          </a:stretch>
        </p:blipFill>
        <p:spPr bwMode="auto">
          <a:xfrm>
            <a:off x="3427532" y="2348880"/>
            <a:ext cx="467286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Elipse 4"/>
          <p:cNvSpPr/>
          <p:nvPr/>
        </p:nvSpPr>
        <p:spPr>
          <a:xfrm>
            <a:off x="5493509" y="2374439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6194813" y="2372291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7" name="Elipse 6"/>
          <p:cNvSpPr/>
          <p:nvPr/>
        </p:nvSpPr>
        <p:spPr>
          <a:xfrm>
            <a:off x="7820312" y="3271673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6955271" y="5626382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6431329" y="5625530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0" name="Elipse 9"/>
          <p:cNvSpPr/>
          <p:nvPr/>
        </p:nvSpPr>
        <p:spPr>
          <a:xfrm>
            <a:off x="5901515" y="5620264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5415604" y="5614998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3466122" y="3454118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3445630" y="4920176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3458509" y="3717032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3458509" y="4117382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Elipse 15"/>
          <p:cNvSpPr/>
          <p:nvPr/>
        </p:nvSpPr>
        <p:spPr>
          <a:xfrm>
            <a:off x="3458509" y="4295540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3466122" y="4488628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Elipse 17"/>
          <p:cNvSpPr/>
          <p:nvPr/>
        </p:nvSpPr>
        <p:spPr>
          <a:xfrm>
            <a:off x="3445630" y="4703372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9" name="Elipse 18"/>
          <p:cNvSpPr/>
          <p:nvPr/>
        </p:nvSpPr>
        <p:spPr>
          <a:xfrm>
            <a:off x="3469041" y="3928484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167427" y="2986933"/>
            <a:ext cx="2843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C – Variável de Controle 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167427" y="2992926"/>
            <a:ext cx="2843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B – Número do Segmento 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166633" y="2998192"/>
            <a:ext cx="2843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A – Nome do Programa 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167427" y="2994571"/>
            <a:ext cx="2843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E – Valor Nominal da Variável de Controle 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144016" y="2996918"/>
            <a:ext cx="2843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D – Seleciona Variável de Controle 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169774" y="2987564"/>
            <a:ext cx="2843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F – Funções Extras  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167427" y="2987660"/>
            <a:ext cx="3131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G – Seleciona Função Extra 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228903" y="2992258"/>
            <a:ext cx="2843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I – Espera pela Variável de Controle 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190266" y="2986992"/>
            <a:ext cx="2843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J – Banda de Tolerância 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156895" y="2994605"/>
            <a:ext cx="2843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K –Número de Loops 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177387" y="2994605"/>
            <a:ext cx="2843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L – Salva a Programa 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144016" y="2992258"/>
            <a:ext cx="28438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N – Adiciona Segmento, Variável de Controle ou Funções Extras 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97766" y="2986992"/>
            <a:ext cx="3131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M – Não Salva o Programa 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35" name="Retângulo 34"/>
          <p:cNvSpPr/>
          <p:nvPr/>
        </p:nvSpPr>
        <p:spPr>
          <a:xfrm>
            <a:off x="144016" y="2991080"/>
            <a:ext cx="2843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O –  Limite da Variável de Controle 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36" name="Retângulo 35"/>
          <p:cNvSpPr/>
          <p:nvPr/>
        </p:nvSpPr>
        <p:spPr>
          <a:xfrm>
            <a:off x="131137" y="2989339"/>
            <a:ext cx="2843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H – Começo dos Loops </a:t>
            </a:r>
            <a:endParaRPr lang="pt-BR" sz="2000" dirty="0"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5" grpId="0"/>
      <p:bldP spid="35" grpId="1"/>
      <p:bldP spid="36" grpId="0"/>
      <p:bldP spid="3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Menu - Limites</a:t>
            </a:r>
            <a:endParaRPr lang="pt-BR" dirty="0"/>
          </a:p>
        </p:txBody>
      </p:sp>
      <p:pic>
        <p:nvPicPr>
          <p:cNvPr id="8194" name="Picture 2" descr="C:\Users\Marcelo\Desktop\Câmara climática\imagens\câmara 18.jpg"/>
          <p:cNvPicPr>
            <a:picLocks noChangeAspect="1" noChangeArrowheads="1"/>
          </p:cNvPicPr>
          <p:nvPr/>
        </p:nvPicPr>
        <p:blipFill>
          <a:blip r:embed="rId2" cstate="print"/>
          <a:srcRect l="6826" t="21728" r="23781" b="11278"/>
          <a:stretch>
            <a:fillRect/>
          </a:stretch>
        </p:blipFill>
        <p:spPr bwMode="auto">
          <a:xfrm>
            <a:off x="3275856" y="2780928"/>
            <a:ext cx="4392488" cy="2664296"/>
          </a:xfrm>
          <a:prstGeom prst="rect">
            <a:avLst/>
          </a:prstGeom>
          <a:noFill/>
        </p:spPr>
      </p:pic>
      <p:sp>
        <p:nvSpPr>
          <p:cNvPr id="7" name="Elipse 6"/>
          <p:cNvSpPr/>
          <p:nvPr/>
        </p:nvSpPr>
        <p:spPr>
          <a:xfrm>
            <a:off x="3419872" y="3861048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3419872" y="4581128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87896" y="3140968"/>
            <a:ext cx="3303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A - Limite Máximo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79512" y="3140968"/>
            <a:ext cx="3303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B - Limite Mínimo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/>
      <p:bldP spid="9" grpId="1"/>
      <p:bldP spid="10" grpId="0"/>
      <p:bldP spid="1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Exemplo de Programa.</a:t>
            </a:r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5567" t="12363" r="15029" b="41339"/>
          <a:stretch>
            <a:fillRect/>
          </a:stretch>
        </p:blipFill>
        <p:spPr bwMode="auto">
          <a:xfrm>
            <a:off x="395536" y="2780928"/>
            <a:ext cx="460851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1246" t="58281" r="14851" b="5718"/>
          <a:stretch>
            <a:fillRect/>
          </a:stretch>
        </p:blipFill>
        <p:spPr bwMode="auto">
          <a:xfrm>
            <a:off x="5220072" y="3284984"/>
            <a:ext cx="367705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Exemplo de Ensaio na Câmara Climática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dirty="0" smtClean="0"/>
              <a:t>NBR14538 e NBR 14539</a:t>
            </a:r>
          </a:p>
          <a:p>
            <a:pPr algn="just">
              <a:buNone/>
            </a:pPr>
            <a:endParaRPr lang="pt-BR" dirty="0" smtClean="0"/>
          </a:p>
          <a:p>
            <a:pPr algn="just"/>
            <a:r>
              <a:rPr lang="pt-BR" dirty="0" smtClean="0"/>
              <a:t>Ensaio para lâmpadas fluorescentes com reator integrado destinado a uso doméstico e iluminação geral.</a:t>
            </a:r>
          </a:p>
          <a:p>
            <a:pPr algn="just">
              <a:buNone/>
            </a:pPr>
            <a:endParaRPr lang="pt-BR" dirty="0" smtClean="0"/>
          </a:p>
          <a:p>
            <a:pPr algn="just">
              <a:buNone/>
            </a:pPr>
            <a:r>
              <a:rPr lang="pt-BR" dirty="0" smtClean="0"/>
              <a:t>                                    Potência nominal até 60W</a:t>
            </a:r>
          </a:p>
          <a:p>
            <a:pPr algn="just">
              <a:buNone/>
            </a:pPr>
            <a:r>
              <a:rPr lang="pt-BR" dirty="0" smtClean="0"/>
              <a:t>                                    Tensão Nominal 100V a 250V</a:t>
            </a:r>
          </a:p>
          <a:p>
            <a:pPr algn="just">
              <a:buNone/>
            </a:pPr>
            <a:r>
              <a:rPr lang="pt-BR" dirty="0" smtClean="0"/>
              <a:t>                                     Frequência Nominal 50 a 60 Hz</a:t>
            </a:r>
          </a:p>
          <a:p>
            <a:pPr algn="just">
              <a:buNone/>
            </a:pPr>
            <a:r>
              <a:rPr lang="pt-BR" dirty="0" smtClean="0"/>
              <a:t>                                     Base de Rosca Edson</a:t>
            </a:r>
          </a:p>
        </p:txBody>
      </p:sp>
      <p:sp>
        <p:nvSpPr>
          <p:cNvPr id="4" name="Chave esquerda 3"/>
          <p:cNvSpPr/>
          <p:nvPr/>
        </p:nvSpPr>
        <p:spPr>
          <a:xfrm>
            <a:off x="3059832" y="4365104"/>
            <a:ext cx="360040" cy="216024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467544" y="5139047"/>
            <a:ext cx="2517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3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Times" pitchFamily="18" charset="0"/>
                <a:cs typeface="Times" pitchFamily="18" charset="0"/>
              </a:rPr>
              <a:t> Características</a:t>
            </a:r>
            <a:endParaRPr lang="pt-BR" sz="2800" dirty="0">
              <a:latin typeface="Times" pitchFamily="18" charset="0"/>
              <a:cs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Teste com Temperatura Controlada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Todas as medições devem ser realizadas a tensão nominal, frequência nominal e ambientes sem corrente de ar com Temperatura de                    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 Potência da Lâmpada não pode diferir em mais de 15% da potência nominal.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Fator de potência não pode ser inferior ao valor declarado em mais de 0.05.</a:t>
            </a:r>
          </a:p>
          <a:p>
            <a:pPr algn="just"/>
            <a:endParaRPr lang="pt-BR" dirty="0" smtClean="0"/>
          </a:p>
          <a:p>
            <a:pPr algn="just"/>
            <a:endParaRPr lang="pt-BR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5410338" y="3115210"/>
          <a:ext cx="864096" cy="476743"/>
        </p:xfrm>
        <a:graphic>
          <a:graphicData uri="http://schemas.openxmlformats.org/presentationml/2006/ole">
            <p:oleObj spid="_x0000_s1026" name="Equation" r:id="rId3" imgW="368280" imgH="203040" progId="Equation.DSMT4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497679" y="3089452"/>
          <a:ext cx="912659" cy="503536"/>
        </p:xfrm>
        <a:graphic>
          <a:graphicData uri="http://schemas.openxmlformats.org/presentationml/2006/ole">
            <p:oleObj spid="_x0000_s1027" name="Equation" r:id="rId4" imgW="368280" imgH="20304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Testes com Umidade Controlada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Resistência de Isolamento</a:t>
            </a:r>
          </a:p>
          <a:p>
            <a:endParaRPr lang="pt-BR" dirty="0" smtClean="0"/>
          </a:p>
          <a:p>
            <a:r>
              <a:rPr lang="pt-BR" dirty="0" smtClean="0"/>
              <a:t>Rigidez Dielétrica</a:t>
            </a:r>
          </a:p>
          <a:p>
            <a:endParaRPr lang="pt-BR" dirty="0" smtClean="0"/>
          </a:p>
          <a:p>
            <a:pPr algn="just"/>
            <a:r>
              <a:rPr lang="pt-BR" dirty="0" smtClean="0"/>
              <a:t>A resistência de isolamento e a rigidez dielétrica devem ser adequadas entre as partes metálicas condutoras de corrente e as partes acessíveis da lâmpada.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 Teste da Resistência de Isolamento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A lâmpada deve ser condicionada por 48h em uma câmara climática com umidade relativa entre 91% e 95% a uma temperatura constante escolhida entre          e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 A resistência de isolamento deve ser medida na cabine úmida com tensão elétrica c.c. de 500V, 1 </a:t>
            </a:r>
            <a:r>
              <a:rPr lang="pt-BR" dirty="0" err="1" smtClean="0"/>
              <a:t>min</a:t>
            </a:r>
            <a:r>
              <a:rPr lang="pt-BR" dirty="0" smtClean="0"/>
              <a:t> após a aplicação da tensão. A resistência de isolamento entre as partes metálicas condutoras de corrente na base e as partes acessíveis na lâmpada deve ser maior que 4M</a:t>
            </a:r>
            <a:r>
              <a:rPr lang="el-GR" dirty="0" smtClean="0"/>
              <a:t>Ω</a:t>
            </a:r>
            <a:r>
              <a:rPr lang="en-US" dirty="0" smtClean="0"/>
              <a:t>.</a:t>
            </a:r>
            <a:endParaRPr lang="pt-BR" dirty="0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7740352" y="3121574"/>
          <a:ext cx="864096" cy="476381"/>
        </p:xfrm>
        <a:graphic>
          <a:graphicData uri="http://schemas.openxmlformats.org/presentationml/2006/ole">
            <p:oleObj spid="_x0000_s2050" name="Equation" r:id="rId3" imgW="368280" imgH="203040" progId="Equation.DSMT4">
              <p:embed/>
            </p:oleObj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625654" y="3496390"/>
          <a:ext cx="934889" cy="481885"/>
        </p:xfrm>
        <a:graphic>
          <a:graphicData uri="http://schemas.openxmlformats.org/presentationml/2006/ole">
            <p:oleObj spid="_x0000_s2051" name="Equation" r:id="rId4" imgW="393480" imgH="20304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Teste da Rigidez Dielétrica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 Imediatamente após o ensaio de resistência de isolamento, as partes metálicas condutoras de corrente na base e as partes acessíveis na lâmpada devem suportar um ensaio de tensão elétrica, por 1 </a:t>
            </a:r>
            <a:r>
              <a:rPr lang="pt-BR" dirty="0" err="1" smtClean="0"/>
              <a:t>min</a:t>
            </a:r>
            <a:r>
              <a:rPr lang="pt-BR" dirty="0" smtClean="0"/>
              <a:t>, com uma tensão de 4000V </a:t>
            </a:r>
            <a:r>
              <a:rPr lang="pt-BR" dirty="0" err="1" smtClean="0"/>
              <a:t>c.a.</a:t>
            </a:r>
            <a:r>
              <a:rPr lang="pt-BR" dirty="0" smtClean="0"/>
              <a:t> </a:t>
            </a:r>
          </a:p>
          <a:p>
            <a:pPr algn="just"/>
            <a:r>
              <a:rPr lang="pt-BR" dirty="0" smtClean="0"/>
              <a:t> Nenhuma descarga externa ou ruptura deve ocorrer durante o ensaio, que deve ser realizado externamente a cabine da câmara climática e após retirada de gotas d’água visíveis.</a:t>
            </a:r>
          </a:p>
          <a:p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Fim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pt-BR" dirty="0" smtClean="0"/>
          </a:p>
          <a:p>
            <a:pPr algn="ctr">
              <a:buNone/>
            </a:pPr>
            <a:endParaRPr lang="pt-BR" dirty="0" smtClean="0"/>
          </a:p>
          <a:p>
            <a:pPr algn="ctr">
              <a:buNone/>
            </a:pPr>
            <a:endParaRPr lang="pt-BR" dirty="0" smtClean="0"/>
          </a:p>
          <a:p>
            <a:pPr algn="ctr">
              <a:buNone/>
            </a:pPr>
            <a:r>
              <a:rPr lang="pt-BR" dirty="0" smtClean="0"/>
              <a:t>Marcelo </a:t>
            </a:r>
            <a:r>
              <a:rPr lang="pt-BR" dirty="0" smtClean="0"/>
              <a:t>Paschoal</a:t>
            </a:r>
          </a:p>
          <a:p>
            <a:pPr algn="ctr">
              <a:buNone/>
            </a:pPr>
            <a:r>
              <a:rPr lang="pt-BR" dirty="0" smtClean="0"/>
              <a:t>Fernando Nogueira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Descrição da Câmara Climática</a:t>
            </a:r>
            <a:endParaRPr lang="pt-BR" dirty="0"/>
          </a:p>
        </p:txBody>
      </p:sp>
      <p:pic>
        <p:nvPicPr>
          <p:cNvPr id="3" name="Picture 2" descr="C:\Users\Marcelo\Desktop\Câmara climática\imagens\DSC05035.JPG"/>
          <p:cNvPicPr>
            <a:picLocks noChangeAspect="1" noChangeArrowheads="1"/>
          </p:cNvPicPr>
          <p:nvPr/>
        </p:nvPicPr>
        <p:blipFill>
          <a:blip r:embed="rId2" cstate="print"/>
          <a:srcRect l="3226" t="25951" r="3227" b="11449"/>
          <a:stretch>
            <a:fillRect/>
          </a:stretch>
        </p:blipFill>
        <p:spPr bwMode="auto">
          <a:xfrm>
            <a:off x="3059832" y="2142143"/>
            <a:ext cx="3772287" cy="4487729"/>
          </a:xfrm>
          <a:prstGeom prst="rect">
            <a:avLst/>
          </a:prstGeom>
          <a:noFill/>
        </p:spPr>
      </p:pic>
      <p:cxnSp>
        <p:nvCxnSpPr>
          <p:cNvPr id="7" name="Conector de seta reta 6"/>
          <p:cNvCxnSpPr/>
          <p:nvPr/>
        </p:nvCxnSpPr>
        <p:spPr>
          <a:xfrm>
            <a:off x="2051720" y="2492896"/>
            <a:ext cx="165618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0" y="2276872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latin typeface="Times" pitchFamily="18" charset="0"/>
              </a:rPr>
              <a:t>Compartimento Elétrico</a:t>
            </a:r>
            <a:endParaRPr lang="pt-BR" sz="2000" dirty="0">
              <a:latin typeface="Times" pitchFamily="18" charset="0"/>
            </a:endParaRPr>
          </a:p>
        </p:txBody>
      </p:sp>
      <p:cxnSp>
        <p:nvCxnSpPr>
          <p:cNvPr id="17" name="Conector de seta reta 16"/>
          <p:cNvCxnSpPr/>
          <p:nvPr/>
        </p:nvCxnSpPr>
        <p:spPr>
          <a:xfrm>
            <a:off x="2699792" y="3284984"/>
            <a:ext cx="158417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>
            <a:off x="539552" y="3068960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latin typeface="Times" pitchFamily="18" charset="0"/>
              </a:rPr>
              <a:t>Painel de Controle</a:t>
            </a:r>
            <a:endParaRPr lang="pt-BR" sz="2000" dirty="0">
              <a:latin typeface="Times" pitchFamily="18" charset="0"/>
            </a:endParaRPr>
          </a:p>
        </p:txBody>
      </p:sp>
      <p:cxnSp>
        <p:nvCxnSpPr>
          <p:cNvPr id="20" name="Conector de seta reta 19"/>
          <p:cNvCxnSpPr/>
          <p:nvPr/>
        </p:nvCxnSpPr>
        <p:spPr>
          <a:xfrm>
            <a:off x="2411760" y="3933056"/>
            <a:ext cx="158417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CaixaDeTexto 20"/>
          <p:cNvSpPr txBox="1"/>
          <p:nvPr/>
        </p:nvSpPr>
        <p:spPr>
          <a:xfrm>
            <a:off x="1043608" y="3717032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latin typeface="Times" pitchFamily="18" charset="0"/>
              </a:rPr>
              <a:t>Porta</a:t>
            </a:r>
            <a:endParaRPr lang="pt-BR" sz="2000" dirty="0">
              <a:latin typeface="Times" pitchFamily="18" charset="0"/>
            </a:endParaRPr>
          </a:p>
        </p:txBody>
      </p:sp>
      <p:cxnSp>
        <p:nvCxnSpPr>
          <p:cNvPr id="22" name="Conector de seta reta 21"/>
          <p:cNvCxnSpPr/>
          <p:nvPr/>
        </p:nvCxnSpPr>
        <p:spPr>
          <a:xfrm>
            <a:off x="2411760" y="4869160"/>
            <a:ext cx="158417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323528" y="4653136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latin typeface="Times" pitchFamily="18" charset="0"/>
              </a:rPr>
              <a:t>Espaço de Teste</a:t>
            </a:r>
            <a:endParaRPr lang="pt-BR" sz="2000" dirty="0">
              <a:latin typeface="Times" pitchFamily="18" charset="0"/>
            </a:endParaRPr>
          </a:p>
        </p:txBody>
      </p:sp>
      <p:cxnSp>
        <p:nvCxnSpPr>
          <p:cNvPr id="25" name="Conector de seta reta 24"/>
          <p:cNvCxnSpPr/>
          <p:nvPr/>
        </p:nvCxnSpPr>
        <p:spPr>
          <a:xfrm flipH="1">
            <a:off x="6300192" y="2492896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CaixaDeTexto 26"/>
          <p:cNvSpPr txBox="1"/>
          <p:nvPr/>
        </p:nvSpPr>
        <p:spPr>
          <a:xfrm>
            <a:off x="7236296" y="4437112"/>
            <a:ext cx="2160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Entrada de Cabeamento Externo</a:t>
            </a:r>
            <a:endParaRPr lang="pt-BR" sz="2000" dirty="0">
              <a:latin typeface="Times" pitchFamily="18" charset="0"/>
            </a:endParaRPr>
          </a:p>
        </p:txBody>
      </p:sp>
      <p:cxnSp>
        <p:nvCxnSpPr>
          <p:cNvPr id="28" name="Conector de seta reta 27"/>
          <p:cNvCxnSpPr/>
          <p:nvPr/>
        </p:nvCxnSpPr>
        <p:spPr>
          <a:xfrm flipH="1">
            <a:off x="5868144" y="5013176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CaixaDeTexto 29"/>
          <p:cNvSpPr txBox="1"/>
          <p:nvPr/>
        </p:nvSpPr>
        <p:spPr>
          <a:xfrm>
            <a:off x="7092280" y="2132856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latin typeface="Times" pitchFamily="18" charset="0"/>
              </a:rPr>
              <a:t>Compartimento Mecânico</a:t>
            </a:r>
            <a:endParaRPr lang="pt-BR" sz="2000" dirty="0">
              <a:latin typeface="Times" pitchFamily="18" charset="0"/>
            </a:endParaRPr>
          </a:p>
        </p:txBody>
      </p:sp>
      <p:cxnSp>
        <p:nvCxnSpPr>
          <p:cNvPr id="31" name="Conector de seta reta 30"/>
          <p:cNvCxnSpPr/>
          <p:nvPr/>
        </p:nvCxnSpPr>
        <p:spPr>
          <a:xfrm flipH="1">
            <a:off x="5580112" y="2924944"/>
            <a:ext cx="158417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CaixaDeTexto 33"/>
          <p:cNvSpPr txBox="1"/>
          <p:nvPr/>
        </p:nvSpPr>
        <p:spPr>
          <a:xfrm>
            <a:off x="7236296" y="2708920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Painel Principal</a:t>
            </a:r>
            <a:endParaRPr lang="pt-BR" sz="2000" dirty="0"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9" grpId="0"/>
      <p:bldP spid="19" grpId="1"/>
      <p:bldP spid="21" grpId="0"/>
      <p:bldP spid="21" grpId="1"/>
      <p:bldP spid="23" grpId="0"/>
      <p:bldP spid="23" grpId="1"/>
      <p:bldP spid="27" grpId="0"/>
      <p:bldP spid="27" grpId="1"/>
      <p:bldP spid="30" grpId="0"/>
      <p:bldP spid="30" grpId="1"/>
      <p:bldP spid="34" grpId="0"/>
      <p:bldP spid="3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Descrição da Câmara Climática</a:t>
            </a:r>
            <a:endParaRPr lang="pt-BR" dirty="0"/>
          </a:p>
        </p:txBody>
      </p:sp>
      <p:pic>
        <p:nvPicPr>
          <p:cNvPr id="3" name="Picture 2" descr="C:\Users\Marcelo\Desktop\Câmara climática\imagens\DSC05034.JPG"/>
          <p:cNvPicPr>
            <a:picLocks noChangeAspect="1" noChangeArrowheads="1"/>
          </p:cNvPicPr>
          <p:nvPr/>
        </p:nvPicPr>
        <p:blipFill>
          <a:blip r:embed="rId2" cstate="print"/>
          <a:srcRect l="20454" t="7164" r="20456" b="3349"/>
          <a:stretch>
            <a:fillRect/>
          </a:stretch>
        </p:blipFill>
        <p:spPr bwMode="auto">
          <a:xfrm>
            <a:off x="3707904" y="2087053"/>
            <a:ext cx="1702005" cy="4582307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323528" y="2276872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400" b="1" dirty="0" smtClean="0">
                <a:latin typeface="Times" pitchFamily="18" charset="0"/>
              </a:rPr>
              <a:t> </a:t>
            </a:r>
            <a:r>
              <a:rPr lang="pt-BR" sz="2400" b="1" dirty="0" smtClean="0">
                <a:solidFill>
                  <a:srgbClr val="0070C0"/>
                </a:solidFill>
                <a:latin typeface="Times" pitchFamily="18" charset="0"/>
              </a:rPr>
              <a:t>Painel Principal</a:t>
            </a:r>
            <a:endParaRPr lang="pt-BR" sz="2400" b="1" dirty="0">
              <a:solidFill>
                <a:srgbClr val="0070C0"/>
              </a:solidFill>
              <a:latin typeface="Times" pitchFamily="18" charset="0"/>
            </a:endParaRPr>
          </a:p>
        </p:txBody>
      </p:sp>
      <p:cxnSp>
        <p:nvCxnSpPr>
          <p:cNvPr id="7" name="Conector de seta reta 6"/>
          <p:cNvCxnSpPr/>
          <p:nvPr/>
        </p:nvCxnSpPr>
        <p:spPr>
          <a:xfrm flipH="1">
            <a:off x="4932040" y="2564904"/>
            <a:ext cx="13681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 flipH="1">
            <a:off x="5364088" y="3429000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flipH="1">
            <a:off x="5364088" y="4149080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H="1">
            <a:off x="5292080" y="4941168"/>
            <a:ext cx="108012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 flipH="1">
            <a:off x="4932040" y="5733256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6444208" y="2348880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Chave </a:t>
            </a:r>
            <a:r>
              <a:rPr lang="pt-BR" sz="2000" dirty="0" err="1" smtClean="0">
                <a:latin typeface="Times" pitchFamily="18" charset="0"/>
              </a:rPr>
              <a:t>On</a:t>
            </a:r>
            <a:r>
              <a:rPr lang="pt-BR" sz="2000" dirty="0" smtClean="0">
                <a:latin typeface="Times" pitchFamily="18" charset="0"/>
              </a:rPr>
              <a:t>/Off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6516216" y="3212976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Ethernet Interface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6516216" y="3933056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USB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6516216" y="4581128"/>
            <a:ext cx="2627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Ajuste do Limite de Temperatura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22" name="Chave direita 21"/>
          <p:cNvSpPr/>
          <p:nvPr/>
        </p:nvSpPr>
        <p:spPr>
          <a:xfrm>
            <a:off x="5292080" y="5877272"/>
            <a:ext cx="360040" cy="64807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/>
          <p:cNvSpPr txBox="1"/>
          <p:nvPr/>
        </p:nvSpPr>
        <p:spPr>
          <a:xfrm>
            <a:off x="5724128" y="5877272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Sensores de Temperatura  Móvel Pt100 *</a:t>
            </a:r>
            <a:endParaRPr lang="pt-BR" sz="2000" dirty="0">
              <a:latin typeface="Times" pitchFamily="18" charset="0"/>
            </a:endParaRPr>
          </a:p>
        </p:txBody>
      </p:sp>
      <p:cxnSp>
        <p:nvCxnSpPr>
          <p:cNvPr id="25" name="Conector de seta reta 24"/>
          <p:cNvCxnSpPr/>
          <p:nvPr/>
        </p:nvCxnSpPr>
        <p:spPr>
          <a:xfrm flipH="1">
            <a:off x="2915816" y="5517232"/>
            <a:ext cx="1080120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CaixaDeTexto 26"/>
          <p:cNvSpPr txBox="1"/>
          <p:nvPr/>
        </p:nvSpPr>
        <p:spPr>
          <a:xfrm>
            <a:off x="899592" y="5301208"/>
            <a:ext cx="2627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RS 232 Interface*</a:t>
            </a:r>
            <a:endParaRPr lang="pt-BR" sz="2000" dirty="0">
              <a:latin typeface="Times" pitchFamily="18" charset="0"/>
            </a:endParaRPr>
          </a:p>
        </p:txBody>
      </p:sp>
      <p:cxnSp>
        <p:nvCxnSpPr>
          <p:cNvPr id="28" name="Conector de seta reta 27"/>
          <p:cNvCxnSpPr/>
          <p:nvPr/>
        </p:nvCxnSpPr>
        <p:spPr>
          <a:xfrm flipH="1">
            <a:off x="2915816" y="6165304"/>
            <a:ext cx="1296144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CaixaDeTexto 29"/>
          <p:cNvSpPr txBox="1"/>
          <p:nvPr/>
        </p:nvSpPr>
        <p:spPr>
          <a:xfrm>
            <a:off x="1475656" y="5949280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 smtClean="0">
                <a:latin typeface="Times" pitchFamily="18" charset="0"/>
              </a:rPr>
              <a:t>Analog</a:t>
            </a:r>
            <a:r>
              <a:rPr lang="pt-BR" sz="2000" dirty="0" smtClean="0">
                <a:latin typeface="Times" pitchFamily="18" charset="0"/>
              </a:rPr>
              <a:t> I/O*</a:t>
            </a:r>
            <a:endParaRPr lang="pt-BR" sz="2000" dirty="0">
              <a:latin typeface="Times" pitchFamily="18" charset="0"/>
            </a:endParaRPr>
          </a:p>
        </p:txBody>
      </p:sp>
      <p:cxnSp>
        <p:nvCxnSpPr>
          <p:cNvPr id="31" name="Conector de seta reta 30"/>
          <p:cNvCxnSpPr/>
          <p:nvPr/>
        </p:nvCxnSpPr>
        <p:spPr>
          <a:xfrm flipH="1">
            <a:off x="2915816" y="6597352"/>
            <a:ext cx="1296144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CaixaDeTexto 31"/>
          <p:cNvSpPr txBox="1"/>
          <p:nvPr/>
        </p:nvSpPr>
        <p:spPr>
          <a:xfrm>
            <a:off x="1475656" y="6413266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Digital I/O*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6516216" y="5313402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" pitchFamily="18" charset="0"/>
              </a:rPr>
              <a:t>Dry Contact For Test Specimen Deactivation</a:t>
            </a:r>
            <a:endParaRPr lang="pt-BR" sz="2000" dirty="0"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 animBg="1"/>
      <p:bldP spid="22" grpId="1" animBg="1"/>
      <p:bldP spid="24" grpId="0"/>
      <p:bldP spid="24" grpId="1"/>
      <p:bldP spid="27" grpId="0"/>
      <p:bldP spid="27" grpId="1"/>
      <p:bldP spid="30" grpId="0"/>
      <p:bldP spid="30" grpId="1"/>
      <p:bldP spid="32" grpId="0"/>
      <p:bldP spid="32" grpId="1"/>
      <p:bldP spid="33" grpId="0"/>
      <p:bldP spid="3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Descrição da Câmara Climática</a:t>
            </a:r>
            <a:endParaRPr lang="pt-BR" dirty="0"/>
          </a:p>
        </p:txBody>
      </p:sp>
      <p:pic>
        <p:nvPicPr>
          <p:cNvPr id="3075" name="Picture 3" descr="C:\Users\Marcelo\Desktop\Câmara climática\imagens\DSC05042.JPG"/>
          <p:cNvPicPr>
            <a:picLocks noChangeAspect="1" noChangeArrowheads="1"/>
          </p:cNvPicPr>
          <p:nvPr/>
        </p:nvPicPr>
        <p:blipFill>
          <a:blip r:embed="rId2" cstate="print"/>
          <a:srcRect t="26644" b="14146"/>
          <a:stretch>
            <a:fillRect/>
          </a:stretch>
        </p:blipFill>
        <p:spPr bwMode="auto">
          <a:xfrm>
            <a:off x="3203788" y="2193471"/>
            <a:ext cx="4320540" cy="4547897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251520" y="2391271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400" b="1" dirty="0" smtClean="0">
                <a:latin typeface="Times" pitchFamily="18" charset="0"/>
              </a:rPr>
              <a:t> </a:t>
            </a:r>
            <a:r>
              <a:rPr lang="pt-BR" sz="2400" b="1" dirty="0" smtClean="0">
                <a:solidFill>
                  <a:srgbClr val="0070C0"/>
                </a:solidFill>
                <a:latin typeface="Times" pitchFamily="18" charset="0"/>
              </a:rPr>
              <a:t>Sensores</a:t>
            </a:r>
            <a:endParaRPr lang="pt-BR" sz="2400" b="1" dirty="0">
              <a:solidFill>
                <a:srgbClr val="0070C0"/>
              </a:solidFill>
              <a:latin typeface="Times" pitchFamily="18" charset="0"/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5292080" y="4941168"/>
            <a:ext cx="1224136" cy="720080"/>
          </a:xfrm>
          <a:prstGeom prst="ellipse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6" name="Picture 4" descr="C:\Users\Marcelo\Desktop\Câmara climática\imagens\DSC05043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l="7025" t="30000" r="19851" b="6668"/>
          <a:stretch>
            <a:fillRect/>
          </a:stretch>
        </p:blipFill>
        <p:spPr bwMode="auto">
          <a:xfrm>
            <a:off x="2411760" y="2924944"/>
            <a:ext cx="5991067" cy="2918703"/>
          </a:xfrm>
          <a:prstGeom prst="rect">
            <a:avLst/>
          </a:prstGeom>
          <a:noFill/>
        </p:spPr>
      </p:pic>
      <p:cxnSp>
        <p:nvCxnSpPr>
          <p:cNvPr id="18" name="Conector de seta reta 17"/>
          <p:cNvCxnSpPr/>
          <p:nvPr/>
        </p:nvCxnSpPr>
        <p:spPr>
          <a:xfrm>
            <a:off x="1907704" y="3861048"/>
            <a:ext cx="158417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CaixaDeTexto 19"/>
          <p:cNvSpPr txBox="1"/>
          <p:nvPr/>
        </p:nvSpPr>
        <p:spPr>
          <a:xfrm>
            <a:off x="323528" y="3513202"/>
            <a:ext cx="18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Sensor de Temperatura</a:t>
            </a:r>
            <a:endParaRPr lang="pt-BR" sz="2000" dirty="0">
              <a:latin typeface="Times" pitchFamily="18" charset="0"/>
            </a:endParaRPr>
          </a:p>
        </p:txBody>
      </p:sp>
      <p:cxnSp>
        <p:nvCxnSpPr>
          <p:cNvPr id="24" name="Conector de seta reta 23"/>
          <p:cNvCxnSpPr/>
          <p:nvPr/>
        </p:nvCxnSpPr>
        <p:spPr>
          <a:xfrm>
            <a:off x="1907704" y="4941168"/>
            <a:ext cx="18002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CaixaDeTexto 27"/>
          <p:cNvSpPr txBox="1"/>
          <p:nvPr/>
        </p:nvSpPr>
        <p:spPr>
          <a:xfrm>
            <a:off x="395536" y="4581128"/>
            <a:ext cx="18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Sensor de Umidade</a:t>
            </a:r>
            <a:endParaRPr lang="pt-BR" sz="2000" dirty="0"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Dados Técnicos da Câmara Climática</a:t>
            </a:r>
            <a:endParaRPr lang="pt-BR" dirty="0"/>
          </a:p>
        </p:txBody>
      </p:sp>
      <p:pic>
        <p:nvPicPr>
          <p:cNvPr id="4098" name="Picture 2" descr="C:\Users\Marcelo\Desktop\Câmara climática\imagens\data 1.jpg"/>
          <p:cNvPicPr>
            <a:picLocks noChangeAspect="1" noChangeArrowheads="1"/>
          </p:cNvPicPr>
          <p:nvPr/>
        </p:nvPicPr>
        <p:blipFill>
          <a:blip r:embed="rId2" cstate="print"/>
          <a:srcRect l="6487" t="6164" r="30268" b="3680"/>
          <a:stretch>
            <a:fillRect/>
          </a:stretch>
        </p:blipFill>
        <p:spPr bwMode="auto">
          <a:xfrm rot="16200000">
            <a:off x="2798842" y="-522433"/>
            <a:ext cx="3510356" cy="8820935"/>
          </a:xfrm>
          <a:prstGeom prst="rect">
            <a:avLst/>
          </a:prstGeom>
          <a:noFill/>
        </p:spPr>
      </p:pic>
      <p:pic>
        <p:nvPicPr>
          <p:cNvPr id="4099" name="Picture 3" descr="C:\Users\Marcelo\Desktop\Câmara climática\imagens\data 2.jpg"/>
          <p:cNvPicPr>
            <a:picLocks noChangeAspect="1" noChangeArrowheads="1"/>
          </p:cNvPicPr>
          <p:nvPr/>
        </p:nvPicPr>
        <p:blipFill>
          <a:blip r:embed="rId3" cstate="print"/>
          <a:srcRect l="42936" t="3054" b="3791"/>
          <a:stretch>
            <a:fillRect/>
          </a:stretch>
        </p:blipFill>
        <p:spPr bwMode="auto">
          <a:xfrm rot="16200000">
            <a:off x="3131842" y="-675474"/>
            <a:ext cx="2880299" cy="8784993"/>
          </a:xfrm>
          <a:prstGeom prst="rect">
            <a:avLst/>
          </a:prstGeom>
          <a:noFill/>
        </p:spPr>
      </p:pic>
      <p:pic>
        <p:nvPicPr>
          <p:cNvPr id="4100" name="Picture 4" descr="C:\Users\Marcelo\Desktop\Câmara climática\imagens\data 3.jpg"/>
          <p:cNvPicPr>
            <a:picLocks noChangeAspect="1" noChangeArrowheads="1"/>
          </p:cNvPicPr>
          <p:nvPr/>
        </p:nvPicPr>
        <p:blipFill>
          <a:blip r:embed="rId4" cstate="print"/>
          <a:srcRect l="10599" t="3054" r="9511" b="3027"/>
          <a:stretch>
            <a:fillRect/>
          </a:stretch>
        </p:blipFill>
        <p:spPr bwMode="auto">
          <a:xfrm rot="16200000">
            <a:off x="3095837" y="-711459"/>
            <a:ext cx="3024336" cy="8856984"/>
          </a:xfrm>
          <a:prstGeom prst="rect">
            <a:avLst/>
          </a:prstGeom>
          <a:noFill/>
        </p:spPr>
      </p:pic>
      <p:pic>
        <p:nvPicPr>
          <p:cNvPr id="4101" name="Picture 5" descr="C:\Users\Marcelo\Desktop\Câmara climática\imagens\data 4.jpg"/>
          <p:cNvPicPr>
            <a:picLocks noChangeAspect="1" noChangeArrowheads="1"/>
          </p:cNvPicPr>
          <p:nvPr/>
        </p:nvPicPr>
        <p:blipFill>
          <a:blip r:embed="rId5" cstate="print"/>
          <a:srcRect l="10820" t="3006" b="5321"/>
          <a:stretch>
            <a:fillRect/>
          </a:stretch>
        </p:blipFill>
        <p:spPr bwMode="auto">
          <a:xfrm rot="16200000">
            <a:off x="2591780" y="-279412"/>
            <a:ext cx="3960440" cy="8784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Diagrama de Umidade</a:t>
            </a:r>
            <a:endParaRPr lang="pt-BR" dirty="0"/>
          </a:p>
        </p:txBody>
      </p:sp>
      <p:pic>
        <p:nvPicPr>
          <p:cNvPr id="5122" name="Picture 2" descr="C:\Users\Marcelo\Desktop\Câmara climática\imagens\câmara 4.jpg"/>
          <p:cNvPicPr>
            <a:picLocks noChangeAspect="1" noChangeArrowheads="1"/>
          </p:cNvPicPr>
          <p:nvPr/>
        </p:nvPicPr>
        <p:blipFill>
          <a:blip r:embed="rId2" cstate="print"/>
          <a:srcRect l="15017" t="22849" r="19197" b="7530"/>
          <a:stretch>
            <a:fillRect/>
          </a:stretch>
        </p:blipFill>
        <p:spPr bwMode="auto">
          <a:xfrm>
            <a:off x="1907704" y="2348880"/>
            <a:ext cx="4248472" cy="4248472"/>
          </a:xfrm>
          <a:prstGeom prst="rect">
            <a:avLst/>
          </a:prstGeom>
          <a:noFill/>
        </p:spPr>
      </p:pic>
      <p:cxnSp>
        <p:nvCxnSpPr>
          <p:cNvPr id="9" name="Conector de seta reta 8"/>
          <p:cNvCxnSpPr/>
          <p:nvPr/>
        </p:nvCxnSpPr>
        <p:spPr>
          <a:xfrm flipH="1">
            <a:off x="5652120" y="3068960"/>
            <a:ext cx="64807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6516216" y="2852936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Standard Range</a:t>
            </a:r>
            <a:endParaRPr lang="pt-BR" sz="2000" dirty="0">
              <a:latin typeface="Times" pitchFamily="18" charset="0"/>
            </a:endParaRPr>
          </a:p>
        </p:txBody>
      </p:sp>
      <p:cxnSp>
        <p:nvCxnSpPr>
          <p:cNvPr id="15" name="Conector de seta reta 14"/>
          <p:cNvCxnSpPr/>
          <p:nvPr/>
        </p:nvCxnSpPr>
        <p:spPr>
          <a:xfrm>
            <a:off x="1763688" y="5229200"/>
            <a:ext cx="13681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251520" y="4869160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 smtClean="0">
                <a:latin typeface="Times" pitchFamily="18" charset="0"/>
              </a:rPr>
              <a:t>Extended</a:t>
            </a:r>
            <a:r>
              <a:rPr lang="pt-BR" sz="2000" dirty="0" smtClean="0">
                <a:latin typeface="Times" pitchFamily="18" charset="0"/>
              </a:rPr>
              <a:t> Performance</a:t>
            </a:r>
            <a:endParaRPr lang="pt-BR" sz="2000" dirty="0">
              <a:latin typeface="Times" pitchFamily="18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6300192" y="4077072"/>
            <a:ext cx="2843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Times" pitchFamily="18" charset="0"/>
              </a:rPr>
              <a:t>A – Temperatura °C</a:t>
            </a:r>
          </a:p>
          <a:p>
            <a:r>
              <a:rPr lang="pt-BR" sz="2000" dirty="0" smtClean="0">
                <a:latin typeface="Times" pitchFamily="18" charset="0"/>
              </a:rPr>
              <a:t>B – Umidade Relativa %</a:t>
            </a:r>
          </a:p>
          <a:p>
            <a:endParaRPr lang="pt-BR" sz="2000" dirty="0"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Reservatório de Água (</a:t>
            </a:r>
            <a:r>
              <a:rPr lang="pt-BR" dirty="0" err="1" smtClean="0"/>
              <a:t>desminerializada</a:t>
            </a:r>
            <a:r>
              <a:rPr lang="pt-BR" dirty="0" smtClean="0"/>
              <a:t>)</a:t>
            </a:r>
            <a:endParaRPr lang="pt-BR" dirty="0"/>
          </a:p>
        </p:txBody>
      </p:sp>
      <p:pic>
        <p:nvPicPr>
          <p:cNvPr id="6146" name="Picture 2" descr="C:\Users\Marcelo\Desktop\Câmara climática\imagens\câmara 5.jpg"/>
          <p:cNvPicPr>
            <a:picLocks noChangeAspect="1" noChangeArrowheads="1"/>
          </p:cNvPicPr>
          <p:nvPr/>
        </p:nvPicPr>
        <p:blipFill>
          <a:blip r:embed="rId2" cstate="print"/>
          <a:srcRect l="31585" t="18402" r="27491" b="16693"/>
          <a:stretch>
            <a:fillRect/>
          </a:stretch>
        </p:blipFill>
        <p:spPr bwMode="auto">
          <a:xfrm>
            <a:off x="2627776" y="2564904"/>
            <a:ext cx="3996552" cy="37805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Unidade de </a:t>
            </a:r>
            <a:r>
              <a:rPr lang="pt-BR" dirty="0" err="1" smtClean="0"/>
              <a:t>Desmineralização</a:t>
            </a:r>
            <a:endParaRPr lang="pt-BR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636912"/>
            <a:ext cx="466725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o">
  <a:themeElements>
    <a:clrScheme name="Urbano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1082</TotalTime>
  <Words>967</Words>
  <Application>Microsoft Office PowerPoint</Application>
  <PresentationFormat>Apresentação na tela (4:3)</PresentationFormat>
  <Paragraphs>172</Paragraphs>
  <Slides>28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0" baseType="lpstr">
      <vt:lpstr>Urbano</vt:lpstr>
      <vt:lpstr>Equation</vt:lpstr>
      <vt:lpstr>Câmara Climática</vt:lpstr>
      <vt:lpstr>Introdução</vt:lpstr>
      <vt:lpstr>Descrição da Câmara Climática</vt:lpstr>
      <vt:lpstr>Descrição da Câmara Climática</vt:lpstr>
      <vt:lpstr>Descrição da Câmara Climática</vt:lpstr>
      <vt:lpstr>Dados Técnicos da Câmara Climática</vt:lpstr>
      <vt:lpstr>Diagrama de Umidade</vt:lpstr>
      <vt:lpstr>Reservatório de Água (desminerializada)</vt:lpstr>
      <vt:lpstr>Unidade de Desmineralização</vt:lpstr>
      <vt:lpstr>Entrada de cabeamento externo</vt:lpstr>
      <vt:lpstr>Display de Controle Touch Screen</vt:lpstr>
      <vt:lpstr>Gráficos de Testes</vt:lpstr>
      <vt:lpstr>Menu - Configuração</vt:lpstr>
      <vt:lpstr>Menu – Falha de Energia</vt:lpstr>
      <vt:lpstr>Menu – Falha de Energia</vt:lpstr>
      <vt:lpstr>Menu – Setpoints</vt:lpstr>
      <vt:lpstr>Menu – Programa</vt:lpstr>
      <vt:lpstr>Menu - Seleção de Programa</vt:lpstr>
      <vt:lpstr>Menu - Operation</vt:lpstr>
      <vt:lpstr>Menu - Editor de Programa</vt:lpstr>
      <vt:lpstr>Menu - Limites</vt:lpstr>
      <vt:lpstr>Exemplo de Programa.</vt:lpstr>
      <vt:lpstr>Exemplo de Ensaio na Câmara Climática</vt:lpstr>
      <vt:lpstr>Teste com Temperatura Controlada</vt:lpstr>
      <vt:lpstr>Testes com Umidade Controlada</vt:lpstr>
      <vt:lpstr> Teste da Resistência de Isolamento</vt:lpstr>
      <vt:lpstr>Teste da Rigidez Dielétrica</vt:lpstr>
      <vt:lpstr>Fim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Marcelo</dc:creator>
  <cp:lastModifiedBy>Marcelo</cp:lastModifiedBy>
  <cp:revision>120</cp:revision>
  <dcterms:created xsi:type="dcterms:W3CDTF">2011-12-05T17:20:32Z</dcterms:created>
  <dcterms:modified xsi:type="dcterms:W3CDTF">2011-12-12T15:53:25Z</dcterms:modified>
</cp:coreProperties>
</file>