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3" r:id="rId11"/>
    <p:sldId id="272" r:id="rId12"/>
    <p:sldId id="279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49424"/>
            <a:ext cx="8640960" cy="4325112"/>
          </a:xfrm>
        </p:spPr>
        <p:txBody>
          <a:bodyPr/>
          <a:lstStyle/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 descr="nim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1"/>
            <a:ext cx="1943100" cy="82581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7136"/>
            <a:ext cx="1624584" cy="80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7D47485-973E-436F-A251-6BE68C6FD6CB}" type="datetimeFigureOut">
              <a:rPr lang="pt-BR" smtClean="0"/>
              <a:pPr/>
              <a:t>09/08/2012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9E1688B-6D72-4338-AADB-627C0D3C76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Times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Times" pitchFamily="18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400" kern="1200">
          <a:solidFill>
            <a:schemeClr val="accent2"/>
          </a:solidFill>
          <a:latin typeface="Times" pitchFamily="18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Times" pitchFamily="18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Times" pitchFamily="18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28800"/>
            <a:ext cx="8458200" cy="1470025"/>
          </a:xfrm>
        </p:spPr>
        <p:txBody>
          <a:bodyPr/>
          <a:lstStyle/>
          <a:p>
            <a:pPr algn="ctr"/>
            <a:r>
              <a:rPr lang="pt-BR" dirty="0" smtClean="0"/>
              <a:t>Câmara Climática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4953000" cy="1752600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Fernando Nogueira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Menu – </a:t>
            </a:r>
            <a:r>
              <a:rPr lang="pt-BR" dirty="0" err="1" smtClean="0"/>
              <a:t>Setpoints</a:t>
            </a:r>
            <a:endParaRPr lang="pt-BR" dirty="0"/>
          </a:p>
        </p:txBody>
      </p:sp>
      <p:pic>
        <p:nvPicPr>
          <p:cNvPr id="6146" name="Picture 2" descr="C:\Users\Marcelo\Desktop\Câmara climática\imagens\câmara 13.2.jpg"/>
          <p:cNvPicPr>
            <a:picLocks noChangeAspect="1" noChangeArrowheads="1"/>
          </p:cNvPicPr>
          <p:nvPr/>
        </p:nvPicPr>
        <p:blipFill>
          <a:blip r:embed="rId2" cstate="print"/>
          <a:srcRect l="9422" t="15512" r="13858" b="38932"/>
          <a:stretch>
            <a:fillRect/>
          </a:stretch>
        </p:blipFill>
        <p:spPr bwMode="auto">
          <a:xfrm>
            <a:off x="3275856" y="2735874"/>
            <a:ext cx="5170961" cy="3357422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3419872" y="39330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292080" y="57332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796136" y="573325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956376" y="350100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956376" y="429309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2961735"/>
            <a:ext cx="3303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A - Valor Nominal da Temperatura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3714752"/>
            <a:ext cx="3303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B - Valor Nominal da Umidade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4500570"/>
            <a:ext cx="330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C - Iniciar Teste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4929198"/>
            <a:ext cx="330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D - Parar Teste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5357826"/>
            <a:ext cx="330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E - Opções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Menu – Programa</a:t>
            </a:r>
            <a:endParaRPr lang="pt-BR" dirty="0"/>
          </a:p>
        </p:txBody>
      </p:sp>
      <p:pic>
        <p:nvPicPr>
          <p:cNvPr id="5122" name="Picture 2" descr="C:\Users\Marcelo\Desktop\Câmara climática\imagens\câmara 14.jpg"/>
          <p:cNvPicPr>
            <a:picLocks noChangeAspect="1" noChangeArrowheads="1"/>
          </p:cNvPicPr>
          <p:nvPr/>
        </p:nvPicPr>
        <p:blipFill>
          <a:blip r:embed="rId2" cstate="print"/>
          <a:srcRect l="12434" t="15744" r="12462" b="5364"/>
          <a:stretch>
            <a:fillRect/>
          </a:stretch>
        </p:blipFill>
        <p:spPr bwMode="auto">
          <a:xfrm>
            <a:off x="3347864" y="2708920"/>
            <a:ext cx="4248472" cy="3312368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3419872" y="328498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3089452"/>
            <a:ext cx="330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A - Número do Programa</a:t>
            </a:r>
          </a:p>
        </p:txBody>
      </p:sp>
      <p:sp>
        <p:nvSpPr>
          <p:cNvPr id="9" name="Elipse 8"/>
          <p:cNvSpPr/>
          <p:nvPr/>
        </p:nvSpPr>
        <p:spPr>
          <a:xfrm>
            <a:off x="3419872" y="3645024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419872" y="407707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419872" y="4509120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292080" y="566124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796136" y="566124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512" y="3437185"/>
            <a:ext cx="3303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B - Número de Ciclos do Programa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79512" y="4119772"/>
            <a:ext cx="330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C - Tempo avançado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79512" y="4519021"/>
            <a:ext cx="3303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D - Tempo de Início do Programa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79512" y="5214487"/>
            <a:ext cx="330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E - Parar Programa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87896" y="5587978"/>
            <a:ext cx="3303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F - Iniciar Programa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Programa.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567" t="12363" r="15029" b="41339"/>
          <a:stretch>
            <a:fillRect/>
          </a:stretch>
        </p:blipFill>
        <p:spPr bwMode="auto">
          <a:xfrm>
            <a:off x="395536" y="2780928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246" t="58281" r="14851" b="5718"/>
          <a:stretch>
            <a:fillRect/>
          </a:stretch>
        </p:blipFill>
        <p:spPr bwMode="auto">
          <a:xfrm>
            <a:off x="5220072" y="3284984"/>
            <a:ext cx="367705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Ensaio na Câmara Climática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NBR14538 e NBR 14539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Ensaio para lâmpadas fluorescentes com reator integrado destinado a uso doméstico e iluminação geral.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                                Potência nominal até 60W</a:t>
            </a:r>
          </a:p>
          <a:p>
            <a:pPr algn="just">
              <a:buNone/>
            </a:pPr>
            <a:r>
              <a:rPr lang="pt-BR" dirty="0" smtClean="0"/>
              <a:t>                                    Tensão Nominal 100V a 250V</a:t>
            </a:r>
          </a:p>
          <a:p>
            <a:pPr algn="just">
              <a:buNone/>
            </a:pPr>
            <a:r>
              <a:rPr lang="pt-BR" dirty="0" smtClean="0"/>
              <a:t>                                     Frequência Nominal 50 a 60 Hz</a:t>
            </a:r>
          </a:p>
          <a:p>
            <a:pPr algn="just">
              <a:buNone/>
            </a:pPr>
            <a:r>
              <a:rPr lang="pt-BR" dirty="0" smtClean="0"/>
              <a:t>                                     Base de Rosca Edson</a:t>
            </a:r>
          </a:p>
        </p:txBody>
      </p:sp>
      <p:sp>
        <p:nvSpPr>
          <p:cNvPr id="4" name="Chave esquerda 3"/>
          <p:cNvSpPr/>
          <p:nvPr/>
        </p:nvSpPr>
        <p:spPr>
          <a:xfrm>
            <a:off x="3059832" y="4365104"/>
            <a:ext cx="360040" cy="216024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5139047"/>
            <a:ext cx="251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Times" pitchFamily="18" charset="0"/>
                <a:cs typeface="Times" pitchFamily="18" charset="0"/>
              </a:rPr>
              <a:t> Características</a:t>
            </a:r>
            <a:endParaRPr lang="pt-BR" sz="28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com Temperatura Controlada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Todas as medições devem ser realizadas a tensão nominal, frequência nominal e ambientes sem corrente de ar com Temperatura de                    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Potência da Lâmpada não pode diferir em mais de 15% da potência nominal.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Fator de potência não pode ser inferior ao valor declarado em mais de 0.05.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410338" y="3115210"/>
          <a:ext cx="864096" cy="476743"/>
        </p:xfrm>
        <a:graphic>
          <a:graphicData uri="http://schemas.openxmlformats.org/presentationml/2006/ole">
            <p:oleObj spid="_x0000_s1026" name="Equation" r:id="rId3" imgW="368280" imgH="20304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97679" y="3089452"/>
          <a:ext cx="912659" cy="503536"/>
        </p:xfrm>
        <a:graphic>
          <a:graphicData uri="http://schemas.openxmlformats.org/presentationml/2006/ole">
            <p:oleObj spid="_x0000_s1027" name="Equation" r:id="rId4" imgW="3682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Testes com Umidade Controlada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Resistência de Isolamento</a:t>
            </a:r>
          </a:p>
          <a:p>
            <a:endParaRPr lang="pt-BR" dirty="0" smtClean="0"/>
          </a:p>
          <a:p>
            <a:r>
              <a:rPr lang="pt-BR" dirty="0" smtClean="0"/>
              <a:t>Rigidez Dielétrica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 resistência de isolamento e a rigidez dielétrica devem ser adequadas entre as partes metálicas condutoras de corrente e as partes acessíveis da lâmpada.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Teste da Resistência de Isolamento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lâmpada deve ser condicionada por 48h em uma câmara climática com umidade relativa entre 91% e 95% a uma temperatura constante escolhida entre          e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A resistência de isolamento deve ser medida na cabine úmida com tensão elétrica c.c. de 500V, 1 </a:t>
            </a:r>
            <a:r>
              <a:rPr lang="pt-BR" dirty="0" err="1" smtClean="0"/>
              <a:t>min</a:t>
            </a:r>
            <a:r>
              <a:rPr lang="pt-BR" dirty="0" smtClean="0"/>
              <a:t> após a aplicação da tensão. A resistência de isolamento entre as partes metálicas condutoras de corrente na base e as partes acessíveis na lâmpada deve ser maior que 4M</a:t>
            </a:r>
            <a:r>
              <a:rPr lang="el-GR" dirty="0" smtClean="0"/>
              <a:t>Ω</a:t>
            </a:r>
            <a:r>
              <a:rPr lang="en-US" dirty="0" smtClean="0"/>
              <a:t>.</a:t>
            </a:r>
            <a:endParaRPr lang="pt-BR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740352" y="3121574"/>
          <a:ext cx="864096" cy="476381"/>
        </p:xfrm>
        <a:graphic>
          <a:graphicData uri="http://schemas.openxmlformats.org/presentationml/2006/ole">
            <p:oleObj spid="_x0000_s2050" name="Equation" r:id="rId3" imgW="368280" imgH="20304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5654" y="3496390"/>
          <a:ext cx="934889" cy="481885"/>
        </p:xfrm>
        <a:graphic>
          <a:graphicData uri="http://schemas.openxmlformats.org/presentationml/2006/ole">
            <p:oleObj spid="_x0000_s2051" name="Equation" r:id="rId4" imgW="393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 da Rigidez Dielétrica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 Imediatamente após o ensaio de resistência de isolamento, as partes metálicas condutoras de corrente na base e as partes acessíveis na lâmpada devem suportar um ensaio de tensão elétrica, por 1 </a:t>
            </a:r>
            <a:r>
              <a:rPr lang="pt-BR" dirty="0" err="1" smtClean="0"/>
              <a:t>min</a:t>
            </a:r>
            <a:r>
              <a:rPr lang="pt-BR" dirty="0" smtClean="0"/>
              <a:t>, com uma tensão de 4000V </a:t>
            </a:r>
            <a:r>
              <a:rPr lang="pt-BR" dirty="0" err="1" smtClean="0"/>
              <a:t>c.a.</a:t>
            </a: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 Nenhuma descarga externa ou ruptura deve ocorrer durante o ensaio, que deve ser realizado externamente a cabine da câmara climática e após retirada de gotas d’água visíveis.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49424"/>
            <a:ext cx="8568952" cy="4325112"/>
          </a:xfrm>
        </p:spPr>
        <p:txBody>
          <a:bodyPr/>
          <a:lstStyle/>
          <a:p>
            <a:r>
              <a:rPr lang="pt-BR" dirty="0" smtClean="0"/>
              <a:t>A câmara climática e um equipamento que permite o controle da temperatura e umidade em seu interior.</a:t>
            </a:r>
          </a:p>
          <a:p>
            <a:endParaRPr lang="pt-BR" dirty="0" smtClean="0"/>
          </a:p>
          <a:p>
            <a:r>
              <a:rPr lang="pt-BR" dirty="0" smtClean="0"/>
              <a:t>Com isso é possível verificar o comportamento de diversos componentes eletrônicos quando submetidos a diferentes condições de temperatura e umidade.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 da Câmara Climática</a:t>
            </a:r>
            <a:endParaRPr lang="pt-BR" dirty="0"/>
          </a:p>
        </p:txBody>
      </p:sp>
      <p:pic>
        <p:nvPicPr>
          <p:cNvPr id="3" name="Picture 2" descr="C:\Users\Marcelo\Desktop\Câmara climática\imagens\DSC05035.JPG"/>
          <p:cNvPicPr>
            <a:picLocks noChangeAspect="1" noChangeArrowheads="1"/>
          </p:cNvPicPr>
          <p:nvPr/>
        </p:nvPicPr>
        <p:blipFill>
          <a:blip r:embed="rId2" cstate="print"/>
          <a:srcRect l="3226" t="25951" r="3227" b="11449"/>
          <a:stretch>
            <a:fillRect/>
          </a:stretch>
        </p:blipFill>
        <p:spPr bwMode="auto">
          <a:xfrm>
            <a:off x="3059832" y="2142143"/>
            <a:ext cx="3772287" cy="4487729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>
            <a:off x="2051720" y="249289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0" y="227687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" pitchFamily="18" charset="0"/>
              </a:rPr>
              <a:t>Compartimento Elétrico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699792" y="328498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39552" y="306896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" pitchFamily="18" charset="0"/>
              </a:rPr>
              <a:t>Painel de Controle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2411760" y="393305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043608" y="371703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" pitchFamily="18" charset="0"/>
              </a:rPr>
              <a:t>Porta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411760" y="486916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23528" y="465313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" pitchFamily="18" charset="0"/>
              </a:rPr>
              <a:t>Espaço de Teste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H="1">
            <a:off x="6300192" y="24928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236296" y="443711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Entrada de Cabeamento Externo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5868144" y="501317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092280" y="213285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" pitchFamily="18" charset="0"/>
              </a:rPr>
              <a:t>Compartimento Mecânico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5580112" y="292494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7236296" y="27089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Painel Principal</a:t>
            </a:r>
            <a:endParaRPr lang="pt-BR" sz="2000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9" grpId="0"/>
      <p:bldP spid="19" grpId="1"/>
      <p:bldP spid="21" grpId="0"/>
      <p:bldP spid="21" grpId="1"/>
      <p:bldP spid="23" grpId="0"/>
      <p:bldP spid="23" grpId="1"/>
      <p:bldP spid="27" grpId="0"/>
      <p:bldP spid="27" grpId="1"/>
      <p:bldP spid="30" grpId="0"/>
      <p:bldP spid="30" grpId="1"/>
      <p:bldP spid="34" grpId="0"/>
      <p:bldP spid="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 da Câmara Climática</a:t>
            </a:r>
            <a:endParaRPr lang="pt-BR" dirty="0"/>
          </a:p>
        </p:txBody>
      </p:sp>
      <p:pic>
        <p:nvPicPr>
          <p:cNvPr id="3" name="Picture 2" descr="C:\Users\Marcelo\Desktop\Câmara climática\imagens\DSC05034.JPG"/>
          <p:cNvPicPr>
            <a:picLocks noChangeAspect="1" noChangeArrowheads="1"/>
          </p:cNvPicPr>
          <p:nvPr/>
        </p:nvPicPr>
        <p:blipFill>
          <a:blip r:embed="rId2" cstate="print"/>
          <a:srcRect l="20454" t="7164" r="20456" b="3349"/>
          <a:stretch>
            <a:fillRect/>
          </a:stretch>
        </p:blipFill>
        <p:spPr bwMode="auto">
          <a:xfrm>
            <a:off x="3707904" y="2087053"/>
            <a:ext cx="1702005" cy="458230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3528" y="2276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Times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latin typeface="Times" pitchFamily="18" charset="0"/>
              </a:rPr>
              <a:t>Painel Principal</a:t>
            </a:r>
            <a:endParaRPr lang="pt-BR" sz="2400" b="1" dirty="0">
              <a:solidFill>
                <a:srgbClr val="0070C0"/>
              </a:solidFill>
              <a:latin typeface="Times" pitchFamily="18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4932040" y="256490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5364088" y="342900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364088" y="414908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5292080" y="494116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4932040" y="573325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444208" y="234888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Chave </a:t>
            </a:r>
            <a:r>
              <a:rPr lang="pt-BR" sz="2000" dirty="0" err="1" smtClean="0">
                <a:latin typeface="Times" pitchFamily="18" charset="0"/>
              </a:rPr>
              <a:t>On</a:t>
            </a:r>
            <a:r>
              <a:rPr lang="pt-BR" sz="2000" dirty="0" smtClean="0">
                <a:latin typeface="Times" pitchFamily="18" charset="0"/>
              </a:rPr>
              <a:t>/Off</a:t>
            </a:r>
            <a:endParaRPr lang="pt-BR" sz="2000" dirty="0">
              <a:latin typeface="Times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16216" y="32129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Ethernet Interface</a:t>
            </a:r>
            <a:endParaRPr lang="pt-BR" sz="2000" dirty="0">
              <a:latin typeface="Times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16216" y="39330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USB</a:t>
            </a:r>
            <a:endParaRPr lang="pt-BR" sz="2000" dirty="0">
              <a:latin typeface="Times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516216" y="4581128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Ajuste do Limite de Temperatura</a:t>
            </a:r>
            <a:endParaRPr lang="pt-BR" sz="2000" dirty="0">
              <a:latin typeface="Times" pitchFamily="18" charset="0"/>
            </a:endParaRPr>
          </a:p>
        </p:txBody>
      </p:sp>
      <p:sp>
        <p:nvSpPr>
          <p:cNvPr id="22" name="Chave direita 21"/>
          <p:cNvSpPr/>
          <p:nvPr/>
        </p:nvSpPr>
        <p:spPr>
          <a:xfrm>
            <a:off x="5292080" y="5877272"/>
            <a:ext cx="3600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724128" y="58772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Sensores de Temperatura  Móvel Pt100 *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H="1">
            <a:off x="2915816" y="5517232"/>
            <a:ext cx="108012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899592" y="5301208"/>
            <a:ext cx="262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RS 232 Interface*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2915816" y="6165304"/>
            <a:ext cx="129614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475656" y="594928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Times" pitchFamily="18" charset="0"/>
              </a:rPr>
              <a:t>Analog</a:t>
            </a:r>
            <a:r>
              <a:rPr lang="pt-BR" sz="2000" dirty="0" smtClean="0">
                <a:latin typeface="Times" pitchFamily="18" charset="0"/>
              </a:rPr>
              <a:t> I/O*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2915816" y="6597352"/>
            <a:ext cx="129614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475656" y="641326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Digital I/O*</a:t>
            </a:r>
            <a:endParaRPr lang="pt-BR" sz="2000" dirty="0">
              <a:latin typeface="Times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516216" y="531340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 pitchFamily="18" charset="0"/>
              </a:rPr>
              <a:t>Dry Contact For Test Specimen Deactivation</a:t>
            </a:r>
            <a:endParaRPr lang="pt-BR" sz="2000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 animBg="1"/>
      <p:bldP spid="22" grpId="1" animBg="1"/>
      <p:bldP spid="24" grpId="0"/>
      <p:bldP spid="24" grpId="1"/>
      <p:bldP spid="27" grpId="0"/>
      <p:bldP spid="27" grpId="1"/>
      <p:bldP spid="30" grpId="0"/>
      <p:bldP spid="30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Descrição da Câmara Climática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39127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Times" pitchFamily="18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latin typeface="Times" pitchFamily="18" charset="0"/>
              </a:rPr>
              <a:t>Sensores</a:t>
            </a:r>
            <a:endParaRPr lang="pt-BR" sz="2400" b="1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292080" y="4941168"/>
            <a:ext cx="1224136" cy="72008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C:\Users\Marcelo\Desktop\Câmara climática\imagens\DSC0504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7025" t="30000" r="19851" b="6668"/>
          <a:stretch>
            <a:fillRect/>
          </a:stretch>
        </p:blipFill>
        <p:spPr bwMode="auto">
          <a:xfrm>
            <a:off x="2411760" y="2924944"/>
            <a:ext cx="5991067" cy="2918703"/>
          </a:xfrm>
          <a:prstGeom prst="rect">
            <a:avLst/>
          </a:prstGeom>
          <a:noFill/>
        </p:spPr>
      </p:pic>
      <p:cxnSp>
        <p:nvCxnSpPr>
          <p:cNvPr id="18" name="Conector de seta reta 17"/>
          <p:cNvCxnSpPr/>
          <p:nvPr/>
        </p:nvCxnSpPr>
        <p:spPr>
          <a:xfrm>
            <a:off x="1907704" y="3861048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23528" y="351320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Sensor de Temperatura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1907704" y="494116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95536" y="458112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Sensor de Umidade</a:t>
            </a:r>
            <a:endParaRPr lang="pt-BR" sz="2000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Técnicos da Câmara Climática</a:t>
            </a:r>
            <a:endParaRPr lang="pt-BR" dirty="0"/>
          </a:p>
        </p:txBody>
      </p:sp>
      <p:pic>
        <p:nvPicPr>
          <p:cNvPr id="4098" name="Picture 2" descr="C:\Users\Marcelo\Desktop\Câmara climática\imagens\data 1.jpg"/>
          <p:cNvPicPr>
            <a:picLocks noChangeAspect="1" noChangeArrowheads="1"/>
          </p:cNvPicPr>
          <p:nvPr/>
        </p:nvPicPr>
        <p:blipFill>
          <a:blip r:embed="rId2" cstate="print"/>
          <a:srcRect l="6487" t="6164" r="30268" b="3680"/>
          <a:stretch>
            <a:fillRect/>
          </a:stretch>
        </p:blipFill>
        <p:spPr bwMode="auto">
          <a:xfrm rot="16200000">
            <a:off x="2798842" y="-522433"/>
            <a:ext cx="3510356" cy="8820935"/>
          </a:xfrm>
          <a:prstGeom prst="rect">
            <a:avLst/>
          </a:prstGeom>
          <a:noFill/>
        </p:spPr>
      </p:pic>
      <p:pic>
        <p:nvPicPr>
          <p:cNvPr id="4099" name="Picture 3" descr="C:\Users\Marcelo\Desktop\Câmara climática\imagens\data 2.jpg"/>
          <p:cNvPicPr>
            <a:picLocks noChangeAspect="1" noChangeArrowheads="1"/>
          </p:cNvPicPr>
          <p:nvPr/>
        </p:nvPicPr>
        <p:blipFill>
          <a:blip r:embed="rId3" cstate="print"/>
          <a:srcRect l="42936" t="3054" b="3791"/>
          <a:stretch>
            <a:fillRect/>
          </a:stretch>
        </p:blipFill>
        <p:spPr bwMode="auto">
          <a:xfrm rot="16200000">
            <a:off x="3131842" y="-675474"/>
            <a:ext cx="2880299" cy="8784993"/>
          </a:xfrm>
          <a:prstGeom prst="rect">
            <a:avLst/>
          </a:prstGeom>
          <a:noFill/>
        </p:spPr>
      </p:pic>
      <p:pic>
        <p:nvPicPr>
          <p:cNvPr id="4100" name="Picture 4" descr="C:\Users\Marcelo\Desktop\Câmara climática\imagens\data 3.jpg"/>
          <p:cNvPicPr>
            <a:picLocks noChangeAspect="1" noChangeArrowheads="1"/>
          </p:cNvPicPr>
          <p:nvPr/>
        </p:nvPicPr>
        <p:blipFill>
          <a:blip r:embed="rId4" cstate="print"/>
          <a:srcRect l="10599" t="3054" r="9511" b="3027"/>
          <a:stretch>
            <a:fillRect/>
          </a:stretch>
        </p:blipFill>
        <p:spPr bwMode="auto">
          <a:xfrm rot="16200000">
            <a:off x="3095837" y="-711459"/>
            <a:ext cx="3024336" cy="8856984"/>
          </a:xfrm>
          <a:prstGeom prst="rect">
            <a:avLst/>
          </a:prstGeom>
          <a:noFill/>
        </p:spPr>
      </p:pic>
      <p:pic>
        <p:nvPicPr>
          <p:cNvPr id="4101" name="Picture 5" descr="C:\Users\Marcelo\Desktop\Câmara climática\imagens\data 4.jpg"/>
          <p:cNvPicPr>
            <a:picLocks noChangeAspect="1" noChangeArrowheads="1"/>
          </p:cNvPicPr>
          <p:nvPr/>
        </p:nvPicPr>
        <p:blipFill>
          <a:blip r:embed="rId5" cstate="print"/>
          <a:srcRect l="10820" t="3006" b="5321"/>
          <a:stretch>
            <a:fillRect/>
          </a:stretch>
        </p:blipFill>
        <p:spPr bwMode="auto">
          <a:xfrm rot="16200000">
            <a:off x="2591780" y="-279412"/>
            <a:ext cx="3960440" cy="878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Umidade</a:t>
            </a:r>
            <a:endParaRPr lang="pt-BR" dirty="0"/>
          </a:p>
        </p:txBody>
      </p:sp>
      <p:pic>
        <p:nvPicPr>
          <p:cNvPr id="5122" name="Picture 2" descr="C:\Users\Marcelo\Desktop\Câmara climática\imagens\câmara 4.jpg"/>
          <p:cNvPicPr>
            <a:picLocks noChangeAspect="1" noChangeArrowheads="1"/>
          </p:cNvPicPr>
          <p:nvPr/>
        </p:nvPicPr>
        <p:blipFill>
          <a:blip r:embed="rId2" cstate="print"/>
          <a:srcRect l="15017" t="22849" r="19197" b="7530"/>
          <a:stretch>
            <a:fillRect/>
          </a:stretch>
        </p:blipFill>
        <p:spPr bwMode="auto">
          <a:xfrm>
            <a:off x="1907704" y="2348880"/>
            <a:ext cx="4248472" cy="4248472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 flipH="1">
            <a:off x="5652120" y="3068960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516216" y="28529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Standard Range</a:t>
            </a:r>
            <a:endParaRPr lang="pt-BR" sz="2000" dirty="0">
              <a:latin typeface="Times" pitchFamily="18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763688" y="522920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51520" y="48691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Times" pitchFamily="18" charset="0"/>
              </a:rPr>
              <a:t>Extended</a:t>
            </a:r>
            <a:r>
              <a:rPr lang="pt-BR" sz="2000" dirty="0" smtClean="0">
                <a:latin typeface="Times" pitchFamily="18" charset="0"/>
              </a:rPr>
              <a:t> Performance</a:t>
            </a:r>
            <a:endParaRPr lang="pt-BR" sz="2000" dirty="0">
              <a:latin typeface="Times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00192" y="4077072"/>
            <a:ext cx="284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" pitchFamily="18" charset="0"/>
              </a:rPr>
              <a:t>A – Temperatura °C</a:t>
            </a:r>
          </a:p>
          <a:p>
            <a:r>
              <a:rPr lang="pt-BR" sz="2000" dirty="0" smtClean="0">
                <a:latin typeface="Times" pitchFamily="18" charset="0"/>
              </a:rPr>
              <a:t>B – Umidade Relativa %</a:t>
            </a:r>
          </a:p>
          <a:p>
            <a:endParaRPr lang="pt-BR" sz="2000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Reservatório de Água (</a:t>
            </a:r>
            <a:r>
              <a:rPr lang="pt-BR" dirty="0" err="1" smtClean="0"/>
              <a:t>desminerializada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6146" name="Picture 2" descr="C:\Users\Marcelo\Desktop\Câmara climática\imagens\câmara 5.jpg"/>
          <p:cNvPicPr>
            <a:picLocks noChangeAspect="1" noChangeArrowheads="1"/>
          </p:cNvPicPr>
          <p:nvPr/>
        </p:nvPicPr>
        <p:blipFill>
          <a:blip r:embed="rId2" cstate="print"/>
          <a:srcRect l="31585" t="18402" r="27491" b="16693"/>
          <a:stretch>
            <a:fillRect/>
          </a:stretch>
        </p:blipFill>
        <p:spPr bwMode="auto">
          <a:xfrm>
            <a:off x="2627776" y="2564904"/>
            <a:ext cx="3996552" cy="378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Entrada de cabeamento externo</a:t>
            </a:r>
            <a:endParaRPr lang="pt-BR" dirty="0"/>
          </a:p>
        </p:txBody>
      </p:sp>
      <p:pic>
        <p:nvPicPr>
          <p:cNvPr id="8194" name="Picture 2" descr="C:\Users\Marcelo\Desktop\Câmara climática\imagens\câmara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90" t="15862"/>
          <a:stretch>
            <a:fillRect/>
          </a:stretch>
        </p:blipFill>
        <p:spPr bwMode="auto">
          <a:xfrm>
            <a:off x="1535264" y="2924944"/>
            <a:ext cx="6181684" cy="325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1095</TotalTime>
  <Words>516</Words>
  <Application>Microsoft Office PowerPoint</Application>
  <PresentationFormat>Apresentação na tela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Urbano</vt:lpstr>
      <vt:lpstr>Equation</vt:lpstr>
      <vt:lpstr>Câmara Climática</vt:lpstr>
      <vt:lpstr>Introdução</vt:lpstr>
      <vt:lpstr>Descrição da Câmara Climática</vt:lpstr>
      <vt:lpstr>Descrição da Câmara Climática</vt:lpstr>
      <vt:lpstr>Descrição da Câmara Climática</vt:lpstr>
      <vt:lpstr>Dados Técnicos da Câmara Climática</vt:lpstr>
      <vt:lpstr>Diagrama de Umidade</vt:lpstr>
      <vt:lpstr>Reservatório de Água (desminerializada)</vt:lpstr>
      <vt:lpstr>Entrada de cabeamento externo</vt:lpstr>
      <vt:lpstr>Menu – Setpoints</vt:lpstr>
      <vt:lpstr>Menu – Programa</vt:lpstr>
      <vt:lpstr>Exemplo de Programa.</vt:lpstr>
      <vt:lpstr>Exemplo de Ensaio na Câmara Climática</vt:lpstr>
      <vt:lpstr>Teste com Temperatura Controlada</vt:lpstr>
      <vt:lpstr>Testes com Umidade Controlada</vt:lpstr>
      <vt:lpstr> Teste da Resistência de Isolamento</vt:lpstr>
      <vt:lpstr>Teste da Rigidez Dielétrica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Owner</cp:lastModifiedBy>
  <cp:revision>122</cp:revision>
  <dcterms:created xsi:type="dcterms:W3CDTF">2011-12-05T17:20:32Z</dcterms:created>
  <dcterms:modified xsi:type="dcterms:W3CDTF">2012-08-09T19:44:59Z</dcterms:modified>
</cp:coreProperties>
</file>