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7" r:id="rId11"/>
    <p:sldId id="265" r:id="rId12"/>
    <p:sldId id="266" r:id="rId13"/>
    <p:sldId id="269" r:id="rId14"/>
    <p:sldId id="270" r:id="rId15"/>
    <p:sldId id="276" r:id="rId16"/>
    <p:sldId id="277" r:id="rId17"/>
    <p:sldId id="278" r:id="rId18"/>
    <p:sldId id="272" r:id="rId19"/>
    <p:sldId id="273" r:id="rId20"/>
    <p:sldId id="274" r:id="rId21"/>
    <p:sldId id="279" r:id="rId22"/>
    <p:sldId id="280" r:id="rId23"/>
    <p:sldId id="281" r:id="rId24"/>
    <p:sldId id="282" r:id="rId25"/>
    <p:sldId id="275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76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5BB407F-DD57-4E1D-BFD5-497EC41044B3}" type="datetimeFigureOut">
              <a:rPr lang="pt-BR" smtClean="0"/>
              <a:t>20/06/2013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5D79AD6-222A-4FB1-99F5-FC945CD1E219}" type="slidenum">
              <a:rPr lang="pt-BR" smtClean="0"/>
              <a:t>‹nº›</a:t>
            </a:fld>
            <a:endParaRPr lang="pt-BR"/>
          </a:p>
        </p:txBody>
      </p:sp>
      <p:sp>
        <p:nvSpPr>
          <p:cNvPr id="30" name="Espaço Reservado para Data 6"/>
          <p:cNvSpPr txBox="1">
            <a:spLocks/>
          </p:cNvSpPr>
          <p:nvPr userDrawn="1"/>
        </p:nvSpPr>
        <p:spPr>
          <a:xfrm>
            <a:off x="0" y="6473952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B407F-DD57-4E1D-BFD5-497EC41044B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21/06/2013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Espaço Reservado para Rodapé 9"/>
          <p:cNvSpPr txBox="1">
            <a:spLocks/>
          </p:cNvSpPr>
          <p:nvPr userDrawn="1"/>
        </p:nvSpPr>
        <p:spPr>
          <a:xfrm>
            <a:off x="7500894" y="6492240"/>
            <a:ext cx="1643106" cy="365760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www.ufjf.br/geo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07F-DD57-4E1D-BFD5-497EC41044B3}" type="datetimeFigureOut">
              <a:rPr lang="pt-BR" smtClean="0"/>
              <a:t>20/06/2013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9AD6-222A-4FB1-99F5-FC945CD1E2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07F-DD57-4E1D-BFD5-497EC41044B3}" type="datetimeFigureOut">
              <a:rPr lang="pt-BR" smtClean="0"/>
              <a:t>20/06/2013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9AD6-222A-4FB1-99F5-FC945CD1E2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>
          <a:xfrm>
            <a:off x="0" y="6473952"/>
            <a:ext cx="2011680" cy="384048"/>
          </a:xfrm>
        </p:spPr>
        <p:txBody>
          <a:bodyPr rtlCol="0"/>
          <a:lstStyle/>
          <a:p>
            <a:fld id="{A5BB407F-DD57-4E1D-BFD5-497EC41044B3}" type="datetimeFigureOut">
              <a:rPr lang="pt-BR" smtClean="0"/>
              <a:t>20/06/2013</a:t>
            </a:fld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D79AD6-222A-4FB1-99F5-FC945CD1E219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Picture 2" descr="http://www.ufjf.br/geo/files/2008/07/LOGO_LE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0"/>
            <a:ext cx="1933792" cy="1219132"/>
          </a:xfrm>
          <a:prstGeom prst="rect">
            <a:avLst/>
          </a:prstGeom>
          <a:noFill/>
        </p:spPr>
      </p:pic>
      <p:sp>
        <p:nvSpPr>
          <p:cNvPr id="13" name="Espaço Reservado para Rodapé 9"/>
          <p:cNvSpPr txBox="1">
            <a:spLocks/>
          </p:cNvSpPr>
          <p:nvPr userDrawn="1"/>
        </p:nvSpPr>
        <p:spPr>
          <a:xfrm>
            <a:off x="7500894" y="6492240"/>
            <a:ext cx="1643106" cy="365760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www.ufjf.br/geo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BB407F-DD57-4E1D-BFD5-497EC41044B3}" type="datetimeFigureOut">
              <a:rPr lang="pt-BR" smtClean="0"/>
              <a:t>20/06/2013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5D79AD6-222A-4FB1-99F5-FC945CD1E219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Espaço Reservado para Rodapé 9"/>
          <p:cNvSpPr txBox="1">
            <a:spLocks/>
          </p:cNvSpPr>
          <p:nvPr userDrawn="1"/>
        </p:nvSpPr>
        <p:spPr>
          <a:xfrm>
            <a:off x="7500894" y="6492240"/>
            <a:ext cx="1643106" cy="365760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www.ufjf.br/geo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07F-DD57-4E1D-BFD5-497EC41044B3}" type="datetimeFigureOut">
              <a:rPr lang="pt-BR" smtClean="0"/>
              <a:t>20/06/2013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9AD6-222A-4FB1-99F5-FC945CD1E21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Rodapé 9"/>
          <p:cNvSpPr txBox="1">
            <a:spLocks/>
          </p:cNvSpPr>
          <p:nvPr userDrawn="1"/>
        </p:nvSpPr>
        <p:spPr>
          <a:xfrm>
            <a:off x="7500894" y="6492240"/>
            <a:ext cx="1643106" cy="365760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www.ufjf.br/geo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07F-DD57-4E1D-BFD5-497EC41044B3}" type="datetimeFigureOut">
              <a:rPr lang="pt-BR" smtClean="0"/>
              <a:t>20/06/2013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9AD6-222A-4FB1-99F5-FC945CD1E21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BB407F-DD57-4E1D-BFD5-497EC41044B3}" type="datetimeFigureOut">
              <a:rPr lang="pt-BR" smtClean="0"/>
              <a:t>20/06/2013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D79AD6-222A-4FB1-99F5-FC945CD1E21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07F-DD57-4E1D-BFD5-497EC41044B3}" type="datetimeFigureOut">
              <a:rPr lang="pt-BR" smtClean="0"/>
              <a:t>20/06/2013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9AD6-222A-4FB1-99F5-FC945CD1E2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BB407F-DD57-4E1D-BFD5-497EC41044B3}" type="datetimeFigureOut">
              <a:rPr lang="pt-BR" smtClean="0"/>
              <a:t>20/06/2013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D79AD6-222A-4FB1-99F5-FC945CD1E219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BB407F-DD57-4E1D-BFD5-497EC41044B3}" type="datetimeFigureOut">
              <a:rPr lang="pt-BR" smtClean="0"/>
              <a:t>20/06/2013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D79AD6-222A-4FB1-99F5-FC945CD1E219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5BB407F-DD57-4E1D-BFD5-497EC41044B3}" type="datetimeFigureOut">
              <a:rPr lang="pt-BR" smtClean="0"/>
              <a:t>20/06/2013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5D79AD6-222A-4FB1-99F5-FC945CD1E21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png"/><Relationship Id="rId10" Type="http://schemas.openxmlformats.org/officeDocument/2006/relationships/image" Target="../media/image61.jpeg"/><Relationship Id="rId4" Type="http://schemas.openxmlformats.org/officeDocument/2006/relationships/image" Target="../media/image55.png"/><Relationship Id="rId9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1285860"/>
            <a:ext cx="7143800" cy="1543048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E</a:t>
            </a:r>
            <a:r>
              <a:rPr lang="pt-BR" sz="4000" b="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letrônica</a:t>
            </a:r>
            <a:r>
              <a:rPr lang="pt-BR" sz="4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pt-BR" sz="5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o</a:t>
            </a:r>
            <a:r>
              <a:rPr lang="pt-BR" sz="4000" b="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rgânica</a:t>
            </a:r>
            <a:r>
              <a:rPr lang="pt-BR" sz="4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pt-BR" sz="4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a</a:t>
            </a:r>
            <a:r>
              <a:rPr lang="pt-BR" sz="4000" b="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plicada</a:t>
            </a:r>
            <a:r>
              <a:rPr lang="pt-BR" sz="4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a </a:t>
            </a:r>
            <a:r>
              <a:rPr lang="pt-BR" sz="4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s</a:t>
            </a:r>
            <a:r>
              <a:rPr lang="pt-BR" sz="4000" b="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istemas</a:t>
            </a:r>
            <a:r>
              <a:rPr lang="pt-BR" sz="4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pt-BR" sz="4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f</a:t>
            </a:r>
            <a:r>
              <a:rPr lang="pt-BR" sz="4000" b="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otovoltaicos</a:t>
            </a:r>
            <a:endParaRPr lang="pt-BR" sz="4000" b="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3554" name="Picture 2" descr="http://www.ufjf.br/geo/files/2008/07/LOGO_LE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56" y="0"/>
            <a:ext cx="2714644" cy="1711409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643142" y="3643314"/>
            <a:ext cx="6500858" cy="154304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Prof. Cristiano </a:t>
            </a:r>
            <a:r>
              <a:rPr kumimoji="0" lang="pt-BR" sz="28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legnani</a:t>
            </a:r>
            <a:endParaRPr kumimoji="0" lang="pt-BR" sz="2800" b="1" i="0" u="none" strike="noStrike" kern="1200" cap="small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Grupo</a:t>
            </a:r>
            <a:r>
              <a:rPr kumimoji="0" lang="pt-BR" sz="2800" b="1" i="0" u="none" strike="noStrike" kern="1200" cap="sm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de Eletrônica Orgânica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7467600" cy="4873752"/>
          </a:xfrm>
        </p:spPr>
        <p:txBody>
          <a:bodyPr/>
          <a:lstStyle/>
          <a:p>
            <a:r>
              <a:rPr lang="pt-BR" dirty="0" smtClean="0"/>
              <a:t>Vantagens dos </a:t>
            </a:r>
            <a:r>
              <a:rPr lang="pt-BR" dirty="0" err="1" smtClean="0"/>
              <a:t>OPVs</a:t>
            </a:r>
            <a:endParaRPr lang="pt-BR" dirty="0" smtClean="0"/>
          </a:p>
          <a:p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err="1" smtClean="0"/>
              <a:t>Infraestrutura</a:t>
            </a:r>
            <a:r>
              <a:rPr lang="pt-BR" dirty="0" smtClean="0"/>
              <a:t> de produção mais simples;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Materiais utilizados mais baratos;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Mais finos;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Flexíveis;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Leves;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57158" y="285728"/>
            <a:ext cx="7467600" cy="703282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Sistemas Fotovoltaicos Orgânicos</a:t>
            </a:r>
            <a:br>
              <a:rPr kumimoji="0" lang="pt-BR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OPVs</a:t>
            </a:r>
            <a:endParaRPr kumimoji="0" lang="pt-BR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304800" y="685800"/>
            <a:ext cx="8153400" cy="5651500"/>
            <a:chOff x="304800" y="685800"/>
            <a:chExt cx="8153400" cy="5651500"/>
          </a:xfrm>
        </p:grpSpPr>
        <p:pic>
          <p:nvPicPr>
            <p:cNvPr id="8" name="Picture 6" descr="Glow Bo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685800"/>
              <a:ext cx="6932613" cy="462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91000" y="3505200"/>
              <a:ext cx="4267200" cy="283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6863" y="2033588"/>
            <a:ext cx="60102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 descr="http://www.technologyreview.com/sites/default/files/legacy/konarka_x2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214422"/>
            <a:ext cx="2857520" cy="2441882"/>
          </a:xfrm>
          <a:prstGeom prst="rect">
            <a:avLst/>
          </a:prstGeom>
          <a:noFill/>
        </p:spPr>
      </p:pic>
      <p:pic>
        <p:nvPicPr>
          <p:cNvPr id="50181" name="Picture 5" descr="http://zedomax.com/blog/wp-content/uploads/2008/06/solar-cell-leaves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857232"/>
            <a:ext cx="2166934" cy="2886666"/>
          </a:xfrm>
          <a:prstGeom prst="rect">
            <a:avLst/>
          </a:prstGeom>
          <a:noFill/>
        </p:spPr>
      </p:pic>
      <p:pic>
        <p:nvPicPr>
          <p:cNvPr id="50183" name="Picture 7" descr="http://assets.inhabitat.com/wp-content/blogs.dir/1/files/2012/08/polymer-based-organic-solar-cell-3-537x36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3857628"/>
            <a:ext cx="3471851" cy="2379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7032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Sistemas Fotovoltaicos Orgânicos</a:t>
            </a:r>
            <a:br>
              <a:rPr lang="pt-BR" dirty="0" smtClean="0"/>
            </a:br>
            <a:r>
              <a:rPr lang="pt-BR" dirty="0" err="1" smtClean="0"/>
              <a:t>OPVs</a:t>
            </a:r>
            <a:endParaRPr lang="pt-BR" dirty="0"/>
          </a:p>
        </p:txBody>
      </p:sp>
      <p:pic>
        <p:nvPicPr>
          <p:cNvPr id="47106" name="Picture 2" descr="osc bhj morphology scheme - generation and transpo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2438404" cy="3483434"/>
          </a:xfrm>
          <a:prstGeom prst="rect">
            <a:avLst/>
          </a:prstGeom>
          <a:noFill/>
        </p:spPr>
      </p:pic>
      <p:pic>
        <p:nvPicPr>
          <p:cNvPr id="47108" name="Picture 4" descr="http://eecs-newsletter.mit.edu/wp-content/uploads/2011/07/Solarcell_Flores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785926"/>
            <a:ext cx="51435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7032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Sistemas Fotovoltaicos Orgânicos</a:t>
            </a:r>
            <a:br>
              <a:rPr lang="pt-BR" dirty="0" smtClean="0"/>
            </a:br>
            <a:r>
              <a:rPr lang="pt-BR" dirty="0" err="1" smtClean="0"/>
              <a:t>OPVs</a:t>
            </a:r>
            <a:endParaRPr lang="pt-BR" dirty="0"/>
          </a:p>
        </p:txBody>
      </p:sp>
      <p:pic>
        <p:nvPicPr>
          <p:cNvPr id="48132" name="Picture 4" descr="http://eecs-newsletter.mit.edu/wp-content/uploads/2011/07/Solarcell_Flores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357982" cy="376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7032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Sistemas Fotovoltaicos Orgânicos</a:t>
            </a:r>
            <a:br>
              <a:rPr lang="pt-BR" dirty="0" smtClean="0"/>
            </a:br>
            <a:r>
              <a:rPr lang="pt-BR" dirty="0" err="1" smtClean="0"/>
              <a:t>OPVs</a:t>
            </a:r>
            <a:endParaRPr lang="pt-BR" dirty="0"/>
          </a:p>
        </p:txBody>
      </p:sp>
      <p:pic>
        <p:nvPicPr>
          <p:cNvPr id="51202" name="Picture 2" descr="http://www.tf.uni-kiel.de/matwis/amat/semitech_en/kap_8/illustr/iv_solar_cell_simp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02641"/>
            <a:ext cx="3390900" cy="2676525"/>
          </a:xfrm>
          <a:prstGeom prst="rect">
            <a:avLst/>
          </a:prstGeom>
          <a:noFill/>
        </p:spPr>
      </p:pic>
      <p:pic>
        <p:nvPicPr>
          <p:cNvPr id="51204" name="Picture 4" descr="http://www.tf.uni-kiel.de/matwis/amat/semitech_en/kap_8/illustr/iv_temperatu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785926"/>
            <a:ext cx="4604536" cy="3509955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786050" y="1500174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Caracterização elétrica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42910" y="4929198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Representação Ideal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429124" y="5143512"/>
            <a:ext cx="495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Representação Real em função da temperatura de operação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7032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Sistemas Fotovoltaicos Orgânicos</a:t>
            </a:r>
            <a:br>
              <a:rPr lang="pt-BR" dirty="0" smtClean="0"/>
            </a:br>
            <a:r>
              <a:rPr lang="pt-BR" dirty="0" err="1" smtClean="0"/>
              <a:t>OPVs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0190" y="1214422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Caracterização elétrica</a:t>
            </a:r>
            <a:endParaRPr lang="pt-BR" dirty="0"/>
          </a:p>
        </p:txBody>
      </p:sp>
      <p:pic>
        <p:nvPicPr>
          <p:cNvPr id="52226" name="Picture 2" descr="http://photonicsforenergy.spiedigitallibrary.org/data/Journals/PHOTOE/24222/JPE_2_1_021005_f0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746" y="1643050"/>
            <a:ext cx="5929354" cy="4511273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1214414" y="6215082"/>
            <a:ext cx="667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Caracterização elétrica em função da modificação do eletrodo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27828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277336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0" y="27828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0" y="27828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0" y="27828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0" y="27828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0" y="27828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0" y="27828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0" y="27828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0492" name="Rectangle 13"/>
          <p:cNvSpPr>
            <a:spLocks noChangeArrowheads="1"/>
          </p:cNvSpPr>
          <p:nvPr/>
        </p:nvSpPr>
        <p:spPr bwMode="auto">
          <a:xfrm>
            <a:off x="0" y="27828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0493" name="Rectangle 14"/>
          <p:cNvSpPr>
            <a:spLocks noChangeArrowheads="1"/>
          </p:cNvSpPr>
          <p:nvPr/>
        </p:nvSpPr>
        <p:spPr bwMode="auto">
          <a:xfrm>
            <a:off x="0" y="27828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0" y="27828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0495" name="Rectangle 16"/>
          <p:cNvSpPr>
            <a:spLocks noChangeArrowheads="1"/>
          </p:cNvSpPr>
          <p:nvPr/>
        </p:nvSpPr>
        <p:spPr bwMode="auto">
          <a:xfrm>
            <a:off x="0" y="27828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20496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14549"/>
            <a:ext cx="3457575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627210"/>
            <a:ext cx="28797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4351361"/>
            <a:ext cx="2951163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285720" y="1633528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Obtenção de TCOS por via úmida</a:t>
            </a:r>
          </a:p>
        </p:txBody>
      </p:sp>
      <p:sp>
        <p:nvSpPr>
          <p:cNvPr id="20500" name="Rectangle 21"/>
          <p:cNvSpPr>
            <a:spLocks noChangeArrowheads="1"/>
          </p:cNvSpPr>
          <p:nvPr/>
        </p:nvSpPr>
        <p:spPr bwMode="auto">
          <a:xfrm>
            <a:off x="0" y="5514999"/>
            <a:ext cx="5148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/>
              <a:t>The measured resistivity (ρ), mobility (μ) and carrier concentration (N) were 5.8×10</a:t>
            </a:r>
            <a:r>
              <a:rPr lang="pt-BR" sz="1600" baseline="30000"/>
              <a:t>−3</a:t>
            </a:r>
            <a:r>
              <a:rPr lang="pt-BR" sz="1600"/>
              <a:t> Ω cm, 2.9 cm</a:t>
            </a:r>
            <a:r>
              <a:rPr lang="pt-BR" sz="1600" baseline="30000"/>
              <a:t>2</a:t>
            </a:r>
            <a:r>
              <a:rPr lang="pt-BR" sz="1600"/>
              <a:t>/V s and −3.5×10</a:t>
            </a:r>
            <a:r>
              <a:rPr lang="pt-BR" sz="1600" baseline="30000"/>
              <a:t>20</a:t>
            </a:r>
            <a:r>
              <a:rPr lang="pt-BR" sz="1600"/>
              <a:t>/cm</a:t>
            </a:r>
            <a:r>
              <a:rPr lang="pt-BR" sz="1600" baseline="30000"/>
              <a:t>3</a:t>
            </a:r>
            <a:r>
              <a:rPr lang="pt-BR" sz="1600"/>
              <a:t>, respectively.</a:t>
            </a:r>
          </a:p>
        </p:txBody>
      </p:sp>
      <p:sp>
        <p:nvSpPr>
          <p:cNvPr id="22" name="Rectangle 2"/>
          <p:cNvSpPr txBox="1">
            <a:spLocks noRot="1" noChangeArrowheads="1"/>
          </p:cNvSpPr>
          <p:nvPr/>
        </p:nvSpPr>
        <p:spPr>
          <a:xfrm>
            <a:off x="214282" y="928670"/>
            <a:ext cx="8540750" cy="6794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ITO – Óxido de Índio - Estanho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57158" y="285728"/>
            <a:ext cx="7467600" cy="703282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Sistemas Fotovoltaicos Orgânicos</a:t>
            </a:r>
            <a:br>
              <a:rPr kumimoji="0" lang="pt-B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OPVs</a:t>
            </a:r>
            <a:endParaRPr kumimoji="0" lang="pt-BR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4925" y="52388"/>
            <a:ext cx="8540750" cy="639762"/>
          </a:xfrm>
        </p:spPr>
        <p:txBody>
          <a:bodyPr/>
          <a:lstStyle/>
          <a:p>
            <a:pPr algn="l" eaLnBrk="1" hangingPunct="1"/>
            <a:r>
              <a:rPr lang="pt-BR" sz="3200" smtClean="0"/>
              <a:t>Óxido de índio estanho - ITO</a:t>
            </a:r>
          </a:p>
        </p:txBody>
      </p:sp>
      <p:pic>
        <p:nvPicPr>
          <p:cNvPr id="17411" name="Picture 13"/>
          <p:cNvPicPr>
            <a:picLocks noChangeAspect="1" noChangeArrowheads="1"/>
          </p:cNvPicPr>
          <p:nvPr/>
        </p:nvPicPr>
        <p:blipFill>
          <a:blip r:embed="rId2"/>
          <a:srcRect r="8446"/>
          <a:stretch>
            <a:fillRect/>
          </a:stretch>
        </p:blipFill>
        <p:spPr bwMode="auto">
          <a:xfrm>
            <a:off x="1295400" y="762000"/>
            <a:ext cx="594360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333875"/>
            <a:ext cx="4419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0"/>
            <a:ext cx="8540750" cy="679450"/>
          </a:xfrm>
        </p:spPr>
        <p:txBody>
          <a:bodyPr/>
          <a:lstStyle/>
          <a:p>
            <a:pPr algn="l" eaLnBrk="1" hangingPunct="1"/>
            <a:r>
              <a:rPr lang="pt-BR" sz="3200" smtClean="0"/>
              <a:t>Produção de TCOs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2630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8444" name="Rectangle 13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8447" name="Rectangle 16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8448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1438"/>
            <a:ext cx="3956050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Text Box 20"/>
          <p:cNvSpPr txBox="1">
            <a:spLocks noChangeArrowheads="1"/>
          </p:cNvSpPr>
          <p:nvPr/>
        </p:nvSpPr>
        <p:spPr bwMode="auto">
          <a:xfrm>
            <a:off x="323850" y="83661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Obtenção de TCOS por via úmida</a:t>
            </a:r>
          </a:p>
        </p:txBody>
      </p:sp>
      <p:sp>
        <p:nvSpPr>
          <p:cNvPr id="18450" name="Text Box 20"/>
          <p:cNvSpPr txBox="1">
            <a:spLocks noChangeArrowheads="1"/>
          </p:cNvSpPr>
          <p:nvPr/>
        </p:nvSpPr>
        <p:spPr bwMode="auto">
          <a:xfrm>
            <a:off x="4876800" y="8382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Obtenção de TCOS por sputtering</a:t>
            </a:r>
          </a:p>
        </p:txBody>
      </p:sp>
      <p:pic>
        <p:nvPicPr>
          <p:cNvPr id="18451" name="Pictur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752600"/>
            <a:ext cx="45466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282" y="249220"/>
            <a:ext cx="8540750" cy="679450"/>
          </a:xfrm>
        </p:spPr>
        <p:txBody>
          <a:bodyPr/>
          <a:lstStyle/>
          <a:p>
            <a:pPr algn="l" eaLnBrk="1" hangingPunct="1"/>
            <a:r>
              <a:rPr lang="pt-BR" sz="3200" dirty="0" smtClean="0"/>
              <a:t>ITO – Óxido de Índio - Estanho</a:t>
            </a:r>
            <a:endParaRPr lang="pt-BR" sz="3200" dirty="0" smtClean="0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2630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1517" name="Rectangle 14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1519" name="Rectangle 16"/>
          <p:cNvSpPr>
            <a:spLocks noChangeArrowheads="1"/>
          </p:cNvSpPr>
          <p:nvPr/>
        </p:nvSpPr>
        <p:spPr bwMode="auto">
          <a:xfrm>
            <a:off x="0" y="264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1520" name="Text Box 20"/>
          <p:cNvSpPr txBox="1">
            <a:spLocks noChangeArrowheads="1"/>
          </p:cNvSpPr>
          <p:nvPr/>
        </p:nvSpPr>
        <p:spPr bwMode="auto">
          <a:xfrm>
            <a:off x="323850" y="1142984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Obtenção de TCOS por via úmida</a:t>
            </a:r>
          </a:p>
        </p:txBody>
      </p:sp>
      <p:pic>
        <p:nvPicPr>
          <p:cNvPr id="21521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93853"/>
            <a:ext cx="33274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544653"/>
            <a:ext cx="32766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25" y="52388"/>
            <a:ext cx="8540750" cy="639762"/>
          </a:xfrm>
        </p:spPr>
        <p:txBody>
          <a:bodyPr/>
          <a:lstStyle/>
          <a:p>
            <a:pPr algn="l" eaLnBrk="1" hangingPunct="1"/>
            <a:r>
              <a:rPr lang="pt-BR" sz="3200" dirty="0" smtClean="0"/>
              <a:t>ITO - </a:t>
            </a:r>
            <a:r>
              <a:rPr lang="pt-BR" sz="3200" dirty="0" err="1" smtClean="0"/>
              <a:t>Sputtering</a:t>
            </a:r>
            <a:endParaRPr lang="pt-BR" sz="3200" dirty="0" smtClean="0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92150"/>
            <a:ext cx="8893175" cy="1223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pt-BR" sz="2400" smtClean="0"/>
              <a:t>Caracterização Óptica e Estrutural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71625"/>
            <a:ext cx="40163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39751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571504"/>
          </a:xfrm>
        </p:spPr>
        <p:txBody>
          <a:bodyPr/>
          <a:lstStyle/>
          <a:p>
            <a:r>
              <a:rPr lang="pt-BR" dirty="0" smtClean="0"/>
              <a:t>Sol</a:t>
            </a:r>
            <a:endParaRPr lang="pt-BR" dirty="0"/>
          </a:p>
        </p:txBody>
      </p:sp>
      <p:pic>
        <p:nvPicPr>
          <p:cNvPr id="27650" name="Picture 2" descr="http://3.bp.blogspot.com/-lqxZZSRtVWM/T-h7k2T6_UI/AAAAAAAABBo/nONGjrbi-3I/s1600/sol.jpg"/>
          <p:cNvPicPr>
            <a:picLocks noChangeAspect="1" noChangeArrowheads="1"/>
          </p:cNvPicPr>
          <p:nvPr/>
        </p:nvPicPr>
        <p:blipFill>
          <a:blip r:embed="rId2"/>
          <a:srcRect l="18963" t="16416" r="18457"/>
          <a:stretch>
            <a:fillRect/>
          </a:stretch>
        </p:blipFill>
        <p:spPr bwMode="auto">
          <a:xfrm>
            <a:off x="500034" y="1714488"/>
            <a:ext cx="2473212" cy="3052607"/>
          </a:xfrm>
          <a:prstGeom prst="rect">
            <a:avLst/>
          </a:prstGeom>
          <a:noFill/>
        </p:spPr>
      </p:pic>
      <p:pic>
        <p:nvPicPr>
          <p:cNvPr id="5" name="Imagem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1835" y="1643050"/>
            <a:ext cx="4857784" cy="336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321835" y="5000636"/>
            <a:ext cx="48577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Espectro de radiação solar, em amarelo a radiação que chega ao topo da atmosfera, a linha preta apresenta o espectro da radiação que chega até o nível do mar. As bandas de absorção ocorrem pela presença destes gases e vapor d’água na atmosfera.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15074" y="1714488"/>
            <a:ext cx="2714644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1000 W/m</a:t>
            </a:r>
            <a:r>
              <a:rPr kumimoji="0" lang="pt-BR" sz="24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2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174 peta watts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25" y="52388"/>
            <a:ext cx="8540750" cy="639762"/>
          </a:xfrm>
        </p:spPr>
        <p:txBody>
          <a:bodyPr/>
          <a:lstStyle/>
          <a:p>
            <a:pPr algn="l" eaLnBrk="1" hangingPunct="1"/>
            <a:r>
              <a:rPr lang="pt-BR" sz="3200" smtClean="0"/>
              <a:t>ITO - Sputtering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/>
          <a:srcRect t="46838" b="5940"/>
          <a:stretch>
            <a:fillRect/>
          </a:stretch>
        </p:blipFill>
        <p:spPr bwMode="auto">
          <a:xfrm>
            <a:off x="4643438" y="2847188"/>
            <a:ext cx="31242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5400"/>
            <a:ext cx="68040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Rot="1" noChangeArrowheads="1"/>
          </p:cNvSpPr>
          <p:nvPr/>
        </p:nvSpPr>
        <p:spPr bwMode="auto">
          <a:xfrm>
            <a:off x="0" y="692150"/>
            <a:ext cx="88931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pt-BR" sz="2400" dirty="0"/>
              <a:t>Caracterização Óptica e Estrutural</a:t>
            </a: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2"/>
          <a:srcRect b="56631"/>
          <a:stretch>
            <a:fillRect/>
          </a:stretch>
        </p:blipFill>
        <p:spPr bwMode="auto">
          <a:xfrm>
            <a:off x="500034" y="2835281"/>
            <a:ext cx="34290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85786" y="6072206"/>
            <a:ext cx="33575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/>
              <a:t>AFM da superfície de ITO como depositada</a:t>
            </a:r>
            <a:endParaRPr lang="pt-BR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214810" y="6072206"/>
            <a:ext cx="33575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/>
              <a:t>AFM da superfície de ITO tratada a 573 K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282" y="892162"/>
            <a:ext cx="8715435" cy="6794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pt-BR" sz="3200" dirty="0" smtClean="0"/>
              <a:t>Substrato Flexível </a:t>
            </a:r>
            <a:r>
              <a:rPr lang="pt-BR" sz="3200" dirty="0" smtClean="0"/>
              <a:t>– Polímero Termoestável</a:t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PEI - POLIETERIMIDA</a:t>
            </a:r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950367"/>
            <a:ext cx="45577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949779"/>
            <a:ext cx="3824286" cy="289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533400" y="6143644"/>
            <a:ext cx="2560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Características elétricas</a:t>
            </a:r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5943600" y="6143645"/>
            <a:ext cx="1690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Difração de RX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76200" y="1600200"/>
            <a:ext cx="891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/>
              <a:t>The polyetherimide (PEI) is a commercial polyimide which combines high temperature resistance, low moisture absorption, and excellent dielectric properties [21]. Its degradation temperature is about 818 K and glass transition (T</a:t>
            </a:r>
            <a:r>
              <a:rPr lang="en-US" baseline="-25000"/>
              <a:t>g</a:t>
            </a:r>
            <a:r>
              <a:rPr lang="en-US"/>
              <a:t>) temperature is      491 K, allowing its application in hostile environments</a:t>
            </a:r>
            <a:r>
              <a:rPr lang="pt-B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0"/>
            <a:ext cx="8540750" cy="679450"/>
          </a:xfrm>
        </p:spPr>
        <p:txBody>
          <a:bodyPr/>
          <a:lstStyle/>
          <a:p>
            <a:pPr algn="l" eaLnBrk="1" hangingPunct="1"/>
            <a:r>
              <a:rPr lang="pt-BR" sz="3200" dirty="0" smtClean="0"/>
              <a:t>ITO </a:t>
            </a:r>
            <a:r>
              <a:rPr lang="pt-BR" sz="3200" dirty="0" smtClean="0"/>
              <a:t>– Polímero Termoestável</a:t>
            </a:r>
          </a:p>
        </p:txBody>
      </p:sp>
      <p:pic>
        <p:nvPicPr>
          <p:cNvPr id="38915" name="Picture 2" descr="Untitled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066800"/>
            <a:ext cx="5568950" cy="4489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3124200" y="5638800"/>
            <a:ext cx="3119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Comparação com a literatura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313" y="357188"/>
            <a:ext cx="8540750" cy="679450"/>
          </a:xfrm>
        </p:spPr>
        <p:txBody>
          <a:bodyPr/>
          <a:lstStyle/>
          <a:p>
            <a:pPr algn="l" eaLnBrk="1" hangingPunct="1"/>
            <a:r>
              <a:rPr lang="pt-BR" sz="3200" smtClean="0"/>
              <a:t>GEO – Grupo de Eletrônica</a:t>
            </a:r>
            <a:br>
              <a:rPr lang="pt-BR" sz="3200" smtClean="0"/>
            </a:br>
            <a:r>
              <a:rPr lang="pt-BR" sz="3200" smtClean="0"/>
              <a:t>Projetos em Desenvolvimento</a:t>
            </a:r>
          </a:p>
        </p:txBody>
      </p:sp>
      <p:sp>
        <p:nvSpPr>
          <p:cNvPr id="48131" name="AutoShape 2" descr="Lab 15.jpg"/>
          <p:cNvSpPr>
            <a:spLocks noChangeAspect="1" noChangeArrowheads="1"/>
          </p:cNvSpPr>
          <p:nvPr/>
        </p:nvSpPr>
        <p:spPr bwMode="auto">
          <a:xfrm>
            <a:off x="18732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32" name="AutoShape 4" descr="Lab 15.jpg"/>
          <p:cNvSpPr>
            <a:spLocks noChangeAspect="1" noChangeArrowheads="1"/>
          </p:cNvSpPr>
          <p:nvPr/>
        </p:nvSpPr>
        <p:spPr bwMode="auto">
          <a:xfrm>
            <a:off x="18732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33" name="AutoShape 6" descr="Lab 15.jpg"/>
          <p:cNvSpPr>
            <a:spLocks noChangeAspect="1" noChangeArrowheads="1"/>
          </p:cNvSpPr>
          <p:nvPr/>
        </p:nvSpPr>
        <p:spPr bwMode="auto">
          <a:xfrm>
            <a:off x="18732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34" name="AutoShape 8" descr="http://www.fisica.ufjf.br/roundcube/?_task=mail&amp;_action=get&amp;_mbox=INBOX&amp;_uid=5775&amp;_part=2"/>
          <p:cNvSpPr>
            <a:spLocks noChangeAspect="1" noChangeArrowheads="1"/>
          </p:cNvSpPr>
          <p:nvPr/>
        </p:nvSpPr>
        <p:spPr bwMode="auto">
          <a:xfrm>
            <a:off x="187325" y="-5907088"/>
            <a:ext cx="10277475" cy="622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35" name="CaixaDeTexto 7"/>
          <p:cNvSpPr txBox="1">
            <a:spLocks noChangeArrowheads="1"/>
          </p:cNvSpPr>
          <p:nvPr/>
        </p:nvSpPr>
        <p:spPr bwMode="auto">
          <a:xfrm>
            <a:off x="357188" y="1357313"/>
            <a:ext cx="800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Grafeno e OLEDs: A chave para o desenvolvimento de dispositivos emissores de luz totalmente orgânicos</a:t>
            </a:r>
          </a:p>
        </p:txBody>
      </p:sp>
      <p:pic>
        <p:nvPicPr>
          <p:cNvPr id="48136" name="Picture 2" descr="http://www.infoescola.com/wp-content/uploads/2012/01/grafe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143125"/>
            <a:ext cx="27860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4" descr="http://telecentroararaquara.com.br/novosite/wp-content/uploads/Transparent_phone-transparente-grafe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2000250"/>
            <a:ext cx="256698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6" descr="https://encrypted-tbn1.gstatic.com/images?q=tbn:ANd9GcTS4ocTIluAwHs2vBxU_tD0AjsitlNqLZsgN2XUZ5b6KcHNBWRL6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4643438"/>
            <a:ext cx="30718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8" descr="http://lqes.iqm.unicamp.br/images/lqes_empauta_novidades_926_grafen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4500563"/>
            <a:ext cx="2714625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313" y="357188"/>
            <a:ext cx="8540750" cy="679450"/>
          </a:xfrm>
        </p:spPr>
        <p:txBody>
          <a:bodyPr/>
          <a:lstStyle/>
          <a:p>
            <a:pPr algn="l" eaLnBrk="1" hangingPunct="1"/>
            <a:r>
              <a:rPr lang="pt-BR" sz="3200" smtClean="0"/>
              <a:t>GEO – Grupo de Eletrônica</a:t>
            </a:r>
            <a:br>
              <a:rPr lang="pt-BR" sz="3200" smtClean="0"/>
            </a:br>
            <a:r>
              <a:rPr lang="pt-BR" sz="3200" smtClean="0"/>
              <a:t>Projetos em Desenvolvimento</a:t>
            </a:r>
          </a:p>
        </p:txBody>
      </p:sp>
      <p:sp>
        <p:nvSpPr>
          <p:cNvPr id="49155" name="AutoShape 2" descr="Lab 15.jpg"/>
          <p:cNvSpPr>
            <a:spLocks noChangeAspect="1" noChangeArrowheads="1"/>
          </p:cNvSpPr>
          <p:nvPr/>
        </p:nvSpPr>
        <p:spPr bwMode="auto">
          <a:xfrm>
            <a:off x="18732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9156" name="AutoShape 4" descr="Lab 15.jpg"/>
          <p:cNvSpPr>
            <a:spLocks noChangeAspect="1" noChangeArrowheads="1"/>
          </p:cNvSpPr>
          <p:nvPr/>
        </p:nvSpPr>
        <p:spPr bwMode="auto">
          <a:xfrm>
            <a:off x="18732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9157" name="AutoShape 6" descr="Lab 15.jpg"/>
          <p:cNvSpPr>
            <a:spLocks noChangeAspect="1" noChangeArrowheads="1"/>
          </p:cNvSpPr>
          <p:nvPr/>
        </p:nvSpPr>
        <p:spPr bwMode="auto">
          <a:xfrm>
            <a:off x="18732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9158" name="AutoShape 8" descr="http://www.fisica.ufjf.br/roundcube/?_task=mail&amp;_action=get&amp;_mbox=INBOX&amp;_uid=5775&amp;_part=2"/>
          <p:cNvSpPr>
            <a:spLocks noChangeAspect="1" noChangeArrowheads="1"/>
          </p:cNvSpPr>
          <p:nvPr/>
        </p:nvSpPr>
        <p:spPr bwMode="auto">
          <a:xfrm>
            <a:off x="187325" y="-5907088"/>
            <a:ext cx="10277475" cy="622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9159" name="CaixaDeTexto 7"/>
          <p:cNvSpPr txBox="1">
            <a:spLocks noChangeArrowheads="1"/>
          </p:cNvSpPr>
          <p:nvPr/>
        </p:nvSpPr>
        <p:spPr bwMode="auto">
          <a:xfrm>
            <a:off x="357188" y="1357313"/>
            <a:ext cx="800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Desenvolvimento de OLEDs Sensíveis ao Infravermelho para Aplicações em Sistemas de Visão Noturna</a:t>
            </a:r>
          </a:p>
        </p:txBody>
      </p:sp>
      <p:pic>
        <p:nvPicPr>
          <p:cNvPr id="49160" name="Picture 2" descr="http://1.bp.blogspot.com/-WXtFLO4s16k/UHWGy841gFI/AAAAAAAAAbc/7qzLBwju0rI/s1600/SABADOANO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357438"/>
            <a:ext cx="32797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4" descr="https://encrypted-tbn0.gstatic.com/images?q=tbn:ANd9GcSJsF7dsa6hUkx12fTKwDjD2iFgJpCeH29zL_i0D_IN-DBN4Oh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714500"/>
            <a:ext cx="3500437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6" descr="Fotos de Óculos de visão Noturna Maringá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511675"/>
            <a:ext cx="350043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0"/>
            <a:ext cx="8540750" cy="679450"/>
          </a:xfrm>
        </p:spPr>
        <p:txBody>
          <a:bodyPr/>
          <a:lstStyle/>
          <a:p>
            <a:pPr algn="l" eaLnBrk="1" hangingPunct="1"/>
            <a:r>
              <a:rPr lang="pt-BR" sz="3200" smtClean="0"/>
              <a:t>GEO – Grupo de Eletrônica</a:t>
            </a:r>
          </a:p>
        </p:txBody>
      </p:sp>
      <p:pic>
        <p:nvPicPr>
          <p:cNvPr id="4301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100" y="1643049"/>
            <a:ext cx="1766099" cy="176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9980" y="1892288"/>
            <a:ext cx="1099527" cy="126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Box 11"/>
          <p:cNvSpPr txBox="1">
            <a:spLocks noChangeArrowheads="1"/>
          </p:cNvSpPr>
          <p:nvPr/>
        </p:nvSpPr>
        <p:spPr bwMode="auto">
          <a:xfrm>
            <a:off x="457200" y="762000"/>
            <a:ext cx="2579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/>
              <a:t>Colaborações</a:t>
            </a:r>
          </a:p>
        </p:txBody>
      </p:sp>
      <p:sp>
        <p:nvSpPr>
          <p:cNvPr id="43016" name="TextBox 12"/>
          <p:cNvSpPr txBox="1">
            <a:spLocks noChangeArrowheads="1"/>
          </p:cNvSpPr>
          <p:nvPr/>
        </p:nvSpPr>
        <p:spPr bwMode="auto">
          <a:xfrm>
            <a:off x="428596" y="3500438"/>
            <a:ext cx="3173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/>
              <a:t>Apoio Financeiro</a:t>
            </a:r>
          </a:p>
        </p:txBody>
      </p:sp>
      <p:pic>
        <p:nvPicPr>
          <p:cNvPr id="43017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143380"/>
            <a:ext cx="2266946" cy="99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4871" y="4214818"/>
            <a:ext cx="2009436" cy="107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Logomarca da Fapem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5393190"/>
            <a:ext cx="1483313" cy="1199739"/>
          </a:xfrm>
          <a:prstGeom prst="rect">
            <a:avLst/>
          </a:prstGeom>
          <a:noFill/>
        </p:spPr>
      </p:pic>
      <p:pic>
        <p:nvPicPr>
          <p:cNvPr id="54278" name="Picture 6" descr="http://t0.gstatic.com/images?q=tbn:ANd9GcR5sm6PwWUWceLYUDLdjpTEoCbTtKsLOO9EoyU5ZIh0n9aa_ts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000504"/>
            <a:ext cx="1700376" cy="1277778"/>
          </a:xfrm>
          <a:prstGeom prst="rect">
            <a:avLst/>
          </a:prstGeom>
          <a:noFill/>
        </p:spPr>
      </p:pic>
      <p:pic>
        <p:nvPicPr>
          <p:cNvPr id="54280" name="Picture 8" descr="http://t1.gstatic.com/images?q=tbn:ANd9GcRWutLA0cnbkqZvIxcnVed-6GdkJ7r4rzuWR_BLZkkoxhow1RR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5429264"/>
            <a:ext cx="3267032" cy="1127590"/>
          </a:xfrm>
          <a:prstGeom prst="rect">
            <a:avLst/>
          </a:prstGeom>
          <a:noFill/>
        </p:spPr>
      </p:pic>
      <p:pic>
        <p:nvPicPr>
          <p:cNvPr id="54284" name="Picture 12" descr="http://www.ufjf.br/geo/files/2013/01/pucr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96742" y="1779872"/>
            <a:ext cx="1038228" cy="1492453"/>
          </a:xfrm>
          <a:prstGeom prst="rect">
            <a:avLst/>
          </a:prstGeom>
          <a:noFill/>
        </p:spPr>
      </p:pic>
      <p:pic>
        <p:nvPicPr>
          <p:cNvPr id="54286" name="Picture 14" descr="http://www.dcc.ufam.edu.br/unplug/images/sampledata/Unplug/012_marca%20ufa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23513" y="1776819"/>
            <a:ext cx="1209679" cy="1498559"/>
          </a:xfrm>
          <a:prstGeom prst="rect">
            <a:avLst/>
          </a:prstGeom>
          <a:noFill/>
        </p:spPr>
      </p:pic>
      <p:pic>
        <p:nvPicPr>
          <p:cNvPr id="54288" name="Picture 16" descr="https://encrypted-tbn2.gstatic.com/images?q=tbn:ANd9GcQ_6gY4FkqTrorD31mXzJ7QVcbp01yJMO-PR393y63swYdRQOCb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21735" y="1829255"/>
            <a:ext cx="1409704" cy="1393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67600" cy="560406"/>
          </a:xfrm>
        </p:spPr>
        <p:txBody>
          <a:bodyPr/>
          <a:lstStyle/>
          <a:p>
            <a:r>
              <a:rPr lang="pt-BR" dirty="0" smtClean="0"/>
              <a:t>Uso da Energia Solar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4873752"/>
          </a:xfrm>
        </p:spPr>
        <p:txBody>
          <a:bodyPr/>
          <a:lstStyle/>
          <a:p>
            <a:r>
              <a:rPr lang="pt-BR" dirty="0" smtClean="0"/>
              <a:t>Pode ser usada de forma:</a:t>
            </a:r>
          </a:p>
          <a:p>
            <a:pPr lvl="1"/>
            <a:r>
              <a:rPr lang="pt-BR" dirty="0" smtClean="0"/>
              <a:t>Indireta – Exemplos: produção de petróleo, bicombustíveis.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Direta – Aquecedores solares e Sistema Fotovoltaicos</a:t>
            </a:r>
            <a:endParaRPr lang="pt-BR" dirty="0"/>
          </a:p>
        </p:txBody>
      </p:sp>
      <p:pic>
        <p:nvPicPr>
          <p:cNvPr id="26626" name="Picture 2" descr="http://eco4u.files.wordpress.com/2011/04/canavi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285992"/>
            <a:ext cx="2666988" cy="1849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Uso da Energia Solar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Pode ser usada de forma:</a:t>
            </a:r>
          </a:p>
          <a:p>
            <a:pPr lvl="1"/>
            <a:r>
              <a:rPr lang="pt-BR" dirty="0" smtClean="0"/>
              <a:t>Indireta – Exemplos: produção de petróleo, bicombustíveis.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Direta – Aquecedores solares e Sistema Fotovoltaicos</a:t>
            </a:r>
            <a:endParaRPr lang="pt-BR" dirty="0"/>
          </a:p>
        </p:txBody>
      </p:sp>
      <p:pic>
        <p:nvPicPr>
          <p:cNvPr id="40962" name="Picture 2" descr="http://www.greenpeace.org/brasil/Global/brasil/image/2009/5/34049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239000" cy="4829176"/>
          </a:xfrm>
          <a:prstGeom prst="rect">
            <a:avLst/>
          </a:prstGeom>
          <a:noFill/>
        </p:spPr>
      </p:pic>
      <p:pic>
        <p:nvPicPr>
          <p:cNvPr id="40964" name="Picture 4" descr="http://www.solartec.com.br/wp-content/uploads/2012/05/energia-solar-ribeirao-pre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7581087" cy="5003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703282"/>
          </a:xfrm>
        </p:spPr>
        <p:txBody>
          <a:bodyPr/>
          <a:lstStyle/>
          <a:p>
            <a:r>
              <a:rPr lang="pt-BR" dirty="0" smtClean="0"/>
              <a:t>Sistemas Fotovoltaicos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7467600" cy="4873752"/>
          </a:xfrm>
        </p:spPr>
        <p:txBody>
          <a:bodyPr/>
          <a:lstStyle/>
          <a:p>
            <a:r>
              <a:rPr lang="pt-BR" dirty="0" smtClean="0"/>
              <a:t>Principio de Funcionamento</a:t>
            </a:r>
            <a:endParaRPr lang="pt-BR" dirty="0"/>
          </a:p>
        </p:txBody>
      </p:sp>
      <p:pic>
        <p:nvPicPr>
          <p:cNvPr id="43010" name="Picture 2" descr="http://library.thinkquest.org/03oct/02144/glossary/pics/solar_ce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5929354" cy="3814925"/>
          </a:xfrm>
          <a:prstGeom prst="rect">
            <a:avLst/>
          </a:prstGeom>
          <a:noFill/>
        </p:spPr>
      </p:pic>
      <p:pic>
        <p:nvPicPr>
          <p:cNvPr id="43012" name="Picture 4" descr="http://www.pucrs.br/cbsolar/img/energia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928802"/>
            <a:ext cx="5738822" cy="4154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560406"/>
          </a:xfrm>
        </p:spPr>
        <p:txBody>
          <a:bodyPr/>
          <a:lstStyle/>
          <a:p>
            <a:r>
              <a:rPr lang="pt-BR" dirty="0" smtClean="0"/>
              <a:t>Tipos de Células Solares</a:t>
            </a:r>
            <a:endParaRPr lang="pt-BR" dirty="0"/>
          </a:p>
        </p:txBody>
      </p:sp>
      <p:pic>
        <p:nvPicPr>
          <p:cNvPr id="44034" name="Picture 2" descr="File:StructureMJetspectre.png"/>
          <p:cNvPicPr>
            <a:picLocks noChangeAspect="1" noChangeArrowheads="1"/>
          </p:cNvPicPr>
          <p:nvPr/>
        </p:nvPicPr>
        <p:blipFill>
          <a:blip r:embed="rId2"/>
          <a:srcRect b="5748"/>
          <a:stretch>
            <a:fillRect/>
          </a:stretch>
        </p:blipFill>
        <p:spPr bwMode="auto">
          <a:xfrm>
            <a:off x="500034" y="3286124"/>
            <a:ext cx="7620000" cy="335758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357554" y="3000372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Multijunção</a:t>
            </a:r>
            <a:endParaRPr lang="pt-BR" dirty="0"/>
          </a:p>
        </p:txBody>
      </p:sp>
      <p:pic>
        <p:nvPicPr>
          <p:cNvPr id="44036" name="Picture 4" descr="Thin-Film Solar Cells Next Generation Photovoltaics  Its "/>
          <p:cNvPicPr>
            <a:picLocks noChangeAspect="1" noChangeArrowheads="1"/>
          </p:cNvPicPr>
          <p:nvPr/>
        </p:nvPicPr>
        <p:blipFill>
          <a:blip r:embed="rId3"/>
          <a:srcRect r="53125" b="19741"/>
          <a:stretch>
            <a:fillRect/>
          </a:stretch>
        </p:blipFill>
        <p:spPr bwMode="auto">
          <a:xfrm>
            <a:off x="4572000" y="857232"/>
            <a:ext cx="1785950" cy="2071702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928794" y="1857364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Silício Cristalino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560406"/>
          </a:xfrm>
        </p:spPr>
        <p:txBody>
          <a:bodyPr/>
          <a:lstStyle/>
          <a:p>
            <a:r>
              <a:rPr lang="pt-BR" dirty="0" smtClean="0"/>
              <a:t>Tipos de Células Solares</a:t>
            </a:r>
            <a:endParaRPr lang="pt-BR" dirty="0"/>
          </a:p>
        </p:txBody>
      </p:sp>
      <p:pic>
        <p:nvPicPr>
          <p:cNvPr id="45058" name="Picture 2" descr="http://www.jc-solarhomes.com/images1/Cd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3543293" cy="2963887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4357686" y="2214554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Célula Solar de Filme fino</a:t>
            </a:r>
            <a:endParaRPr lang="pt-BR" dirty="0"/>
          </a:p>
        </p:txBody>
      </p:sp>
      <p:pic>
        <p:nvPicPr>
          <p:cNvPr id="45060" name="Picture 4" descr="https://encrypted-tbn3.gstatic.com/images?q=tbn:ANd9GcQlrhprqlSP5z5rtO1_dODWySGnU2A2JL8MXsumJYKsXSTMPdl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857628"/>
            <a:ext cx="3016243" cy="2714620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4357686" y="5000636"/>
            <a:ext cx="35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Célula Solar de Si </a:t>
            </a:r>
            <a:r>
              <a:rPr lang="pt-BR" dirty="0" err="1" smtClean="0"/>
              <a:t>Policristalino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560406"/>
          </a:xfrm>
        </p:spPr>
        <p:txBody>
          <a:bodyPr/>
          <a:lstStyle/>
          <a:p>
            <a:r>
              <a:rPr lang="pt-BR" dirty="0" smtClean="0"/>
              <a:t>Tipos de Células Solares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428860" y="1142984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Célula Solar Orgânica</a:t>
            </a:r>
            <a:endParaRPr lang="pt-BR" dirty="0"/>
          </a:p>
        </p:txBody>
      </p:sp>
      <p:pic>
        <p:nvPicPr>
          <p:cNvPr id="46082" name="Picture 2" descr="https://encrypted-tbn3.gstatic.com/images?q=tbn:ANd9GcTAgFuVDzVQ9InFQ_BiUB9DyDAmwD898qPH_Xe5EBRz7GYl-hclh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2445210" cy="2790823"/>
          </a:xfrm>
          <a:prstGeom prst="rect">
            <a:avLst/>
          </a:prstGeom>
          <a:noFill/>
        </p:spPr>
      </p:pic>
      <p:pic>
        <p:nvPicPr>
          <p:cNvPr id="46084" name="Picture 4" descr="http://www.cstf.kyushu-u.ac.jp/%7Eadachilab/lab/wp-content/uploads/2012/09/osc_close_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938067"/>
            <a:ext cx="3429024" cy="2343664"/>
          </a:xfrm>
          <a:prstGeom prst="rect">
            <a:avLst/>
          </a:prstGeom>
          <a:noFill/>
        </p:spPr>
      </p:pic>
      <p:pic>
        <p:nvPicPr>
          <p:cNvPr id="46086" name="Picture 6" descr="http://deibel.files.wordpress.com/2008/03/tandem.png?w=150&amp;h=1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890221"/>
            <a:ext cx="1857378" cy="2439356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1000100" y="446485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Junção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214810" y="446485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Blenda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715140" y="4464851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Multi</a:t>
            </a:r>
            <a:r>
              <a:rPr lang="pt-BR" dirty="0" smtClean="0"/>
              <a:t> Junção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703282"/>
          </a:xfrm>
        </p:spPr>
        <p:txBody>
          <a:bodyPr/>
          <a:lstStyle/>
          <a:p>
            <a:r>
              <a:rPr lang="pt-BR" dirty="0" smtClean="0"/>
              <a:t>Sistemas Fotovoltaicos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7467600" cy="4873752"/>
          </a:xfrm>
        </p:spPr>
        <p:txBody>
          <a:bodyPr/>
          <a:lstStyle/>
          <a:p>
            <a:r>
              <a:rPr lang="pt-BR" dirty="0" smtClean="0"/>
              <a:t>Principio de Funcionamento</a:t>
            </a:r>
            <a:endParaRPr lang="pt-BR" dirty="0"/>
          </a:p>
        </p:txBody>
      </p:sp>
      <p:pic>
        <p:nvPicPr>
          <p:cNvPr id="41986" name="Picture 2" descr="http://i1.wp.com/solarlove.org/wp-content/uploads/2013/02/solar-cell-efficiency-recor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7415213" cy="4895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1400</TotalTime>
  <Words>447</Words>
  <Application>Microsoft Office PowerPoint</Application>
  <PresentationFormat>Apresentação na tela (4:3)</PresentationFormat>
  <Paragraphs>86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Balcão Envidraçado</vt:lpstr>
      <vt:lpstr>Eletrônica orgânica aplicada a sistemas fotovoltaicos</vt:lpstr>
      <vt:lpstr>Sol</vt:lpstr>
      <vt:lpstr>Uso da Energia Solar</vt:lpstr>
      <vt:lpstr>Uso da Energia Solar</vt:lpstr>
      <vt:lpstr>Sistemas Fotovoltaicos</vt:lpstr>
      <vt:lpstr>Tipos de Células Solares</vt:lpstr>
      <vt:lpstr>Tipos de Células Solares</vt:lpstr>
      <vt:lpstr>Tipos de Células Solares</vt:lpstr>
      <vt:lpstr>Sistemas Fotovoltaicos</vt:lpstr>
      <vt:lpstr>Slide 10</vt:lpstr>
      <vt:lpstr>Sistemas Fotovoltaicos Orgânicos OPVs</vt:lpstr>
      <vt:lpstr>Sistemas Fotovoltaicos Orgânicos OPVs</vt:lpstr>
      <vt:lpstr>Sistemas Fotovoltaicos Orgânicos OPVs</vt:lpstr>
      <vt:lpstr>Sistemas Fotovoltaicos Orgânicos OPVs</vt:lpstr>
      <vt:lpstr>Slide 15</vt:lpstr>
      <vt:lpstr>Óxido de índio estanho - ITO</vt:lpstr>
      <vt:lpstr>Produção de TCOs</vt:lpstr>
      <vt:lpstr>ITO – Óxido de Índio - Estanho</vt:lpstr>
      <vt:lpstr>ITO - Sputtering</vt:lpstr>
      <vt:lpstr>ITO - Sputtering</vt:lpstr>
      <vt:lpstr>Substrato Flexível – Polímero Termoestável  PEI - POLIETERIMIDA</vt:lpstr>
      <vt:lpstr>ITO – Polímero Termoestável</vt:lpstr>
      <vt:lpstr>GEO – Grupo de Eletrônica Projetos em Desenvolvimento</vt:lpstr>
      <vt:lpstr>GEO – Grupo de Eletrônica Projetos em Desenvolvimento</vt:lpstr>
      <vt:lpstr>GEO – Grupo de Eletrônica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Eletrônica orgânica aplicada a sistemas fotovoltaicos</dc:title>
  <dc:creator>Ufjf</dc:creator>
  <cp:lastModifiedBy>Ufjf</cp:lastModifiedBy>
  <cp:revision>40</cp:revision>
  <dcterms:created xsi:type="dcterms:W3CDTF">2013-06-20T17:07:12Z</dcterms:created>
  <dcterms:modified xsi:type="dcterms:W3CDTF">2013-06-21T16:28:04Z</dcterms:modified>
</cp:coreProperties>
</file>