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96" r:id="rId3"/>
    <p:sldId id="404" r:id="rId4"/>
    <p:sldId id="406" r:id="rId5"/>
    <p:sldId id="405" r:id="rId6"/>
    <p:sldId id="407" r:id="rId7"/>
    <p:sldId id="411" r:id="rId8"/>
    <p:sldId id="410" r:id="rId9"/>
    <p:sldId id="412" r:id="rId10"/>
    <p:sldId id="413" r:id="rId11"/>
    <p:sldId id="415" r:id="rId12"/>
    <p:sldId id="414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327" r:id="rId26"/>
  </p:sldIdLst>
  <p:sldSz cx="9144000" cy="6858000" type="screen4x3"/>
  <p:notesSz cx="6854825" cy="97504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FD83"/>
    <a:srgbClr val="C0C0C0"/>
    <a:srgbClr val="FFF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81" autoAdjust="0"/>
    <p:restoredTop sz="98686" autoAdjust="0"/>
  </p:normalViewPr>
  <p:slideViewPr>
    <p:cSldViewPr>
      <p:cViewPr>
        <p:scale>
          <a:sx n="80" d="100"/>
          <a:sy n="80" d="100"/>
        </p:scale>
        <p:origin x="-2730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pPr>
              <a:defRPr/>
            </a:pPr>
            <a:fld id="{FD11A83A-3E31-4EAC-96FD-A3B707D157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7364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32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pPr>
              <a:defRPr/>
            </a:pPr>
            <a:fld id="{2170A22A-888D-4207-A7F2-528E10838E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724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70A22A-888D-4207-A7F2-528E10838EBA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1428750" y="642938"/>
            <a:ext cx="6416675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graphicFrame>
        <p:nvGraphicFramePr>
          <p:cNvPr id="5" name="Object 26"/>
          <p:cNvGraphicFramePr>
            <a:graphicFrameLocks noChangeAspect="1"/>
          </p:cNvGraphicFramePr>
          <p:nvPr/>
        </p:nvGraphicFramePr>
        <p:xfrm>
          <a:off x="1857375" y="0"/>
          <a:ext cx="7397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5" name="Image" r:id="rId3" imgW="6869841" imgH="5307937" progId="">
                  <p:embed/>
                </p:oleObj>
              </mc:Choice>
              <mc:Fallback>
                <p:oleObj name="Image" r:id="rId3" imgW="6869841" imgH="5307937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0"/>
                        <a:ext cx="7397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10" descr="logo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87313"/>
            <a:ext cx="14478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240213" y="25400"/>
            <a:ext cx="588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143625" y="6500813"/>
            <a:ext cx="2776538" cy="476250"/>
          </a:xfrm>
          <a:prstGeom prst="rect">
            <a:avLst/>
          </a:prstGeo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B6E6C723-965C-47AC-8521-15FC8FD2519C}" type="slidenum">
              <a:rPr lang="pt-BR"/>
              <a:pPr>
                <a:defRPr/>
              </a:pPr>
              <a:t>‹nº›</a:t>
            </a:fld>
            <a:r>
              <a:rPr lang="pt-BR" dirty="0"/>
              <a:t>/60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 userDrawn="1"/>
        </p:nvSpPr>
        <p:spPr bwMode="auto">
          <a:xfrm>
            <a:off x="1428750" y="642938"/>
            <a:ext cx="6416675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graphicFrame>
        <p:nvGraphicFramePr>
          <p:cNvPr id="4" name="Object 26"/>
          <p:cNvGraphicFramePr>
            <a:graphicFrameLocks noChangeAspect="1"/>
          </p:cNvGraphicFramePr>
          <p:nvPr/>
        </p:nvGraphicFramePr>
        <p:xfrm>
          <a:off x="1857375" y="0"/>
          <a:ext cx="7397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9" name="Image" r:id="rId3" imgW="6869841" imgH="5307937" progId="">
                  <p:embed/>
                </p:oleObj>
              </mc:Choice>
              <mc:Fallback>
                <p:oleObj name="Image" r:id="rId3" imgW="6869841" imgH="5307937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0"/>
                        <a:ext cx="7397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10" descr="logo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87313"/>
            <a:ext cx="14478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240213" y="25400"/>
            <a:ext cx="588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15063" y="6500813"/>
            <a:ext cx="2705100" cy="476250"/>
          </a:xfrm>
          <a:prstGeom prst="rect">
            <a:avLst/>
          </a:prstGeo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7199F09A-3BD6-41DA-A038-C8856714754D}" type="slidenum">
              <a:rPr lang="pt-BR"/>
              <a:pPr>
                <a:defRPr/>
              </a:pPr>
              <a:t>‹nº›</a:t>
            </a:fld>
            <a:r>
              <a:rPr lang="pt-BR" dirty="0"/>
              <a:t>/60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6563" y="6500813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3BF17A8C-4246-42B3-B98A-88001B1EE844}" type="slidenum">
              <a:rPr lang="pt-BR"/>
              <a:pPr>
                <a:defRPr/>
              </a:pPr>
              <a:t>‹nº›</a:t>
            </a:fld>
            <a:r>
              <a:rPr lang="pt-BR" dirty="0"/>
              <a:t>/60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dor\Desktop\NIMO\fotos luminárias GE - Dornelas\08.jpg"/>
          <p:cNvPicPr>
            <a:picLocks noChangeAspect="1" noChangeArrowheads="1"/>
          </p:cNvPicPr>
          <p:nvPr userDrawn="1"/>
        </p:nvPicPr>
        <p:blipFill>
          <a:blip r:embed="rId3"/>
          <a:srcRect t="2989" b="26494"/>
          <a:stretch>
            <a:fillRect/>
          </a:stretch>
        </p:blipFill>
        <p:spPr bwMode="auto">
          <a:xfrm>
            <a:off x="-365854" y="3068428"/>
            <a:ext cx="10077315" cy="3993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contrasting" dir="t"/>
          </a:scene3d>
          <a:sp3d prstMaterial="translucentPowder"/>
        </p:spPr>
      </p:pic>
      <p:sp>
        <p:nvSpPr>
          <p:cNvPr id="4" name="Ondulado duplo 3"/>
          <p:cNvSpPr>
            <a:spLocks noChangeArrowheads="1"/>
          </p:cNvSpPr>
          <p:nvPr userDrawn="1"/>
        </p:nvSpPr>
        <p:spPr bwMode="auto">
          <a:xfrm rot="20945746">
            <a:off x="-187325" y="5837238"/>
            <a:ext cx="10971213" cy="2798762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pt-BR" sz="1800" u="sng"/>
          </a:p>
          <a:p>
            <a:pPr>
              <a:defRPr/>
            </a:pPr>
            <a:endParaRPr lang="pt-BR" sz="1800" u="sng"/>
          </a:p>
          <a:p>
            <a:pPr>
              <a:defRPr/>
            </a:pPr>
            <a:endParaRPr lang="pt-BR" sz="1800" u="sng"/>
          </a:p>
          <a:p>
            <a:pPr>
              <a:defRPr/>
            </a:pPr>
            <a:endParaRPr lang="pt-BR" sz="1800" u="sng"/>
          </a:p>
          <a:p>
            <a:pPr>
              <a:defRPr/>
            </a:pPr>
            <a:endParaRPr lang="pt-BR" sz="1800" u="sng"/>
          </a:p>
          <a:p>
            <a:pPr>
              <a:defRPr/>
            </a:pPr>
            <a:endParaRPr lang="pt-BR" sz="1800" u="sng"/>
          </a:p>
          <a:p>
            <a:pPr>
              <a:defRPr/>
            </a:pPr>
            <a:endParaRPr lang="pt-BR" sz="1800" u="sng"/>
          </a:p>
        </p:txBody>
      </p:sp>
      <p:sp>
        <p:nvSpPr>
          <p:cNvPr id="5" name="Ondulado duplo 4"/>
          <p:cNvSpPr>
            <a:spLocks noChangeArrowheads="1"/>
          </p:cNvSpPr>
          <p:nvPr userDrawn="1"/>
        </p:nvSpPr>
        <p:spPr bwMode="auto">
          <a:xfrm rot="20945746">
            <a:off x="-1349375" y="1265238"/>
            <a:ext cx="10971213" cy="2798762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pt-BR" sz="1800" u="sng"/>
          </a:p>
          <a:p>
            <a:pPr>
              <a:defRPr/>
            </a:pPr>
            <a:endParaRPr lang="pt-BR" sz="1800" u="sng"/>
          </a:p>
          <a:p>
            <a:pPr>
              <a:defRPr/>
            </a:pPr>
            <a:endParaRPr lang="pt-BR" sz="1800" u="sng"/>
          </a:p>
          <a:p>
            <a:pPr>
              <a:defRPr/>
            </a:pPr>
            <a:endParaRPr lang="pt-BR" sz="1800" u="sng"/>
          </a:p>
          <a:p>
            <a:pPr>
              <a:defRPr/>
            </a:pPr>
            <a:endParaRPr lang="pt-BR" sz="1800" u="sng"/>
          </a:p>
          <a:p>
            <a:pPr>
              <a:defRPr/>
            </a:pPr>
            <a:endParaRPr lang="pt-BR" sz="1800" u="sng"/>
          </a:p>
          <a:p>
            <a:pPr>
              <a:defRPr/>
            </a:pPr>
            <a:endParaRPr lang="pt-BR" sz="1800" u="sng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1428750" y="642938"/>
            <a:ext cx="6416675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graphicFrame>
        <p:nvGraphicFramePr>
          <p:cNvPr id="7" name="Object 26"/>
          <p:cNvGraphicFramePr>
            <a:graphicFrameLocks noChangeAspect="1"/>
          </p:cNvGraphicFramePr>
          <p:nvPr/>
        </p:nvGraphicFramePr>
        <p:xfrm>
          <a:off x="1857375" y="0"/>
          <a:ext cx="7397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3" name="Image" r:id="rId4" imgW="6869841" imgH="5307937" progId="">
                  <p:embed/>
                </p:oleObj>
              </mc:Choice>
              <mc:Fallback>
                <p:oleObj name="Image" r:id="rId4" imgW="6869841" imgH="5307937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0"/>
                        <a:ext cx="7397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10" descr="logo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87313"/>
            <a:ext cx="14478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40213" y="25400"/>
            <a:ext cx="5889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714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Fluxograma: Fita perfurada 9"/>
          <p:cNvSpPr>
            <a:spLocks noChangeArrowheads="1"/>
          </p:cNvSpPr>
          <p:nvPr userDrawn="1"/>
        </p:nvSpPr>
        <p:spPr bwMode="auto">
          <a:xfrm>
            <a:off x="1928813" y="4357688"/>
            <a:ext cx="4286250" cy="857250"/>
          </a:xfrm>
          <a:prstGeom prst="flowChartPunchedTap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pt-BR" sz="1800" u="sng"/>
          </a:p>
        </p:txBody>
      </p:sp>
      <p:sp>
        <p:nvSpPr>
          <p:cNvPr id="1028" name="Fluxograma: Fita perfurada 10"/>
          <p:cNvSpPr>
            <a:spLocks noChangeArrowheads="1"/>
          </p:cNvSpPr>
          <p:nvPr userDrawn="1"/>
        </p:nvSpPr>
        <p:spPr bwMode="auto">
          <a:xfrm>
            <a:off x="2143125" y="2928938"/>
            <a:ext cx="5214938" cy="615950"/>
          </a:xfrm>
          <a:prstGeom prst="flowChartPunchedTap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pt-BR" sz="1800" u="sng"/>
          </a:p>
        </p:txBody>
      </p:sp>
      <p:sp>
        <p:nvSpPr>
          <p:cNvPr id="1029" name="Forma livre 11"/>
          <p:cNvSpPr>
            <a:spLocks/>
          </p:cNvSpPr>
          <p:nvPr userDrawn="1"/>
        </p:nvSpPr>
        <p:spPr bwMode="auto">
          <a:xfrm>
            <a:off x="1638300" y="4203700"/>
            <a:ext cx="1219200" cy="371475"/>
          </a:xfrm>
          <a:custGeom>
            <a:avLst/>
            <a:gdLst>
              <a:gd name="T0" fmla="*/ 0 w 52160"/>
              <a:gd name="T1" fmla="*/ 0 h 2044700"/>
              <a:gd name="T2" fmla="*/ 6938711 w 52160"/>
              <a:gd name="T3" fmla="*/ 31439 h 2044700"/>
              <a:gd name="T4" fmla="*/ 13877422 w 52160"/>
              <a:gd name="T5" fmla="*/ 40242 h 2044700"/>
              <a:gd name="T6" fmla="*/ 27754822 w 52160"/>
              <a:gd name="T7" fmla="*/ 67488 h 20447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2160" h="2044700">
                <a:moveTo>
                  <a:pt x="0" y="0"/>
                </a:moveTo>
                <a:cubicBezTo>
                  <a:pt x="4233" y="317500"/>
                  <a:pt x="6086" y="635041"/>
                  <a:pt x="12700" y="952500"/>
                </a:cubicBezTo>
                <a:cubicBezTo>
                  <a:pt x="14554" y="1041481"/>
                  <a:pt x="21935" y="1130267"/>
                  <a:pt x="25400" y="1219200"/>
                </a:cubicBezTo>
                <a:cubicBezTo>
                  <a:pt x="52160" y="1906036"/>
                  <a:pt x="50800" y="1703211"/>
                  <a:pt x="50800" y="204470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asagrandejf@yahoo.com.br" TargetMode="Externa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ítulo 6"/>
          <p:cNvSpPr>
            <a:spLocks noGrp="1"/>
          </p:cNvSpPr>
          <p:nvPr>
            <p:ph type="title"/>
          </p:nvPr>
        </p:nvSpPr>
        <p:spPr>
          <a:xfrm>
            <a:off x="557213" y="3071813"/>
            <a:ext cx="8229600" cy="1143000"/>
          </a:xfrm>
        </p:spPr>
        <p:txBody>
          <a:bodyPr/>
          <a:lstStyle/>
          <a:p>
            <a:r>
              <a:rPr lang="pt-BR" sz="3600" b="1" dirty="0" smtClean="0"/>
              <a:t>Resposta Visual Humana e Adaptação de Grandezas Fotométricas</a:t>
            </a:r>
          </a:p>
        </p:txBody>
      </p:sp>
      <p:graphicFrame>
        <p:nvGraphicFramePr>
          <p:cNvPr id="4098" name="Object 26"/>
          <p:cNvGraphicFramePr>
            <a:graphicFrameLocks noChangeAspect="1"/>
          </p:cNvGraphicFramePr>
          <p:nvPr/>
        </p:nvGraphicFramePr>
        <p:xfrm>
          <a:off x="142875" y="141288"/>
          <a:ext cx="157162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Image" r:id="rId3" imgW="6869841" imgH="5307937" progId="">
                  <p:embed/>
                </p:oleObj>
              </mc:Choice>
              <mc:Fallback>
                <p:oleObj name="Image" r:id="rId3" imgW="6869841" imgH="5307937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1288"/>
                        <a:ext cx="1571625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Imagem 10" descr="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643563"/>
            <a:ext cx="307181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81188" y="142875"/>
            <a:ext cx="5976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Universidade Federal de Juiz de Fora</a:t>
            </a:r>
          </a:p>
          <a:p>
            <a:pPr algn="ctr"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Faculdade de Engenharia</a:t>
            </a:r>
          </a:p>
          <a:p>
            <a:pPr algn="ctr"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Programa de Pós-Graduação em Engenharia Elétrica</a:t>
            </a:r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688" y="142875"/>
            <a:ext cx="12509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Line 5"/>
          <p:cNvSpPr>
            <a:spLocks noChangeShapeType="1"/>
          </p:cNvSpPr>
          <p:nvPr/>
        </p:nvSpPr>
        <p:spPr bwMode="auto">
          <a:xfrm>
            <a:off x="285750" y="1571625"/>
            <a:ext cx="8429625" cy="0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14" name="Título 6"/>
          <p:cNvSpPr txBox="1">
            <a:spLocks/>
          </p:cNvSpPr>
          <p:nvPr/>
        </p:nvSpPr>
        <p:spPr bwMode="auto">
          <a:xfrm>
            <a:off x="3214678" y="5357826"/>
            <a:ext cx="6086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20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Cristiano Gomes Casagrande</a:t>
            </a:r>
          </a:p>
          <a:p>
            <a:pPr algn="ctr" eaLnBrk="0" hangingPunct="0">
              <a:defRPr/>
            </a:pPr>
            <a:r>
              <a:rPr lang="pt-BR" sz="20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Fernando José Nogueira</a:t>
            </a:r>
            <a:endParaRPr lang="pt-BR" sz="20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pt-BR" sz="20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pt-BR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Juiz de Fora, </a:t>
            </a:r>
            <a:r>
              <a:rPr lang="pt-BR" sz="20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21 </a:t>
            </a:r>
            <a:r>
              <a:rPr lang="pt-BR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pt-BR" sz="20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junho </a:t>
            </a:r>
            <a:r>
              <a:rPr lang="pt-BR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pt-BR" sz="20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2013</a:t>
            </a:r>
            <a:endParaRPr lang="pt-BR" sz="20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ítulo 6"/>
          <p:cNvSpPr txBox="1">
            <a:spLocks/>
          </p:cNvSpPr>
          <p:nvPr/>
        </p:nvSpPr>
        <p:spPr bwMode="auto">
          <a:xfrm>
            <a:off x="1557338" y="1428750"/>
            <a:ext cx="6086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2000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Seminário Novas Tecnologias de Iluminação</a:t>
            </a:r>
            <a:endParaRPr lang="pt-BR" sz="20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857232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Adaptação de Grandezas Fotométricas</a:t>
            </a: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348" y="1714488"/>
            <a:ext cx="760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000" dirty="0" smtClean="0">
                <a:cs typeface="Times New Roman" pitchFamily="18" charset="0"/>
              </a:rPr>
              <a:t>Medição dos fluxos </a:t>
            </a:r>
            <a:r>
              <a:rPr lang="pt-BR" sz="2000" dirty="0" err="1" smtClean="0">
                <a:cs typeface="Times New Roman" pitchFamily="18" charset="0"/>
              </a:rPr>
              <a:t>fotópico</a:t>
            </a:r>
            <a:r>
              <a:rPr lang="pt-BR" sz="2000" dirty="0" smtClean="0">
                <a:cs typeface="Times New Roman" pitchFamily="18" charset="0"/>
              </a:rPr>
              <a:t> e </a:t>
            </a:r>
            <a:r>
              <a:rPr lang="pt-BR" sz="2000" dirty="0" err="1" smtClean="0">
                <a:cs typeface="Times New Roman" pitchFamily="18" charset="0"/>
              </a:rPr>
              <a:t>escotópico</a:t>
            </a:r>
            <a:r>
              <a:rPr lang="pt-BR" sz="2000" dirty="0" smtClean="0">
                <a:cs typeface="Times New Roman" pitchFamily="18" charset="0"/>
              </a:rPr>
              <a:t> pode ser feita com uma esfera integradora.</a:t>
            </a:r>
            <a:endParaRPr lang="pt-BR" sz="2000" dirty="0" smtClean="0"/>
          </a:p>
        </p:txBody>
      </p:sp>
      <p:pic>
        <p:nvPicPr>
          <p:cNvPr id="9" name="Picture 8" descr="C:\Documents and Settings\Danilo\Desktop\Area de trabalho\mediçoes esfera fator k\100_0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804416"/>
            <a:ext cx="3904669" cy="292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857232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Adaptação de Grandezas Fotométricas</a:t>
            </a: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348" y="1714488"/>
            <a:ext cx="76740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000" dirty="0" smtClean="0">
                <a:cs typeface="Times New Roman" pitchFamily="18" charset="0"/>
              </a:rPr>
              <a:t>De posse da relação s/p podem ser feitas as adaptações entre as grandezas fotométricas;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cs typeface="Times New Roman" pitchFamily="18" charset="0"/>
              </a:rPr>
              <a:t> Método mais simplificado: Utilizar diretamente a conversão para a condição </a:t>
            </a:r>
            <a:r>
              <a:rPr lang="pt-BR" sz="2000" dirty="0" smtClean="0"/>
              <a:t>escotópica (se L&lt;1,5cd/m²); 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Método da CIE: conversão para a condição mesópica correspondente (mais próximo da realidade).</a:t>
            </a:r>
          </a:p>
        </p:txBody>
      </p:sp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857232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Adaptação de Grandezas Fotométricas</a:t>
            </a: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348" y="1628800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000" dirty="0" smtClean="0">
                <a:cs typeface="Times New Roman" pitchFamily="18" charset="0"/>
              </a:rPr>
              <a:t>Método CIE</a:t>
            </a:r>
            <a:endParaRPr lang="pt-BR" sz="2000" dirty="0" smtClean="0"/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3958" y="2214554"/>
            <a:ext cx="687048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857232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Adaptação de Grandezas Fotométricas</a:t>
            </a: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348" y="1700808"/>
            <a:ext cx="76020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smtClean="0">
                <a:cs typeface="Times New Roman" pitchFamily="18" charset="0"/>
              </a:rPr>
              <a:t>Dificuldades: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cs typeface="Times New Roman" pitchFamily="18" charset="0"/>
              </a:rPr>
              <a:t> Necessidade de equipamentos sofisticados: esfera integradora, </a:t>
            </a:r>
            <a:r>
              <a:rPr lang="pt-BR" sz="2000" dirty="0" err="1" smtClean="0">
                <a:cs typeface="Times New Roman" pitchFamily="18" charset="0"/>
              </a:rPr>
              <a:t>luminancímetro</a:t>
            </a:r>
            <a:r>
              <a:rPr lang="pt-BR" sz="2000" dirty="0" smtClean="0"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 Seria interessante uma relação/ fórmula para obter a taxa s/p como função de algum parâmetro da fonte luminosa de fácil acesso (fornecido pelo fabricante);</a:t>
            </a:r>
          </a:p>
          <a:p>
            <a:pPr lvl="1">
              <a:buFont typeface="Arial" pitchFamily="34" charset="0"/>
              <a:buChar char="•"/>
            </a:pPr>
            <a:endParaRPr lang="pt-BR" sz="2000" dirty="0" smtClean="0"/>
          </a:p>
          <a:p>
            <a:pPr lvl="1">
              <a:buFont typeface="Arial" pitchFamily="34" charset="0"/>
              <a:buChar char="•"/>
            </a:pPr>
            <a:r>
              <a:rPr lang="pt-BR" sz="2000" dirty="0" smtClean="0"/>
              <a:t> Isso eliminaria a necessidade das medições dos fluxos luminosos ou da </a:t>
            </a:r>
            <a:r>
              <a:rPr lang="pt-BR" sz="2000" dirty="0" err="1" smtClean="0"/>
              <a:t>luminância</a:t>
            </a:r>
            <a:r>
              <a:rPr lang="pt-BR" sz="2000" dirty="0" smtClean="0"/>
              <a:t>, bastando a medição da </a:t>
            </a:r>
            <a:r>
              <a:rPr lang="pt-BR" sz="2000" dirty="0" err="1" smtClean="0"/>
              <a:t>iluminância</a:t>
            </a:r>
            <a:r>
              <a:rPr lang="pt-BR" sz="2000" dirty="0" smtClean="0"/>
              <a:t> (</a:t>
            </a:r>
            <a:r>
              <a:rPr lang="pt-BR" sz="2000" dirty="0" err="1" smtClean="0"/>
              <a:t>luxímetro</a:t>
            </a:r>
            <a:r>
              <a:rPr lang="pt-BR" sz="2000" dirty="0" smtClean="0"/>
              <a:t> – equipamento acessível).</a:t>
            </a:r>
          </a:p>
        </p:txBody>
      </p:sp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857232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Adaptação de Grandezas Fotométricas</a:t>
            </a: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348" y="171448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smtClean="0">
                <a:cs typeface="Times New Roman" pitchFamily="18" charset="0"/>
              </a:rPr>
              <a:t>Relação s/p como função da temperatura de cor correlata:</a:t>
            </a:r>
          </a:p>
        </p:txBody>
      </p:sp>
      <p:graphicFrame>
        <p:nvGraphicFramePr>
          <p:cNvPr id="172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789993"/>
              </p:ext>
            </p:extLst>
          </p:nvPr>
        </p:nvGraphicFramePr>
        <p:xfrm>
          <a:off x="1273036" y="3000942"/>
          <a:ext cx="6539324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8" name="Equation" r:id="rId3" imgW="2908300" imgH="228600" progId="">
                  <p:embed/>
                </p:oleObj>
              </mc:Choice>
              <mc:Fallback>
                <p:oleObj name="Equation" r:id="rId3" imgW="290830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036" y="3000942"/>
                        <a:ext cx="6539324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180309"/>
            <a:ext cx="80359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857232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Adaptação de Grandezas Fotométricas</a:t>
            </a: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348" y="171448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smtClean="0">
                <a:cs typeface="Times New Roman" pitchFamily="18" charset="0"/>
              </a:rPr>
              <a:t>Relação s/p como função da temperatura de cor correlata:</a:t>
            </a:r>
          </a:p>
        </p:txBody>
      </p:sp>
      <p:graphicFrame>
        <p:nvGraphicFramePr>
          <p:cNvPr id="172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716861"/>
              </p:ext>
            </p:extLst>
          </p:nvPr>
        </p:nvGraphicFramePr>
        <p:xfrm>
          <a:off x="1214414" y="2928934"/>
          <a:ext cx="6539324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6" name="Equation" r:id="rId3" imgW="2908300" imgH="228600" progId="">
                  <p:embed/>
                </p:oleObj>
              </mc:Choice>
              <mc:Fallback>
                <p:oleObj name="Equation" r:id="rId3" imgW="290830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2928934"/>
                        <a:ext cx="6539324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11560" y="3947572"/>
            <a:ext cx="781809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No entanto, medições indicam que essa relação não é tão precisa para todas as tecnologias de lâmpadas quando comparada à definição.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5857884" y="5715016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500034" y="3929066"/>
            <a:ext cx="7786742" cy="13573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64291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Medições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5857884" y="5715016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500034" y="3929066"/>
            <a:ext cx="7786742" cy="13573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71472" y="1214422"/>
          <a:ext cx="8072491" cy="5479739"/>
        </p:xfrm>
        <a:graphic>
          <a:graphicData uri="http://schemas.openxmlformats.org/drawingml/2006/table">
            <a:tbl>
              <a:tblPr/>
              <a:tblGrid>
                <a:gridCol w="1153213"/>
                <a:gridCol w="1153213"/>
                <a:gridCol w="1153213"/>
                <a:gridCol w="1153213"/>
                <a:gridCol w="1153213"/>
                <a:gridCol w="1153213"/>
                <a:gridCol w="1153213"/>
              </a:tblGrid>
              <a:tr h="2743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Fonte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Potência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(W)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Fluxo</a:t>
                      </a:r>
                      <a:endParaRPr lang="pt-BR" sz="1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CCT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(K)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Relação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S/P</a:t>
                      </a:r>
                      <a:endParaRPr lang="pt-BR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14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Fotópico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(lm)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Escotópico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(lm’)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Definição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CCT</a:t>
                      </a:r>
                      <a:endParaRPr lang="pt-B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Times New Roman"/>
                          <a:ea typeface="Times New Roman"/>
                          <a:cs typeface="Times New Roman"/>
                        </a:rPr>
                        <a:t>HPS</a:t>
                      </a:r>
                      <a:endParaRPr lang="pt-B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5129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2734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1880,9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0,5348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0,3181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HPS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5928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3473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1922,3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0,5859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0,3484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HPS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7344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4353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1953,7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0,5927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0,3713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HPS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13030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7699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1990,8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0,5909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0,3982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HPS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20510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14940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2072,0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0,7284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0,4563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HPS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35900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23600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2110,6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0,6574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0,4836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Times New Roman"/>
                          <a:ea typeface="Times New Roman"/>
                          <a:cs typeface="Times New Roman"/>
                        </a:rPr>
                        <a:t>HPMV</a:t>
                      </a:r>
                      <a:endParaRPr lang="pt-BR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3355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3842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4324,9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1,1452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1,7000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HPMV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5134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6388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4545,8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1,2345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1,7840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HPMV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5289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5882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3844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1,1121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1,4945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HPMV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4062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4952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5086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1,2191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1,9601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HPMV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7433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8553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4889,1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1,1507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1,9001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Times New Roman"/>
                          <a:ea typeface="Times New Roman"/>
                          <a:cs typeface="Times New Roman"/>
                        </a:rPr>
                        <a:t>MI</a:t>
                      </a:r>
                      <a:endParaRPr lang="pt-BR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2564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3126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4237,2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1,2192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1,6652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Times New Roman"/>
                          <a:ea typeface="Times New Roman"/>
                          <a:cs typeface="Times New Roman"/>
                        </a:rPr>
                        <a:t>MI</a:t>
                      </a:r>
                      <a:endParaRPr lang="pt-BR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4835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5393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3330,9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1,1112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1,2390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Times New Roman"/>
                          <a:ea typeface="Times New Roman"/>
                          <a:cs typeface="Times New Roman"/>
                        </a:rPr>
                        <a:t>MI</a:t>
                      </a:r>
                      <a:endParaRPr lang="pt-BR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10800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11570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3231,3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1,0713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1,1852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Times New Roman"/>
                          <a:ea typeface="Times New Roman"/>
                          <a:cs typeface="Times New Roman"/>
                        </a:rPr>
                        <a:t>FC</a:t>
                      </a:r>
                      <a:endParaRPr lang="pt-BR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448,7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959,1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6071,3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2,1375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2,1759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Times New Roman"/>
                          <a:ea typeface="Times New Roman"/>
                          <a:cs typeface="Times New Roman"/>
                        </a:rPr>
                        <a:t>FC</a:t>
                      </a:r>
                      <a:endParaRPr lang="pt-BR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1168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2537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6503,1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2,1721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2,2276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Times New Roman"/>
                          <a:ea typeface="Times New Roman"/>
                          <a:cs typeface="Times New Roman"/>
                        </a:rPr>
                        <a:t>FC</a:t>
                      </a:r>
                      <a:endParaRPr lang="pt-BR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2657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5729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6217,4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2,1562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2,1963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Times New Roman"/>
                          <a:ea typeface="Times New Roman"/>
                          <a:cs typeface="Times New Roman"/>
                        </a:rPr>
                        <a:t>FC</a:t>
                      </a:r>
                      <a:endParaRPr lang="pt-BR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3680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8009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6297,8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2,1764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2,2062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Times New Roman"/>
                          <a:ea typeface="Times New Roman"/>
                          <a:cs typeface="Times New Roman"/>
                        </a:rPr>
                        <a:t>FC</a:t>
                      </a:r>
                      <a:endParaRPr lang="pt-BR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4909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10660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6413,8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2,1715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2,2190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Times New Roman"/>
                          <a:ea typeface="Times New Roman"/>
                          <a:cs typeface="Times New Roman"/>
                        </a:rPr>
                        <a:t>LED</a:t>
                      </a:r>
                      <a:endParaRPr lang="pt-B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4.58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206,6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478,2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7124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2,3146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2,2562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Times New Roman"/>
                          <a:ea typeface="Times New Roman"/>
                          <a:cs typeface="Times New Roman"/>
                        </a:rPr>
                        <a:t>LED</a:t>
                      </a:r>
                      <a:endParaRPr lang="pt-B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6.75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264,6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613,5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7134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2,3186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2,2562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Times New Roman"/>
                          <a:ea typeface="Times New Roman"/>
                          <a:cs typeface="Times New Roman"/>
                        </a:rPr>
                        <a:t>LED</a:t>
                      </a:r>
                      <a:endParaRPr lang="pt-BR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9.8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313,4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755,2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7577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2,4097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2,2430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85723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Medições – Resultados Preliminares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5857884" y="5715016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500034" y="3929066"/>
            <a:ext cx="7786742" cy="13573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82274" name="Gráfico 1"/>
          <p:cNvPicPr>
            <a:picLocks noChangeAspect="1" noChangeArrowheads="1"/>
          </p:cNvPicPr>
          <p:nvPr/>
        </p:nvPicPr>
        <p:blipFill>
          <a:blip r:embed="rId2"/>
          <a:srcRect b="-122"/>
          <a:stretch>
            <a:fillRect/>
          </a:stretch>
        </p:blipFill>
        <p:spPr bwMode="auto">
          <a:xfrm>
            <a:off x="642910" y="1357298"/>
            <a:ext cx="789290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85723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Medições – Resultados Preliminares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5857884" y="5715016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500034" y="3929066"/>
            <a:ext cx="7786742" cy="13573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83298" name="Gráfico 1"/>
          <p:cNvPicPr>
            <a:picLocks noChangeAspect="1" noChangeArrowheads="1"/>
          </p:cNvPicPr>
          <p:nvPr/>
        </p:nvPicPr>
        <p:blipFill>
          <a:blip r:embed="rId2"/>
          <a:srcRect b="-122"/>
          <a:stretch>
            <a:fillRect/>
          </a:stretch>
        </p:blipFill>
        <p:spPr bwMode="auto">
          <a:xfrm>
            <a:off x="703613" y="1500174"/>
            <a:ext cx="775681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85723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Medições – Resultados Preliminares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5857884" y="5715016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500034" y="3929066"/>
            <a:ext cx="7786742" cy="13573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84322" name="Gráfico 1"/>
          <p:cNvPicPr>
            <a:picLocks noChangeAspect="1" noChangeArrowheads="1"/>
          </p:cNvPicPr>
          <p:nvPr/>
        </p:nvPicPr>
        <p:blipFill>
          <a:blip r:embed="rId2"/>
          <a:srcRect b="-122"/>
          <a:stretch>
            <a:fillRect/>
          </a:stretch>
        </p:blipFill>
        <p:spPr bwMode="auto">
          <a:xfrm>
            <a:off x="755576" y="1571612"/>
            <a:ext cx="787803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42976" y="857232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Introdução</a:t>
            </a:r>
            <a:endParaRPr lang="pt-BR" sz="3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348" y="1714488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Olho Humano</a:t>
            </a:r>
            <a:endParaRPr lang="pt-BR" sz="2400" dirty="0"/>
          </a:p>
        </p:txBody>
      </p:sp>
      <p:graphicFrame>
        <p:nvGraphicFramePr>
          <p:cNvPr id="93185" name="Object 10"/>
          <p:cNvGraphicFramePr>
            <a:graphicFrameLocks noGrp="1" noChangeAspect="1"/>
          </p:cNvGraphicFramePr>
          <p:nvPr/>
        </p:nvGraphicFramePr>
        <p:xfrm>
          <a:off x="571472" y="2500306"/>
          <a:ext cx="3876675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" name="Photo Editor Photo" r:id="rId4" imgW="3877216" imgH="3533333" progId="MSPhotoEd.3">
                  <p:embed/>
                </p:oleObj>
              </mc:Choice>
              <mc:Fallback>
                <p:oleObj name="Photo Editor Photo" r:id="rId4" imgW="3877216" imgH="3533333" progId="MSPhotoEd.3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lum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500306"/>
                        <a:ext cx="3876675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43438" y="2291786"/>
            <a:ext cx="37433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000" dirty="0">
                <a:latin typeface="Tahoma" pitchFamily="34" charset="0"/>
              </a:rPr>
              <a:t>Cones: células que </a:t>
            </a:r>
            <a:r>
              <a:rPr lang="pt-BR" sz="2000" dirty="0" smtClean="0">
                <a:latin typeface="Tahoma" pitchFamily="34" charset="0"/>
              </a:rPr>
              <a:t>têm </a:t>
            </a:r>
            <a:r>
              <a:rPr lang="pt-BR" sz="2000" dirty="0">
                <a:latin typeface="Tahoma" pitchFamily="34" charset="0"/>
              </a:rPr>
              <a:t>a capacidade de reconhecer as cores. Concentram-se na fóvea.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43438" y="3506232"/>
            <a:ext cx="39608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000" dirty="0">
                <a:latin typeface="Tahoma" pitchFamily="34" charset="0"/>
              </a:rPr>
              <a:t>Bastonetes: células localizadas na retina que reconhecem a luminosidade, são 100 vezes mais sensíveis à luz que os cones, mas só detectam tons de cinza.</a:t>
            </a:r>
          </a:p>
        </p:txBody>
      </p:sp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85723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Medições – Resultados Preliminares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5857884" y="5715016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500034" y="3929066"/>
            <a:ext cx="7786742" cy="13573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85346" name="Gráfico 1"/>
          <p:cNvPicPr>
            <a:picLocks noChangeAspect="1" noChangeArrowheads="1"/>
          </p:cNvPicPr>
          <p:nvPr/>
        </p:nvPicPr>
        <p:blipFill>
          <a:blip r:embed="rId2"/>
          <a:srcRect b="-122"/>
          <a:stretch>
            <a:fillRect/>
          </a:stretch>
        </p:blipFill>
        <p:spPr bwMode="auto">
          <a:xfrm>
            <a:off x="573619" y="1857364"/>
            <a:ext cx="831197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85723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Medições – Resultados Preliminares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5857884" y="5715016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500034" y="3929066"/>
            <a:ext cx="7786742" cy="13573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86370" name="Gráfic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515" y="1412776"/>
            <a:ext cx="712387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85723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Medições – Resultados Preliminares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5857884" y="5715016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500034" y="3929066"/>
            <a:ext cx="7786742" cy="13573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2910" y="1857364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Relação s/p a partir da TCC não foi precisa para lâmpadas vapor de sódio, vapor de mercúrio e mista;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A equação foi satisfatória para lâmpadas fluorescente compacta e LED;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Uma amostra maior deverá ser obtida para resultados mais conclusivos.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857232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Conclusões</a:t>
            </a:r>
            <a:endParaRPr lang="pt-BR" sz="3600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5857884" y="5715016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500034" y="3929066"/>
            <a:ext cx="7786742" cy="13573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2910" y="1857364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O olho humano apresenta resposta visual distinta para cada nível de luminância, exigindo a adaptação de grandezas fotométricas clássicas.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Obtenção da relação s/p pela definição exige equipamentos caros.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Alternativa: equação em função de parâmetro acessível.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Equação encontrada na literatura pode não ser adequada para todos os tipos de lâmpadas.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857232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Continuidade do Trabalho</a:t>
            </a:r>
            <a:endParaRPr lang="pt-BR" sz="3600" dirty="0"/>
          </a:p>
        </p:txBody>
      </p:sp>
      <p:sp>
        <p:nvSpPr>
          <p:cNvPr id="11" name="Retângulo 10"/>
          <p:cNvSpPr/>
          <p:nvPr/>
        </p:nvSpPr>
        <p:spPr bwMode="auto">
          <a:xfrm>
            <a:off x="5857884" y="5715016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500034" y="3929066"/>
            <a:ext cx="7786742" cy="13573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2910" y="1857364"/>
            <a:ext cx="7786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Realizar um número maior de medições de lâmpadas de diversas potências e fabricantes de cada tipo, obtendo uma amostra maior.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Avaliar lâmpadas novas e lâmpadas usadas.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Propor uma equação mais adequada, ou equações para cada tecnologia diferente.</a:t>
            </a:r>
          </a:p>
        </p:txBody>
      </p:sp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ítulo 6"/>
          <p:cNvSpPr>
            <a:spLocks noGrp="1"/>
          </p:cNvSpPr>
          <p:nvPr>
            <p:ph type="title"/>
          </p:nvPr>
        </p:nvSpPr>
        <p:spPr>
          <a:xfrm>
            <a:off x="500063" y="3078088"/>
            <a:ext cx="8229600" cy="1143000"/>
          </a:xfrm>
        </p:spPr>
        <p:txBody>
          <a:bodyPr/>
          <a:lstStyle/>
          <a:p>
            <a:r>
              <a:rPr lang="pt-BR" sz="3600" b="1" dirty="0" smtClean="0"/>
              <a:t>Contato: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3200" dirty="0" smtClean="0">
                <a:hlinkClick r:id="rId3"/>
              </a:rPr>
              <a:t>casagrandejf@yahoo.com.br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endParaRPr lang="pt-BR" b="1" dirty="0" smtClean="0"/>
          </a:p>
        </p:txBody>
      </p:sp>
      <p:graphicFrame>
        <p:nvGraphicFramePr>
          <p:cNvPr id="20482" name="Object 26"/>
          <p:cNvGraphicFramePr>
            <a:graphicFrameLocks noChangeAspect="1"/>
          </p:cNvGraphicFramePr>
          <p:nvPr/>
        </p:nvGraphicFramePr>
        <p:xfrm>
          <a:off x="142875" y="141288"/>
          <a:ext cx="157162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8" name="Image" r:id="rId4" imgW="6869841" imgH="5307937" progId="">
                  <p:embed/>
                </p:oleObj>
              </mc:Choice>
              <mc:Fallback>
                <p:oleObj name="Image" r:id="rId4" imgW="6869841" imgH="5307937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1288"/>
                        <a:ext cx="1571625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Imagem 10" descr="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5643563"/>
            <a:ext cx="307181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81188" y="142875"/>
            <a:ext cx="5976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Universidade Federal de Juiz de Fora</a:t>
            </a:r>
          </a:p>
          <a:p>
            <a:pPr algn="ctr"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Faculdade de Engenharia</a:t>
            </a:r>
          </a:p>
          <a:p>
            <a:pPr algn="ctr">
              <a:defRPr/>
            </a:pPr>
            <a:r>
              <a:rPr lang="pt-BR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Programa de Pós-Graduação em Engenharia Elétrica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688" y="142875"/>
            <a:ext cx="12509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285750" y="1571625"/>
            <a:ext cx="8429625" cy="0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42976" y="857232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Resposta Visual Humana</a:t>
            </a:r>
            <a:endParaRPr lang="pt-BR" sz="3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72132" y="1928802"/>
            <a:ext cx="33575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1800" dirty="0" smtClean="0"/>
              <a:t>Resposta fotópica: alta luminosidade – cones;</a:t>
            </a:r>
          </a:p>
          <a:p>
            <a:pPr>
              <a:buFont typeface="Arial" pitchFamily="34" charset="0"/>
              <a:buChar char="•"/>
            </a:pPr>
            <a:endParaRPr lang="pt-BR" sz="1800" dirty="0" smtClean="0"/>
          </a:p>
          <a:p>
            <a:pPr>
              <a:buFont typeface="Arial" pitchFamily="34" charset="0"/>
              <a:buChar char="•"/>
            </a:pPr>
            <a:r>
              <a:rPr lang="pt-BR" sz="1800" dirty="0" smtClean="0"/>
              <a:t> Resposta escotópica: baixa luminosidade – bastonetes.</a:t>
            </a:r>
          </a:p>
          <a:p>
            <a:pPr>
              <a:buFont typeface="Arial" pitchFamily="34" charset="0"/>
              <a:buChar char="•"/>
            </a:pPr>
            <a:endParaRPr lang="pt-BR" sz="1800" dirty="0" smtClean="0"/>
          </a:p>
        </p:txBody>
      </p:sp>
      <p:graphicFrame>
        <p:nvGraphicFramePr>
          <p:cNvPr id="161795" name="Object 3"/>
          <p:cNvGraphicFramePr>
            <a:graphicFrameLocks noChangeAspect="1"/>
          </p:cNvGraphicFramePr>
          <p:nvPr/>
        </p:nvGraphicFramePr>
        <p:xfrm>
          <a:off x="142844" y="2071678"/>
          <a:ext cx="5143536" cy="399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9" name="Visio" r:id="rId3" imgW="4359405" imgH="3373650" progId="">
                  <p:embed/>
                </p:oleObj>
              </mc:Choice>
              <mc:Fallback>
                <p:oleObj name="Visio" r:id="rId3" imgW="4359405" imgH="337365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2071678"/>
                        <a:ext cx="5143536" cy="39949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143380"/>
            <a:ext cx="3222642" cy="233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42976" y="857232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Resposta Visual Humana</a:t>
            </a:r>
            <a:endParaRPr lang="pt-BR" sz="3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00100" y="150017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1800" dirty="0" smtClean="0"/>
              <a:t>Condições intermediárias: </a:t>
            </a:r>
            <a:r>
              <a:rPr lang="pt-BR" sz="1800" dirty="0" err="1" smtClean="0"/>
              <a:t>mesópicas</a:t>
            </a:r>
            <a:endParaRPr lang="pt-BR" sz="1800" dirty="0" smtClean="0"/>
          </a:p>
        </p:txBody>
      </p:sp>
      <p:graphicFrame>
        <p:nvGraphicFramePr>
          <p:cNvPr id="163843" name="Object 3"/>
          <p:cNvGraphicFramePr>
            <a:graphicFrameLocks noChangeAspect="1"/>
          </p:cNvGraphicFramePr>
          <p:nvPr/>
        </p:nvGraphicFramePr>
        <p:xfrm>
          <a:off x="1857356" y="2071678"/>
          <a:ext cx="5260309" cy="414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7" name="Visio" r:id="rId3" imgW="4262698" imgH="3294270" progId="">
                  <p:embed/>
                </p:oleObj>
              </mc:Choice>
              <mc:Fallback>
                <p:oleObj name="Visio" r:id="rId3" imgW="4262698" imgH="329427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2071678"/>
                        <a:ext cx="5260309" cy="41434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42976" y="857232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Grandezas Fotométricas</a:t>
            </a:r>
            <a:endParaRPr lang="pt-BR" sz="3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348" y="1714488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Ponderadas pela resposta do olho humano;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Fotometria clássica: regime fotópico.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Fluxo Luminoso:</a:t>
            </a:r>
            <a:endParaRPr lang="pt-BR" sz="2400" dirty="0"/>
          </a:p>
        </p:txBody>
      </p:sp>
      <p:graphicFrame>
        <p:nvGraphicFramePr>
          <p:cNvPr id="162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060482"/>
              </p:ext>
            </p:extLst>
          </p:nvPr>
        </p:nvGraphicFramePr>
        <p:xfrm>
          <a:off x="1571604" y="3954760"/>
          <a:ext cx="3987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3" name="Equation" r:id="rId3" imgW="1447560" imgH="330120" progId="">
                  <p:embed/>
                </p:oleObj>
              </mc:Choice>
              <mc:Fallback>
                <p:oleObj name="Equation" r:id="rId3" imgW="1447560" imgH="3301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3954760"/>
                        <a:ext cx="3987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4000500" cy="926976"/>
          </a:xfrm>
        </p:spPr>
        <p:txBody>
          <a:bodyPr/>
          <a:lstStyle/>
          <a:p>
            <a:r>
              <a:rPr lang="pt-BR" dirty="0" smtClean="0"/>
              <a:t>Sódio em alta pressão.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2100411"/>
            <a:ext cx="63341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535112"/>
              </p:ext>
            </p:extLst>
          </p:nvPr>
        </p:nvGraphicFramePr>
        <p:xfrm>
          <a:off x="4972050" y="692150"/>
          <a:ext cx="3989388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0" name="Equation" r:id="rId4" imgW="1447560" imgH="330120" progId="">
                  <p:embed/>
                </p:oleObj>
              </mc:Choice>
              <mc:Fallback>
                <p:oleObj name="Equation" r:id="rId4" imgW="1447560" imgH="3301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692150"/>
                        <a:ext cx="3989388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ector de seta reta 3"/>
          <p:cNvCxnSpPr/>
          <p:nvPr/>
        </p:nvCxnSpPr>
        <p:spPr bwMode="auto">
          <a:xfrm flipV="1">
            <a:off x="5796136" y="1340768"/>
            <a:ext cx="2016224" cy="223224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ector de seta reta 11"/>
          <p:cNvCxnSpPr/>
          <p:nvPr/>
        </p:nvCxnSpPr>
        <p:spPr bwMode="auto">
          <a:xfrm flipV="1">
            <a:off x="3059832" y="1484784"/>
            <a:ext cx="3744416" cy="173175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lgDash"/>
            <a:round/>
            <a:headEnd type="none" w="med" len="med"/>
            <a:tailEnd type="arrow"/>
          </a:ln>
          <a:effectLst/>
        </p:spPr>
      </p:cxnSp>
      <p:cxnSp>
        <p:nvCxnSpPr>
          <p:cNvPr id="14" name="Conector de seta reta 13"/>
          <p:cNvCxnSpPr/>
          <p:nvPr/>
        </p:nvCxnSpPr>
        <p:spPr bwMode="auto">
          <a:xfrm flipV="1">
            <a:off x="3491880" y="1484784"/>
            <a:ext cx="3744416" cy="3315928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lg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785818"/>
          </a:xfrm>
        </p:spPr>
        <p:txBody>
          <a:bodyPr/>
          <a:lstStyle/>
          <a:p>
            <a:r>
              <a:rPr lang="pt-BR" sz="36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Iluminação Pública (IP)</a:t>
            </a:r>
            <a:br>
              <a:rPr lang="pt-BR" sz="3600" kern="1200" dirty="0" smtClean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</a:br>
            <a:endParaRPr lang="pt-BR" sz="3600" kern="1200" dirty="0" smtClean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4348" y="2071678"/>
            <a:ext cx="7858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Normalmente se depara com condições </a:t>
            </a:r>
            <a:r>
              <a:rPr lang="pt-BR" sz="2400" dirty="0" err="1" smtClean="0"/>
              <a:t>mesópicas</a:t>
            </a:r>
            <a:r>
              <a:rPr lang="pt-BR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Baixo nível de luminância;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Justifica-se, portanto, a utilização de grandezas fotométricas adaptadas.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ítulo 1"/>
          <p:cNvSpPr>
            <a:spLocks noGrp="1"/>
          </p:cNvSpPr>
          <p:nvPr>
            <p:ph type="title"/>
          </p:nvPr>
        </p:nvSpPr>
        <p:spPr>
          <a:xfrm>
            <a:off x="250825" y="765175"/>
            <a:ext cx="8569325" cy="1143000"/>
          </a:xfrm>
        </p:spPr>
        <p:txBody>
          <a:bodyPr/>
          <a:lstStyle/>
          <a:p>
            <a:r>
              <a:rPr lang="pt-BR" sz="2400" dirty="0" smtClean="0"/>
              <a:t>Quem define o regime de operação do sistema visual é o nível de luminância do ambiente.</a:t>
            </a:r>
          </a:p>
        </p:txBody>
      </p:sp>
      <p:sp>
        <p:nvSpPr>
          <p:cNvPr id="71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pt-BR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6156925" y="2420888"/>
            <a:ext cx="289321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323130"/>
              </p:ext>
            </p:extLst>
          </p:nvPr>
        </p:nvGraphicFramePr>
        <p:xfrm>
          <a:off x="1870063" y="2066181"/>
          <a:ext cx="5318773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2" name="Visio" r:id="rId3" imgW="4396684" imgH="1546560" progId="">
                  <p:embed/>
                </p:oleObj>
              </mc:Choice>
              <mc:Fallback>
                <p:oleObj name="Visio" r:id="rId3" imgW="4396684" imgH="15465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63" y="2066181"/>
                        <a:ext cx="5318773" cy="1872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55576" y="4293096"/>
            <a:ext cx="77048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1200"/>
              </a:spcAft>
              <a:buFontTx/>
              <a:buChar char="-"/>
            </a:pPr>
            <a:r>
              <a:rPr lang="pt-BR" sz="2200" dirty="0" smtClean="0">
                <a:latin typeface="+mj-lt"/>
              </a:rPr>
              <a:t>IP normalmente possui baixos níveis de </a:t>
            </a:r>
            <a:r>
              <a:rPr lang="pt-BR" sz="2200" dirty="0" err="1" smtClean="0">
                <a:latin typeface="+mj-lt"/>
              </a:rPr>
              <a:t>luminância</a:t>
            </a:r>
            <a:r>
              <a:rPr lang="pt-BR" sz="2200" dirty="0" smtClean="0">
                <a:latin typeface="+mj-lt"/>
              </a:rPr>
              <a:t>;</a:t>
            </a:r>
          </a:p>
          <a:p>
            <a:pPr marL="171450" indent="-171450" algn="just">
              <a:spcAft>
                <a:spcPts val="1200"/>
              </a:spcAft>
              <a:buFontTx/>
              <a:buChar char="-"/>
            </a:pPr>
            <a:r>
              <a:rPr lang="pt-BR" sz="2200" dirty="0" smtClean="0">
                <a:latin typeface="+mj-lt"/>
              </a:rPr>
              <a:t>Condições </a:t>
            </a:r>
            <a:r>
              <a:rPr lang="pt-BR" sz="2200" dirty="0" err="1" smtClean="0">
                <a:latin typeface="+mj-lt"/>
              </a:rPr>
              <a:t>mesópica</a:t>
            </a:r>
            <a:r>
              <a:rPr lang="pt-BR" sz="2200" dirty="0" smtClean="0">
                <a:latin typeface="+mj-lt"/>
              </a:rPr>
              <a:t> e </a:t>
            </a:r>
            <a:r>
              <a:rPr lang="pt-BR" sz="2200" dirty="0" err="1" smtClean="0">
                <a:latin typeface="+mj-lt"/>
              </a:rPr>
              <a:t>escotópica</a:t>
            </a:r>
            <a:r>
              <a:rPr lang="pt-BR" sz="2200" dirty="0" smtClean="0">
                <a:latin typeface="+mj-lt"/>
              </a:rPr>
              <a:t> são as mais indicadas;</a:t>
            </a:r>
          </a:p>
          <a:p>
            <a:pPr marL="171450" indent="-171450" algn="just">
              <a:spcAft>
                <a:spcPts val="1200"/>
              </a:spcAft>
              <a:buFontTx/>
              <a:buChar char="-"/>
            </a:pPr>
            <a:r>
              <a:rPr lang="pt-BR" sz="2200" dirty="0" smtClean="0">
                <a:latin typeface="+mj-lt"/>
              </a:rPr>
              <a:t>Aproximações podem ser feitas para condição </a:t>
            </a:r>
            <a:r>
              <a:rPr lang="pt-BR" sz="2200" dirty="0" err="1" smtClean="0">
                <a:latin typeface="+mj-lt"/>
              </a:rPr>
              <a:t>escotópica</a:t>
            </a:r>
            <a:r>
              <a:rPr lang="pt-BR" sz="2200" dirty="0" smtClean="0">
                <a:latin typeface="+mj-lt"/>
              </a:rPr>
              <a:t> (se L&lt;1,5</a:t>
            </a:r>
            <a:r>
              <a:rPr lang="pt-BR" sz="2200" dirty="0" err="1" smtClean="0">
                <a:latin typeface="+mj-lt"/>
              </a:rPr>
              <a:t>cd</a:t>
            </a:r>
            <a:r>
              <a:rPr lang="pt-BR" sz="2200" dirty="0" smtClean="0">
                <a:latin typeface="+mj-lt"/>
              </a:rPr>
              <a:t>/</a:t>
            </a:r>
            <a:r>
              <a:rPr lang="pt-BR" sz="2200" dirty="0" err="1" smtClean="0">
                <a:latin typeface="+mj-lt"/>
              </a:rPr>
              <a:t>m²</a:t>
            </a:r>
            <a:r>
              <a:rPr lang="pt-BR" sz="2200" dirty="0" smtClean="0">
                <a:latin typeface="+mj-lt"/>
              </a:rPr>
              <a:t>) para evitar erros obtidos na fotometria </a:t>
            </a:r>
            <a:r>
              <a:rPr lang="pt-BR" sz="2200" dirty="0" err="1" smtClean="0">
                <a:latin typeface="+mj-lt"/>
              </a:rPr>
              <a:t>fotópica</a:t>
            </a:r>
            <a:r>
              <a:rPr lang="pt-BR" sz="2200" dirty="0" smtClean="0">
                <a:latin typeface="+mj-lt"/>
              </a:rPr>
              <a:t> e a complexidade dos modelos </a:t>
            </a:r>
            <a:r>
              <a:rPr lang="pt-BR" sz="2200" dirty="0" err="1" smtClean="0">
                <a:latin typeface="+mj-lt"/>
              </a:rPr>
              <a:t>mesópicos</a:t>
            </a:r>
            <a:r>
              <a:rPr lang="pt-BR" sz="2200" dirty="0" smtClean="0">
                <a:latin typeface="+mj-lt"/>
              </a:rPr>
              <a:t>.</a:t>
            </a:r>
            <a:endParaRPr lang="pt-BR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57158" y="857232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Adaptação de Grandezas Fotométricas</a:t>
            </a: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71600" y="1714488"/>
            <a:ext cx="72866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200" dirty="0" smtClean="0"/>
              <a:t> </a:t>
            </a:r>
            <a:r>
              <a:rPr lang="pt-BR" sz="2200" dirty="0" smtClean="0">
                <a:cs typeface="Times New Roman" pitchFamily="18" charset="0"/>
              </a:rPr>
              <a:t>Através da utilização da relação entre os fluxo luminoso </a:t>
            </a:r>
            <a:r>
              <a:rPr lang="pt-BR" sz="2200" dirty="0" err="1" smtClean="0">
                <a:cs typeface="Times New Roman" pitchFamily="18" charset="0"/>
              </a:rPr>
              <a:t>fotópico</a:t>
            </a:r>
            <a:r>
              <a:rPr lang="pt-BR" sz="2200" dirty="0" smtClean="0">
                <a:cs typeface="Times New Roman" pitchFamily="18" charset="0"/>
              </a:rPr>
              <a:t> e </a:t>
            </a:r>
            <a:r>
              <a:rPr lang="pt-BR" sz="2200" dirty="0" err="1" smtClean="0">
                <a:cs typeface="Times New Roman" pitchFamily="18" charset="0"/>
              </a:rPr>
              <a:t>escotópico</a:t>
            </a:r>
            <a:r>
              <a:rPr lang="pt-BR" sz="2200" dirty="0" smtClean="0">
                <a:cs typeface="Times New Roman" pitchFamily="18" charset="0"/>
              </a:rPr>
              <a:t> emitido por uma fonte de luz (</a:t>
            </a:r>
            <a:r>
              <a:rPr lang="pt-BR" sz="2200" i="1" dirty="0" smtClean="0">
                <a:cs typeface="Times New Roman" pitchFamily="18" charset="0"/>
              </a:rPr>
              <a:t>S/P</a:t>
            </a:r>
            <a:r>
              <a:rPr lang="pt-BR" sz="2200" dirty="0" smtClean="0">
                <a:cs typeface="Times New Roman" pitchFamily="18" charset="0"/>
              </a:rPr>
              <a:t>) pode-se converter os valores de </a:t>
            </a:r>
            <a:r>
              <a:rPr lang="pt-BR" sz="2200" dirty="0" err="1" smtClean="0">
                <a:cs typeface="Times New Roman" pitchFamily="18" charset="0"/>
              </a:rPr>
              <a:t>iluminância</a:t>
            </a:r>
            <a:r>
              <a:rPr lang="pt-BR" sz="2200" dirty="0" smtClean="0">
                <a:cs typeface="Times New Roman" pitchFamily="18" charset="0"/>
              </a:rPr>
              <a:t> média medidos com equipamentos convencionais para valores </a:t>
            </a:r>
            <a:r>
              <a:rPr lang="pt-BR" sz="2200" dirty="0" err="1" smtClean="0">
                <a:cs typeface="Times New Roman" pitchFamily="18" charset="0"/>
              </a:rPr>
              <a:t>escotópicos</a:t>
            </a:r>
            <a:r>
              <a:rPr lang="pt-BR" sz="2200" dirty="0" smtClean="0">
                <a:cs typeface="Times New Roman" pitchFamily="18" charset="0"/>
              </a:rPr>
              <a:t>.</a:t>
            </a:r>
            <a:endParaRPr lang="pt-BR" sz="2200" dirty="0" smtClean="0"/>
          </a:p>
        </p:txBody>
      </p:sp>
      <p:graphicFrame>
        <p:nvGraphicFramePr>
          <p:cNvPr id="1689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141670"/>
              </p:ext>
            </p:extLst>
          </p:nvPr>
        </p:nvGraphicFramePr>
        <p:xfrm>
          <a:off x="1928794" y="3869598"/>
          <a:ext cx="4936249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7" name="Equation" r:id="rId3" imgW="1815840" imgH="393480" progId="">
                  <p:embed/>
                </p:oleObj>
              </mc:Choice>
              <mc:Fallback>
                <p:oleObj name="Equation" r:id="rId3" imgW="1815840" imgH="393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3869598"/>
                        <a:ext cx="4936249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9645</TotalTime>
  <Words>856</Words>
  <Application>Microsoft Office PowerPoint</Application>
  <PresentationFormat>Apresentação na tela (4:3)</PresentationFormat>
  <Paragraphs>262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Design padrão</vt:lpstr>
      <vt:lpstr>Image</vt:lpstr>
      <vt:lpstr>Photo Editor Photo</vt:lpstr>
      <vt:lpstr>Visio</vt:lpstr>
      <vt:lpstr>Equation</vt:lpstr>
      <vt:lpstr>Resposta Visual Humana e Adaptação de Grandezas Fotométricas</vt:lpstr>
      <vt:lpstr>Apresentação do PowerPoint</vt:lpstr>
      <vt:lpstr>Apresentação do PowerPoint</vt:lpstr>
      <vt:lpstr>Apresentação do PowerPoint</vt:lpstr>
      <vt:lpstr>Apresentação do PowerPoint</vt:lpstr>
      <vt:lpstr>Sódio em alta pressão.</vt:lpstr>
      <vt:lpstr>Iluminação Pública (IP) </vt:lpstr>
      <vt:lpstr>Quem define o regime de operação do sistema visual é o nível de luminância do ambiente.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Contato:  casagrandejf@yahoo.com.br  </vt:lpstr>
    </vt:vector>
  </TitlesOfParts>
  <Company>BPR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&amp; Glau</dc:creator>
  <cp:lastModifiedBy>Fernando Nogueira</cp:lastModifiedBy>
  <cp:revision>593</cp:revision>
  <dcterms:created xsi:type="dcterms:W3CDTF">2007-05-23T14:18:56Z</dcterms:created>
  <dcterms:modified xsi:type="dcterms:W3CDTF">2013-06-21T17:04:45Z</dcterms:modified>
</cp:coreProperties>
</file>