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17" r:id="rId2"/>
    <p:sldId id="559" r:id="rId3"/>
    <p:sldId id="601" r:id="rId4"/>
    <p:sldId id="518" r:id="rId5"/>
    <p:sldId id="604" r:id="rId6"/>
    <p:sldId id="602" r:id="rId7"/>
    <p:sldId id="603" r:id="rId8"/>
    <p:sldId id="605" r:id="rId9"/>
    <p:sldId id="569" r:id="rId10"/>
    <p:sldId id="570" r:id="rId11"/>
    <p:sldId id="572" r:id="rId12"/>
    <p:sldId id="574" r:id="rId13"/>
    <p:sldId id="580" r:id="rId14"/>
    <p:sldId id="606" r:id="rId15"/>
    <p:sldId id="607" r:id="rId16"/>
    <p:sldId id="573" r:id="rId17"/>
    <p:sldId id="575" r:id="rId18"/>
    <p:sldId id="576" r:id="rId19"/>
    <p:sldId id="578" r:id="rId20"/>
    <p:sldId id="577" r:id="rId21"/>
    <p:sldId id="579" r:id="rId22"/>
    <p:sldId id="581" r:id="rId23"/>
    <p:sldId id="582" r:id="rId24"/>
    <p:sldId id="608" r:id="rId25"/>
    <p:sldId id="609" r:id="rId26"/>
    <p:sldId id="590" r:id="rId27"/>
    <p:sldId id="598" r:id="rId28"/>
    <p:sldId id="516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BD2"/>
    <a:srgbClr val="FF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112" autoAdjust="0"/>
  </p:normalViewPr>
  <p:slideViewPr>
    <p:cSldViewPr>
      <p:cViewPr>
        <p:scale>
          <a:sx n="66" d="100"/>
          <a:sy n="66" d="100"/>
        </p:scale>
        <p:origin x="-14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941B-EFC4-4EFC-A5F7-668D08473BF2}" type="datetimeFigureOut">
              <a:rPr lang="pt-BR" smtClean="0"/>
              <a:pPr/>
              <a:t>20/06/2013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E375-1711-4876-95AE-D04ACDF63A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1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7FC6B8-C46A-4D1A-ADE9-FF86699FFED5}" type="datetimeFigureOut">
              <a:rPr lang="pt-BR"/>
              <a:pPr>
                <a:defRPr/>
              </a:pPr>
              <a:t>20/06/2013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CDBC13-35CE-4BAB-97D4-A501FABA01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30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DBC13-35CE-4BAB-97D4-A501FABA017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7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79912" y="6525344"/>
            <a:ext cx="1594520" cy="188218"/>
          </a:xfrm>
          <a:ln/>
        </p:spPr>
        <p:txBody>
          <a:bodyPr/>
          <a:lstStyle>
            <a:lvl1pPr algn="ctr">
              <a:defRPr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77072"/>
            <a:ext cx="8280920" cy="100811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>
                <a:latin typeface="Calibri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2400" baseline="0">
                <a:latin typeface="Calibri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Título 1"/>
          <p:cNvSpPr>
            <a:spLocks/>
          </p:cNvSpPr>
          <p:nvPr userDrawn="1"/>
        </p:nvSpPr>
        <p:spPr bwMode="auto">
          <a:xfrm>
            <a:off x="1331640" y="5157490"/>
            <a:ext cx="655272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Núcleo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Iluminação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Moderna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(NIMO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Universidade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Federal de Juiz de Fora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(UFJF)</a:t>
            </a:r>
          </a:p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Juiz de Fora, MG -</a:t>
            </a:r>
            <a:r>
              <a:rPr lang="pt-BR" baseline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Brasil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672408" cy="1226598"/>
          </a:xfrm>
          <a:prstGeom prst="rect">
            <a:avLst/>
          </a:prstGeom>
        </p:spPr>
      </p:pic>
      <p:pic>
        <p:nvPicPr>
          <p:cNvPr id="12083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24" y="5877421"/>
            <a:ext cx="1473526" cy="9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19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CC4-4EBC-4C99-8E85-3A26AF56F1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02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E8BB-4BFD-4DC5-A0DD-7C07760329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07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517A-CD2A-48CF-8DBB-1F7367B1E3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3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aseline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>
                <a:latin typeface="Calibri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2400" baseline="0">
                <a:latin typeface="Calibri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95936" y="6552728"/>
            <a:ext cx="1152128" cy="260648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3728" y="6237312"/>
            <a:ext cx="4896544" cy="335188"/>
          </a:xfrm>
          <a:ln/>
        </p:spPr>
        <p:txBody>
          <a:bodyPr/>
          <a:lstStyle>
            <a:lvl1pPr>
              <a:defRPr b="1" i="0" cap="small" baseline="0"/>
            </a:lvl1pPr>
          </a:lstStyle>
          <a:p>
            <a:pPr>
              <a:defRPr/>
            </a:pPr>
            <a:r>
              <a:rPr lang="pt-BR" dirty="0" smtClean="0"/>
              <a:t>Iluminação Pública Eficiente Empregando LEDs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8424" y="159606"/>
            <a:ext cx="611088" cy="317066"/>
          </a:xfrm>
          <a:ln/>
        </p:spPr>
        <p:txBody>
          <a:bodyPr/>
          <a:lstStyle>
            <a:lvl1pPr>
              <a:defRPr b="1" i="0" baseline="0"/>
            </a:lvl1pPr>
          </a:lstStyle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243096"/>
            <a:ext cx="1491815" cy="49827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80270"/>
            <a:ext cx="1138327" cy="73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1362075"/>
          </a:xfrm>
        </p:spPr>
        <p:txBody>
          <a:bodyPr anchor="t"/>
          <a:lstStyle>
            <a:lvl1pPr algn="ctr">
              <a:defRPr sz="5400" b="1" cap="small" baseline="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5" y="5013176"/>
            <a:ext cx="3653081" cy="1224136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28" y="4796614"/>
            <a:ext cx="3072928" cy="18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15967" y="163788"/>
            <a:ext cx="6352377" cy="528908"/>
          </a:xfrm>
          <a:ln/>
        </p:spPr>
        <p:txBody>
          <a:bodyPr/>
          <a:lstStyle>
            <a:lvl1pPr>
              <a:defRPr sz="2000" b="1" i="0" cap="small" baseline="0"/>
            </a:lvl1pPr>
          </a:lstStyle>
          <a:p>
            <a:pPr>
              <a:defRPr/>
            </a:pPr>
            <a:r>
              <a:rPr lang="pt-BR" dirty="0" smtClean="0"/>
              <a:t>Iluminação Pública Eficiente Empregando LEDs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53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5022304"/>
            <a:ext cx="8229600" cy="638944"/>
          </a:xfrm>
        </p:spPr>
        <p:txBody>
          <a:bodyPr/>
          <a:lstStyle>
            <a:lvl1pPr>
              <a:defRPr>
                <a:solidFill>
                  <a:srgbClr val="009BD2"/>
                </a:solidFill>
              </a:defRPr>
            </a:lvl1pPr>
          </a:lstStyle>
          <a:p>
            <a:pPr algn="ctr"/>
            <a:r>
              <a:rPr lang="pt-BR" sz="2800" dirty="0" smtClean="0"/>
              <a:t>www.ufjf.br/nimo</a:t>
            </a:r>
            <a:endParaRPr lang="pt-BR" sz="2800" dirty="0"/>
          </a:p>
        </p:txBody>
      </p:sp>
      <p:pic>
        <p:nvPicPr>
          <p:cNvPr id="9" name="Espaço Reservado para Conteúdo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8800"/>
            <a:ext cx="8229600" cy="2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457200" y="26064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24" y="5877421"/>
            <a:ext cx="1473526" cy="9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8A8E-4578-442D-9C01-B68FDD5885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00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8800"/>
            <a:ext cx="8229600" cy="2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57200" y="5022304"/>
            <a:ext cx="8229600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BD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800" smtClean="0"/>
              <a:t>www.ufjf.br/nimo</a:t>
            </a:r>
            <a:endParaRPr lang="pt-BR" sz="2800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457200" y="26064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24" y="5877421"/>
            <a:ext cx="1473526" cy="9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6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8E7F-EFD2-40D1-A745-FAE02DA4FA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80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1190-1AE7-4283-9C9D-CF2E69EB47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0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Iluminação Pública Eficiente Empregando LEDs</a:t>
            </a: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054B-EAD4-4710-A8BA-095279163E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 dirty="0" smtClean="0"/>
              <a:t>Iluminação Pública Eficiente Empregando LEDs</a:t>
            </a: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D26C8C-FE07-4266-986B-24994ECD2E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Pedro%20Almeida\Documents\Engenharia\Doutorado\Fotometria%20GEDRE-NIMO\Dados\mathcad\dados%20OSRAM%20LED%20B.xmcd\Selection%20491%201275%20948%201559" TargetMode="External"/><Relationship Id="rId5" Type="http://schemas.microsoft.com/office/2007/relationships/hdphoto" Target="../media/hdphoto4.wdp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0375" y="1712323"/>
            <a:ext cx="5839817" cy="2868805"/>
          </a:xfrm>
        </p:spPr>
        <p:txBody>
          <a:bodyPr/>
          <a:lstStyle/>
          <a:p>
            <a:pPr algn="l"/>
            <a:r>
              <a:rPr lang="pt-BR" sz="3600" b="1" i="1" dirty="0">
                <a:cs typeface="Arial" pitchFamily="34" charset="0"/>
              </a:rPr>
              <a:t>Avanços no modelo </a:t>
            </a:r>
            <a:r>
              <a:rPr lang="pt-BR" sz="3600" b="1" i="1" dirty="0" err="1" smtClean="0">
                <a:cs typeface="Arial" pitchFamily="34" charset="0"/>
              </a:rPr>
              <a:t>fotoeletrotérmico</a:t>
            </a:r>
            <a:r>
              <a:rPr lang="pt-BR" sz="3600" b="1" i="1" dirty="0" smtClean="0">
                <a:cs typeface="Arial" pitchFamily="34" charset="0"/>
              </a:rPr>
              <a:t> </a:t>
            </a:r>
            <a:r>
              <a:rPr lang="pt-BR" sz="3600" b="1" i="1" dirty="0">
                <a:cs typeface="Arial" pitchFamily="34" charset="0"/>
              </a:rPr>
              <a:t>de diodos emissores de luz (LEDs</a:t>
            </a:r>
            <a:r>
              <a:rPr lang="pt-BR" sz="3600" b="1" i="1" dirty="0" smtClean="0">
                <a:cs typeface="Arial" pitchFamily="34" charset="0"/>
              </a:rPr>
              <a:t>) e implicações no acionamento</a:t>
            </a:r>
            <a:endParaRPr lang="pt-BR" sz="3600" b="1" i="1" dirty="0"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79912" y="6525344"/>
            <a:ext cx="1594520" cy="188218"/>
          </a:xfrm>
        </p:spPr>
        <p:txBody>
          <a:bodyPr/>
          <a:lstStyle/>
          <a:p>
            <a:pPr>
              <a:defRPr/>
            </a:pPr>
            <a:fld id="{48C1C7AF-B49F-4C3F-A777-4D482E41F52A}" type="datetime1">
              <a:rPr lang="pt-BR" smtClean="0"/>
              <a:pPr>
                <a:defRPr/>
              </a:pPr>
              <a:t>20/06/2013</a:t>
            </a:fld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79512" y="4941168"/>
            <a:ext cx="8820472" cy="43204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Pedro S.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Almeida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M. Eng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CBA20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https://sites.google.com/a/dee.ufcg.edu.br/cba-2012/CBA201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6" descr="https://sites.google.com/a/dee.ufcg.edu.br/cba-2012/CBA201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8" descr="https://sites.google.com/a/dee.ufcg.edu.br/cba-2012/CBA2012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13859"/>
            <a:ext cx="2377415" cy="31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da temperatura no comportamento elétrico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0" y="2218200"/>
            <a:ext cx="3702959" cy="400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1487"/>
            <a:ext cx="3702959" cy="40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797072" y="1157843"/>
            <a:ext cx="2360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 smtClean="0"/>
              <a:t>Aumento</a:t>
            </a:r>
            <a:r>
              <a:rPr lang="en-US" sz="1600" i="1" dirty="0" smtClean="0"/>
              <a:t> incremental da </a:t>
            </a:r>
            <a:r>
              <a:rPr lang="en-US" sz="1600" i="1" dirty="0" err="1" smtClean="0"/>
              <a:t>temperatura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junção</a:t>
            </a:r>
            <a:r>
              <a:rPr lang="en-US" sz="1600" i="1" dirty="0" smtClean="0"/>
              <a:t>!</a:t>
            </a:r>
            <a:endParaRPr lang="pt-BR" sz="1600" i="1" dirty="0"/>
          </a:p>
        </p:txBody>
      </p:sp>
      <p:cxnSp>
        <p:nvCxnSpPr>
          <p:cNvPr id="9" name="Conector de seta reta 8"/>
          <p:cNvCxnSpPr>
            <a:stCxn id="6" idx="2"/>
          </p:cNvCxnSpPr>
          <p:nvPr/>
        </p:nvCxnSpPr>
        <p:spPr>
          <a:xfrm flipH="1">
            <a:off x="7308304" y="1988840"/>
            <a:ext cx="669073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99592" y="1866310"/>
            <a:ext cx="5899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(dados </a:t>
            </a:r>
            <a:r>
              <a:rPr lang="en-US" sz="1600" dirty="0" err="1" smtClean="0"/>
              <a:t>práticos</a:t>
            </a:r>
            <a:r>
              <a:rPr lang="en-US" sz="1600" dirty="0" smtClean="0"/>
              <a:t> </a:t>
            </a:r>
            <a:r>
              <a:rPr lang="en-US" sz="1600" dirty="0" err="1" smtClean="0"/>
              <a:t>obtidos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laboratório</a:t>
            </a:r>
            <a:r>
              <a:rPr lang="en-US" sz="1600" dirty="0" smtClean="0"/>
              <a:t> com drivers </a:t>
            </a:r>
            <a:r>
              <a:rPr lang="en-US" sz="1600" dirty="0" err="1" smtClean="0"/>
              <a:t>comerciais</a:t>
            </a:r>
            <a:r>
              <a:rPr lang="en-US" sz="1600" dirty="0" smtClean="0"/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90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7211145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Interface entre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endParaRPr lang="en-US" b="1" dirty="0" smtClean="0"/>
          </a:p>
          <a:p>
            <a:r>
              <a:rPr lang="en-US" sz="2000" dirty="0" smtClean="0"/>
              <a:t>O</a:t>
            </a:r>
            <a:r>
              <a:rPr lang="en-US" sz="2000" dirty="0"/>
              <a:t>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</a:t>
            </a:r>
            <a:r>
              <a:rPr lang="en-US" sz="2000" dirty="0" err="1" smtClean="0"/>
              <a:t>fotométrico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grandezas</a:t>
            </a:r>
            <a:r>
              <a:rPr lang="en-US" sz="2000" dirty="0"/>
              <a:t> de </a:t>
            </a:r>
            <a:r>
              <a:rPr lang="en-US" sz="2000" dirty="0" err="1" smtClean="0"/>
              <a:t>interesse</a:t>
            </a:r>
            <a:r>
              <a:rPr lang="en-US" sz="2000" dirty="0" smtClean="0"/>
              <a:t>) do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LED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diretamente</a:t>
            </a:r>
            <a:r>
              <a:rPr lang="en-US" sz="2000" dirty="0" smtClean="0"/>
              <a:t> </a:t>
            </a:r>
            <a:r>
              <a:rPr lang="en-US" sz="2000" dirty="0" err="1" smtClean="0"/>
              <a:t>ligado</a:t>
            </a:r>
            <a:r>
              <a:rPr lang="en-US" sz="2000" dirty="0" smtClean="0"/>
              <a:t> </a:t>
            </a:r>
            <a:r>
              <a:rPr lang="en-US" sz="2000" dirty="0" err="1" smtClean="0"/>
              <a:t>aos</a:t>
            </a:r>
            <a:r>
              <a:rPr lang="en-US" sz="2000" dirty="0" smtClean="0"/>
              <a:t> </a:t>
            </a:r>
            <a:r>
              <a:rPr lang="en-US" sz="2000" dirty="0" err="1" smtClean="0"/>
              <a:t>fatores</a:t>
            </a:r>
            <a:r>
              <a:rPr lang="en-US" sz="2000" dirty="0" smtClean="0"/>
              <a:t> </a:t>
            </a:r>
            <a:r>
              <a:rPr lang="en-US" sz="2000" dirty="0" err="1" smtClean="0"/>
              <a:t>térmicos</a:t>
            </a:r>
            <a:r>
              <a:rPr lang="en-US" sz="2000" b="1" dirty="0"/>
              <a:t> </a:t>
            </a:r>
            <a:r>
              <a:rPr lang="en-US" sz="2000" b="1" dirty="0" smtClean="0"/>
              <a:t> (</a:t>
            </a:r>
            <a:r>
              <a:rPr lang="en-US" sz="2000" b="1" dirty="0" err="1"/>
              <a:t>dissipação</a:t>
            </a:r>
            <a:r>
              <a:rPr lang="en-US" sz="2000" b="1" dirty="0"/>
              <a:t> dos </a:t>
            </a:r>
            <a:r>
              <a:rPr lang="en-US" sz="2000" b="1" dirty="0" smtClean="0"/>
              <a:t>LEDs) </a:t>
            </a:r>
            <a:r>
              <a:rPr lang="en-US" sz="2000" dirty="0" smtClean="0"/>
              <a:t>e </a:t>
            </a:r>
            <a:r>
              <a:rPr lang="en-US" sz="2000" dirty="0" err="1" smtClean="0"/>
              <a:t>elétricos</a:t>
            </a:r>
            <a:r>
              <a:rPr lang="en-US" sz="2000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sistema</a:t>
            </a:r>
            <a:r>
              <a:rPr lang="en-US" sz="2000" b="1" dirty="0"/>
              <a:t> de </a:t>
            </a:r>
            <a:r>
              <a:rPr lang="en-US" sz="2000" b="1" dirty="0" err="1"/>
              <a:t>acionamento</a:t>
            </a:r>
            <a:r>
              <a:rPr lang="en-US" sz="2000" b="1" dirty="0"/>
              <a:t> – driver</a:t>
            </a:r>
            <a:r>
              <a:rPr lang="en-US" sz="2000" b="1" dirty="0" smtClean="0"/>
              <a:t>).</a:t>
            </a:r>
          </a:p>
          <a:p>
            <a:r>
              <a:rPr lang="en-US" sz="2000" b="1" dirty="0" smtClean="0"/>
              <a:t>Tem </a:t>
            </a:r>
            <a:r>
              <a:rPr lang="en-US" sz="2000" b="1" dirty="0" err="1" smtClean="0"/>
              <a:t>várias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implicações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projeto</a:t>
            </a:r>
            <a:r>
              <a:rPr lang="en-US" sz="2000" b="1" dirty="0" smtClean="0"/>
              <a:t> do driver: </a:t>
            </a:r>
            <a:r>
              <a:rPr lang="en-US" sz="2000" dirty="0" err="1" smtClean="0"/>
              <a:t>corrente</a:t>
            </a:r>
            <a:r>
              <a:rPr lang="en-US" sz="2000" dirty="0" smtClean="0"/>
              <a:t> nominal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fluxo</a:t>
            </a:r>
            <a:r>
              <a:rPr lang="en-US" sz="2000" dirty="0" smtClean="0"/>
              <a:t> </a:t>
            </a:r>
            <a:r>
              <a:rPr lang="en-US" sz="2000" dirty="0" err="1" smtClean="0"/>
              <a:t>máximo</a:t>
            </a:r>
            <a:r>
              <a:rPr lang="en-US" sz="2000" dirty="0" smtClean="0"/>
              <a:t>, </a:t>
            </a:r>
            <a:r>
              <a:rPr lang="en-US" sz="2000" dirty="0" err="1" smtClean="0"/>
              <a:t>variação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tensão</a:t>
            </a:r>
            <a:r>
              <a:rPr lang="en-US" sz="2000" dirty="0" smtClean="0"/>
              <a:t> do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com a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degradação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fluxo</a:t>
            </a:r>
            <a:r>
              <a:rPr lang="en-US" sz="2000" dirty="0" smtClean="0"/>
              <a:t>/</a:t>
            </a:r>
            <a:r>
              <a:rPr lang="en-US" sz="2000" dirty="0" err="1" smtClean="0"/>
              <a:t>eficácia</a:t>
            </a:r>
            <a:r>
              <a:rPr lang="en-US" sz="2000" dirty="0" smtClean="0"/>
              <a:t>/</a:t>
            </a:r>
            <a:r>
              <a:rPr lang="en-US" sz="2000" dirty="0" err="1" smtClean="0"/>
              <a:t>cromaticidade</a:t>
            </a:r>
            <a:r>
              <a:rPr lang="en-US" sz="2000" dirty="0" smtClean="0"/>
              <a:t>, etc.</a:t>
            </a:r>
            <a:endParaRPr lang="pt-BR" sz="2000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35869" r="15565" b="21740"/>
          <a:stretch/>
        </p:blipFill>
        <p:spPr bwMode="auto">
          <a:xfrm>
            <a:off x="899592" y="3794008"/>
            <a:ext cx="7124021" cy="23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t="19746" r="19129" b="14674"/>
          <a:stretch/>
        </p:blipFill>
        <p:spPr bwMode="auto">
          <a:xfrm>
            <a:off x="1547664" y="2328525"/>
            <a:ext cx="6336704" cy="40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5915001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Interface entre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endParaRPr lang="en-US" b="1" dirty="0" smtClean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38800" r="53329" b="21740"/>
          <a:stretch/>
        </p:blipFill>
        <p:spPr bwMode="auto">
          <a:xfrm>
            <a:off x="6932260" y="1052736"/>
            <a:ext cx="1739028" cy="14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0760" y="2313695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qualitativa</a:t>
            </a:r>
            <a:r>
              <a:rPr lang="en-US" dirty="0" smtClean="0"/>
              <a:t> das </a:t>
            </a:r>
            <a:r>
              <a:rPr lang="en-US" dirty="0" err="1" smtClean="0"/>
              <a:t>influências</a:t>
            </a:r>
            <a:r>
              <a:rPr lang="en-US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5194921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 smtClean="0"/>
              <a:t>Modelo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r>
              <a:rPr lang="en-US" b="1" dirty="0" smtClean="0"/>
              <a:t> </a:t>
            </a:r>
            <a:r>
              <a:rPr lang="en-US" b="1" dirty="0" err="1" smtClean="0"/>
              <a:t>simplificado</a:t>
            </a:r>
            <a:r>
              <a:rPr lang="en-US" b="1" dirty="0" smtClean="0"/>
              <a:t>:</a:t>
            </a:r>
            <a:endParaRPr lang="en-US" b="1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35186"/>
            <a:ext cx="7128792" cy="30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5436096" y="2420888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38800" r="53329" b="21740"/>
          <a:stretch/>
        </p:blipFill>
        <p:spPr bwMode="auto">
          <a:xfrm>
            <a:off x="6932260" y="1052736"/>
            <a:ext cx="1739028" cy="14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5194921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 smtClean="0"/>
              <a:t>Modelo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</a:t>
            </a:r>
            <a:r>
              <a:rPr lang="en-US" b="1" dirty="0" err="1" smtClean="0"/>
              <a:t>simplificado</a:t>
            </a:r>
            <a:r>
              <a:rPr lang="en-US" b="1" dirty="0" smtClean="0"/>
              <a:t>:</a:t>
            </a:r>
            <a:endParaRPr lang="en-US" b="1" dirty="0" smtClean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4067944" y="2420888"/>
            <a:ext cx="30243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1670" r="62113" b="7736"/>
          <a:stretch/>
        </p:blipFill>
        <p:spPr>
          <a:xfrm>
            <a:off x="7236296" y="1104195"/>
            <a:ext cx="1512168" cy="2593266"/>
          </a:xfrm>
          <a:prstGeom prst="rect">
            <a:avLst/>
          </a:prstGeom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2" y="1844824"/>
            <a:ext cx="2711363" cy="33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1593" r="14647" b="11796"/>
          <a:stretch/>
        </p:blipFill>
        <p:spPr bwMode="auto">
          <a:xfrm>
            <a:off x="3590663" y="4221088"/>
            <a:ext cx="3960440" cy="23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ipse 15"/>
          <p:cNvSpPr/>
          <p:nvPr/>
        </p:nvSpPr>
        <p:spPr>
          <a:xfrm>
            <a:off x="1475656" y="3212976"/>
            <a:ext cx="2191071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7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5194921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 smtClean="0"/>
              <a:t>Modelo</a:t>
            </a:r>
            <a:r>
              <a:rPr lang="en-US" b="1" dirty="0" smtClean="0"/>
              <a:t> </a:t>
            </a:r>
            <a:r>
              <a:rPr lang="en-US" b="1" dirty="0" err="1" smtClean="0"/>
              <a:t>eletrotérmico</a:t>
            </a:r>
            <a:r>
              <a:rPr lang="en-US" b="1" dirty="0" smtClean="0"/>
              <a:t>:</a:t>
            </a:r>
            <a:endParaRPr lang="en-US" b="1" dirty="0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/>
          <a:stretch/>
        </p:blipFill>
        <p:spPr bwMode="auto">
          <a:xfrm>
            <a:off x="834014" y="1916832"/>
            <a:ext cx="7482402" cy="3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36" y="5034096"/>
            <a:ext cx="2248221" cy="66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67" y="5732974"/>
            <a:ext cx="3041713" cy="10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23321" y="3191452"/>
            <a:ext cx="18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8003233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 smtClean="0"/>
              <a:t>Equação</a:t>
            </a:r>
            <a:r>
              <a:rPr lang="en-US" b="1" dirty="0" smtClean="0"/>
              <a:t> </a:t>
            </a:r>
            <a:r>
              <a:rPr lang="en-US" b="1" dirty="0" err="1" smtClean="0"/>
              <a:t>relacionando</a:t>
            </a:r>
            <a:r>
              <a:rPr lang="en-US" b="1" dirty="0" smtClean="0"/>
              <a:t> as </a:t>
            </a:r>
            <a:r>
              <a:rPr lang="en-US" b="1" dirty="0" err="1" smtClean="0"/>
              <a:t>variáveis</a:t>
            </a:r>
            <a:r>
              <a:rPr lang="en-US" b="1" dirty="0" smtClean="0"/>
              <a:t> de </a:t>
            </a:r>
            <a:r>
              <a:rPr lang="en-US" b="1" dirty="0" err="1" smtClean="0"/>
              <a:t>interesse</a:t>
            </a:r>
            <a:r>
              <a:rPr lang="en-US" b="1" dirty="0" smtClean="0"/>
              <a:t>:</a:t>
            </a: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0" y="2244824"/>
                <a:ext cx="9252520" cy="1299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sz="19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pt-BR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sz="19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19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9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pt-BR" sz="1900" i="1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𝑗𝑐</m:t>
                                          </m:r>
                                        </m:sub>
                                      </m:s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𝑛𝑅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h𝑠</m:t>
                                          </m:r>
                                        </m:sub>
                                      </m:sSub>
                                    </m:e>
                                  </m:d>
                                  <m:f>
                                    <m:f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𝑓𝑜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h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𝑓𝑜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f>
                                            <m:f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1900" i="1">
                                                      <a:latin typeface="Cambria Math"/>
                                                    </a:rPr>
                                                    <m:t>𝑓𝑜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t-BR" sz="19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𝑗𝑐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9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𝑛𝑅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900" i="1">
                                                  <a:latin typeface="Cambria Math"/>
                                                </a:rPr>
                                                <m:t>h𝑠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9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sz="1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latin typeface="Cambria Math"/>
                                        </a:rPr>
                                        <m:t>𝑓𝑜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4824"/>
                <a:ext cx="9252520" cy="12994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206" name="Grupo 93205"/>
          <p:cNvGrpSpPr/>
          <p:nvPr/>
        </p:nvGrpSpPr>
        <p:grpSpPr>
          <a:xfrm>
            <a:off x="0" y="2695096"/>
            <a:ext cx="3140250" cy="2750128"/>
            <a:chOff x="0" y="2479072"/>
            <a:chExt cx="3140250" cy="2750128"/>
          </a:xfrm>
        </p:grpSpPr>
        <p:sp>
          <p:nvSpPr>
            <p:cNvPr id="9" name="Elipse 8"/>
            <p:cNvSpPr/>
            <p:nvPr/>
          </p:nvSpPr>
          <p:spPr>
            <a:xfrm>
              <a:off x="0" y="2486000"/>
              <a:ext cx="450868" cy="4572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792088" y="2479072"/>
              <a:ext cx="420780" cy="4572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/>
            <p:nvPr/>
          </p:nvCxnSpPr>
          <p:spPr>
            <a:xfrm>
              <a:off x="304800" y="2943201"/>
              <a:ext cx="609600" cy="180801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>
              <a:stCxn id="10" idx="4"/>
            </p:cNvCxnSpPr>
            <p:nvPr/>
          </p:nvCxnSpPr>
          <p:spPr>
            <a:xfrm>
              <a:off x="1002478" y="2936272"/>
              <a:ext cx="597722" cy="175952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304800" y="4772000"/>
              <a:ext cx="2835450" cy="4572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>
                  <a:solidFill>
                    <a:schemeClr val="tx1"/>
                  </a:solidFill>
                </a:rPr>
                <a:t>Fotométrico</a:t>
              </a:r>
            </a:p>
          </p:txBody>
        </p:sp>
      </p:grpSp>
      <p:grpSp>
        <p:nvGrpSpPr>
          <p:cNvPr id="93207" name="Grupo 93206"/>
          <p:cNvGrpSpPr/>
          <p:nvPr/>
        </p:nvGrpSpPr>
        <p:grpSpPr>
          <a:xfrm>
            <a:off x="2232248" y="2369515"/>
            <a:ext cx="5128223" cy="3054926"/>
            <a:chOff x="2232248" y="2153491"/>
            <a:chExt cx="5128223" cy="3054926"/>
          </a:xfrm>
        </p:grpSpPr>
        <p:sp>
          <p:nvSpPr>
            <p:cNvPr id="11" name="Elipse 10"/>
            <p:cNvSpPr/>
            <p:nvPr/>
          </p:nvSpPr>
          <p:spPr>
            <a:xfrm>
              <a:off x="2232248" y="2486000"/>
              <a:ext cx="42842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2911896" y="2486000"/>
              <a:ext cx="400472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3672408" y="2472145"/>
              <a:ext cx="447703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6177033" y="2763089"/>
              <a:ext cx="447703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6912768" y="2756164"/>
              <a:ext cx="447703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6480720" y="2160416"/>
              <a:ext cx="298468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7046348" y="2153491"/>
              <a:ext cx="298468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3352800" y="4751217"/>
              <a:ext cx="2760833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>
                  <a:solidFill>
                    <a:schemeClr val="tx1"/>
                  </a:solidFill>
                </a:rPr>
                <a:t>Térmico</a:t>
              </a:r>
            </a:p>
          </p:txBody>
        </p:sp>
        <p:cxnSp>
          <p:nvCxnSpPr>
            <p:cNvPr id="30" name="Conector de seta reta 29"/>
            <p:cNvCxnSpPr>
              <a:stCxn id="11" idx="4"/>
            </p:cNvCxnSpPr>
            <p:nvPr/>
          </p:nvCxnSpPr>
          <p:spPr>
            <a:xfrm>
              <a:off x="2446458" y="2943200"/>
              <a:ext cx="1058742" cy="18080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3207326" y="2943200"/>
              <a:ext cx="775855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>
              <a:off x="3934723" y="2929346"/>
              <a:ext cx="666750" cy="17664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>
              <a:stCxn id="15" idx="3"/>
            </p:cNvCxnSpPr>
            <p:nvPr/>
          </p:nvCxnSpPr>
          <p:spPr>
            <a:xfrm flipH="1">
              <a:off x="5144868" y="3153334"/>
              <a:ext cx="1097730" cy="15424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/>
            <p:cNvCxnSpPr>
              <a:stCxn id="16" idx="4"/>
            </p:cNvCxnSpPr>
            <p:nvPr/>
          </p:nvCxnSpPr>
          <p:spPr>
            <a:xfrm flipH="1">
              <a:off x="5675533" y="3213364"/>
              <a:ext cx="1461087" cy="15563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8" name="Grupo 93207"/>
          <p:cNvGrpSpPr/>
          <p:nvPr/>
        </p:nvGrpSpPr>
        <p:grpSpPr>
          <a:xfrm>
            <a:off x="4176464" y="2230969"/>
            <a:ext cx="4896549" cy="3193472"/>
            <a:chOff x="4176464" y="2014945"/>
            <a:chExt cx="4896549" cy="3193472"/>
          </a:xfrm>
        </p:grpSpPr>
        <p:sp>
          <p:nvSpPr>
            <p:cNvPr id="17" name="Elipse 16"/>
            <p:cNvSpPr/>
            <p:nvPr/>
          </p:nvSpPr>
          <p:spPr>
            <a:xfrm>
              <a:off x="4752528" y="2167345"/>
              <a:ext cx="335777" cy="45720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5311905" y="2167345"/>
              <a:ext cx="335777" cy="45720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/>
          </p:nvSpPr>
          <p:spPr>
            <a:xfrm>
              <a:off x="5594190" y="2014945"/>
              <a:ext cx="335777" cy="748145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5209725" y="2638402"/>
              <a:ext cx="335777" cy="748145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4176464" y="2326673"/>
              <a:ext cx="335777" cy="748145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8568952" y="2333600"/>
              <a:ext cx="434575" cy="748145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6461415" y="4751217"/>
              <a:ext cx="2611598" cy="45720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>
                  <a:solidFill>
                    <a:schemeClr val="tx1"/>
                  </a:solidFill>
                </a:rPr>
                <a:t>Elétrico</a:t>
              </a:r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4476748" y="3037314"/>
              <a:ext cx="2375241" cy="165848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>
              <a:off x="5522766" y="3342114"/>
              <a:ext cx="2021035" cy="135368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>
              <a:stCxn id="22" idx="4"/>
            </p:cNvCxnSpPr>
            <p:nvPr/>
          </p:nvCxnSpPr>
          <p:spPr>
            <a:xfrm flipH="1">
              <a:off x="8667752" y="3081745"/>
              <a:ext cx="118488" cy="16694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7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8003233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Interface entre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endParaRPr lang="en-US" b="1" dirty="0" smtClean="0"/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28" y="1916832"/>
            <a:ext cx="6190452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2" y="1916832"/>
            <a:ext cx="6190452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2" y="1916832"/>
            <a:ext cx="6190452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Conector de seta reta 40"/>
          <p:cNvCxnSpPr/>
          <p:nvPr/>
        </p:nvCxnSpPr>
        <p:spPr>
          <a:xfrm flipV="1">
            <a:off x="4895227" y="3840879"/>
            <a:ext cx="1795836" cy="14214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37" y="1931118"/>
            <a:ext cx="6190452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Imagem 42"/>
          <p:cNvPicPr/>
          <p:nvPr/>
        </p:nvPicPr>
        <p:blipFill>
          <a:blip r:embed="rId7"/>
          <a:stretch>
            <a:fillRect/>
          </a:stretch>
        </p:blipFill>
        <p:spPr>
          <a:xfrm>
            <a:off x="6876256" y="3717032"/>
            <a:ext cx="1705180" cy="1158371"/>
          </a:xfrm>
          <a:prstGeom prst="rect">
            <a:avLst/>
          </a:prstGeom>
          <a:noFill/>
        </p:spPr>
      </p:pic>
      <p:cxnSp>
        <p:nvCxnSpPr>
          <p:cNvPr id="44" name="Conector de seta reta 43"/>
          <p:cNvCxnSpPr/>
          <p:nvPr/>
        </p:nvCxnSpPr>
        <p:spPr>
          <a:xfrm flipH="1">
            <a:off x="4576363" y="3429000"/>
            <a:ext cx="1795837" cy="13901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/>
          <p:cNvPicPr/>
          <p:nvPr/>
        </p:nvPicPr>
        <p:blipFill>
          <a:blip r:embed="rId8"/>
          <a:stretch>
            <a:fillRect/>
          </a:stretch>
        </p:blipFill>
        <p:spPr>
          <a:xfrm>
            <a:off x="5940152" y="2414645"/>
            <a:ext cx="2308109" cy="1158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4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1760"/>
            <a:ext cx="6361428" cy="40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8003233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Interface entre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endParaRPr lang="en-US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23528" y="1772816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Dados </a:t>
            </a:r>
            <a:r>
              <a:rPr lang="en-US" dirty="0" err="1" smtClean="0"/>
              <a:t>práticos</a:t>
            </a:r>
            <a:r>
              <a:rPr lang="en-US" dirty="0" smtClean="0"/>
              <a:t> (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reduzida</a:t>
            </a:r>
            <a:r>
              <a:rPr lang="en-US" dirty="0" smtClean="0"/>
              <a:t>):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7" t="16136" r="35070" b="22835"/>
          <a:stretch/>
        </p:blipFill>
        <p:spPr>
          <a:xfrm>
            <a:off x="457199" y="2399102"/>
            <a:ext cx="1807431" cy="330402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6469966" y="1916832"/>
            <a:ext cx="0" cy="4495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83771" y="637203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Corrente</a:t>
            </a:r>
            <a:r>
              <a:rPr lang="en-US" i="1" dirty="0" smtClean="0"/>
              <a:t> de </a:t>
            </a:r>
            <a:r>
              <a:rPr lang="en-US" i="1" dirty="0" err="1" smtClean="0"/>
              <a:t>projeto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5020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Fotoeletrotérmico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8003233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Interface entre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elétrico</a:t>
            </a:r>
            <a:r>
              <a:rPr lang="en-US" b="1" dirty="0" smtClean="0"/>
              <a:t> e o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térmico</a:t>
            </a:r>
            <a:endParaRPr lang="en-US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23528" y="1772816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Dados </a:t>
            </a:r>
            <a:r>
              <a:rPr lang="en-US" dirty="0" err="1" smtClean="0"/>
              <a:t>práticos</a:t>
            </a:r>
            <a:r>
              <a:rPr lang="en-US" dirty="0" smtClean="0"/>
              <a:t> (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reduzida</a:t>
            </a:r>
            <a:r>
              <a:rPr lang="en-US" dirty="0" smtClean="0"/>
              <a:t>):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7" t="16136" r="35070" b="22835"/>
          <a:stretch/>
        </p:blipFill>
        <p:spPr>
          <a:xfrm>
            <a:off x="457199" y="2399102"/>
            <a:ext cx="1807431" cy="330402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383771" y="637203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Corrente</a:t>
            </a:r>
            <a:r>
              <a:rPr lang="en-US" i="1" dirty="0" smtClean="0"/>
              <a:t> de </a:t>
            </a:r>
            <a:r>
              <a:rPr lang="en-US" i="1" dirty="0" err="1" smtClean="0"/>
              <a:t>projeto</a:t>
            </a:r>
            <a:endParaRPr lang="pt-BR" i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32288"/>
              </p:ext>
            </p:extLst>
          </p:nvPr>
        </p:nvGraphicFramePr>
        <p:xfrm>
          <a:off x="2370814" y="2157201"/>
          <a:ext cx="6449658" cy="400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7" name="Mathcad" r:id="rId6" imgW="4352760" imgH="2705040" progId="Mathcad">
                  <p:link updateAutomatic="1"/>
                </p:oleObj>
              </mc:Choice>
              <mc:Fallback>
                <p:oleObj name="Mathcad" r:id="rId6" imgW="4352760" imgH="2705040" progId="Mathcad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0814" y="2157201"/>
                        <a:ext cx="6449658" cy="400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6469966" y="1916832"/>
            <a:ext cx="0" cy="4495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25353" r="34085" b="25479"/>
          <a:stretch/>
        </p:blipFill>
        <p:spPr>
          <a:xfrm>
            <a:off x="323528" y="2348880"/>
            <a:ext cx="1810752" cy="3098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8"/>
          <a:stretch/>
        </p:blipFill>
        <p:spPr>
          <a:xfrm>
            <a:off x="22272" y="5447540"/>
            <a:ext cx="3048000" cy="2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Temas abordados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392488"/>
          </a:xfrm>
        </p:spPr>
        <p:txBody>
          <a:bodyPr/>
          <a:lstStyle/>
          <a:p>
            <a:r>
              <a:rPr lang="en-US" sz="2800" dirty="0" smtClean="0"/>
              <a:t>Interface </a:t>
            </a:r>
            <a:r>
              <a:rPr lang="en-US" sz="2800" dirty="0" smtClean="0"/>
              <a:t>entre </a:t>
            </a:r>
            <a:r>
              <a:rPr lang="en-US" sz="2800" dirty="0" err="1" smtClean="0"/>
              <a:t>projeto</a:t>
            </a:r>
            <a:r>
              <a:rPr lang="en-US" sz="2800" dirty="0" smtClean="0"/>
              <a:t> </a:t>
            </a:r>
            <a:r>
              <a:rPr lang="en-US" sz="2800" dirty="0" err="1" smtClean="0"/>
              <a:t>térmico</a:t>
            </a:r>
            <a:r>
              <a:rPr lang="en-US" sz="2800" dirty="0" smtClean="0"/>
              <a:t> e </a:t>
            </a:r>
            <a:r>
              <a:rPr lang="en-US" sz="2800" dirty="0" err="1" smtClean="0"/>
              <a:t>elétrico</a:t>
            </a:r>
            <a:endParaRPr lang="en-US" sz="2800" dirty="0" smtClean="0"/>
          </a:p>
          <a:p>
            <a:r>
              <a:rPr lang="en-US" sz="2800" dirty="0" err="1" smtClean="0"/>
              <a:t>Requisitos</a:t>
            </a:r>
            <a:r>
              <a:rPr lang="en-US" sz="2800" dirty="0" smtClean="0"/>
              <a:t> de </a:t>
            </a:r>
            <a:r>
              <a:rPr lang="en-US" sz="2800" dirty="0" err="1" smtClean="0"/>
              <a:t>acionamento</a:t>
            </a:r>
            <a:endParaRPr lang="en-US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3189" r="4701" b="7490"/>
          <a:stretch/>
        </p:blipFill>
        <p:spPr bwMode="auto">
          <a:xfrm flipH="1">
            <a:off x="5580112" y="5445723"/>
            <a:ext cx="1728192" cy="9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r="25437" b="13155"/>
          <a:stretch/>
        </p:blipFill>
        <p:spPr bwMode="auto">
          <a:xfrm flipH="1">
            <a:off x="2843808" y="5055906"/>
            <a:ext cx="1753985" cy="146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100814"/>
            <a:ext cx="1699828" cy="148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"/>
                    </a14:imgEffect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497" r="3932" b="10901"/>
          <a:stretch/>
        </p:blipFill>
        <p:spPr bwMode="auto">
          <a:xfrm flipH="1">
            <a:off x="6300192" y="2275060"/>
            <a:ext cx="2417835" cy="209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13382" r="6879" b="18996"/>
          <a:stretch/>
        </p:blipFill>
        <p:spPr bwMode="auto">
          <a:xfrm flipH="1">
            <a:off x="3491880" y="3019092"/>
            <a:ext cx="1954599" cy="15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Fotoeletrotérmica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 bwMode="auto">
          <a:xfrm>
            <a:off x="457199" y="1268760"/>
            <a:ext cx="5482953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Outro dado </a:t>
            </a:r>
            <a:r>
              <a:rPr lang="en-US" dirty="0" err="1" smtClean="0"/>
              <a:t>interessante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surge da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fotoeletrotérmica</a:t>
            </a:r>
            <a:r>
              <a:rPr lang="en-US" dirty="0" smtClean="0"/>
              <a:t> é  a </a:t>
            </a:r>
            <a:r>
              <a:rPr lang="en-US" dirty="0" err="1" smtClean="0"/>
              <a:t>degradação</a:t>
            </a:r>
            <a:r>
              <a:rPr lang="en-US" dirty="0" smtClean="0"/>
              <a:t> do </a:t>
            </a:r>
            <a:r>
              <a:rPr lang="en-US" dirty="0" err="1" smtClean="0"/>
              <a:t>fluxo</a:t>
            </a:r>
            <a:r>
              <a:rPr lang="en-US" dirty="0" smtClean="0"/>
              <a:t> com o </a:t>
            </a:r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ondulação</a:t>
            </a:r>
            <a:r>
              <a:rPr lang="en-US" dirty="0" smtClean="0"/>
              <a:t> de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LEDs.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ondulação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filtros</a:t>
            </a:r>
            <a:r>
              <a:rPr lang="en-US" dirty="0" smtClean="0"/>
              <a:t> do driver (e.g., </a:t>
            </a:r>
            <a:r>
              <a:rPr lang="en-US" b="1" dirty="0" err="1" smtClean="0"/>
              <a:t>redução</a:t>
            </a:r>
            <a:r>
              <a:rPr lang="en-US" b="1" dirty="0" smtClean="0"/>
              <a:t> do capacitor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filtra</a:t>
            </a:r>
            <a:r>
              <a:rPr lang="en-US" b="1" dirty="0" smtClean="0"/>
              <a:t> a </a:t>
            </a:r>
            <a:r>
              <a:rPr lang="en-US" b="1" dirty="0" err="1" smtClean="0"/>
              <a:t>baixa</a:t>
            </a:r>
            <a:r>
              <a:rPr lang="en-US" b="1" dirty="0" smtClean="0"/>
              <a:t> </a:t>
            </a:r>
            <a:r>
              <a:rPr lang="en-US" b="1" dirty="0" err="1" smtClean="0"/>
              <a:t>frequência</a:t>
            </a:r>
            <a:r>
              <a:rPr lang="en-US" dirty="0" smtClean="0"/>
              <a:t>), no </a:t>
            </a:r>
            <a:r>
              <a:rPr lang="en-US" dirty="0" err="1" smtClean="0"/>
              <a:t>entanto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degradação</a:t>
            </a:r>
            <a:r>
              <a:rPr lang="en-US" dirty="0" smtClean="0"/>
              <a:t> do </a:t>
            </a:r>
            <a:r>
              <a:rPr lang="en-US" dirty="0" err="1" smtClean="0"/>
              <a:t>desempenho</a:t>
            </a:r>
            <a:r>
              <a:rPr lang="en-US" dirty="0" smtClean="0"/>
              <a:t> </a:t>
            </a:r>
            <a:r>
              <a:rPr lang="en-US" dirty="0" err="1" smtClean="0"/>
              <a:t>fotométrico</a:t>
            </a:r>
            <a:r>
              <a:rPr lang="en-US" dirty="0" smtClean="0"/>
              <a:t>.</a:t>
            </a:r>
          </a:p>
          <a:p>
            <a:r>
              <a:rPr lang="en-US" dirty="0" smtClean="0"/>
              <a:t>Um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ótimo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escolhido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beneficiar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o </a:t>
            </a:r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luminoso</a:t>
            </a:r>
            <a:r>
              <a:rPr lang="en-US" dirty="0" smtClean="0"/>
              <a:t> da </a:t>
            </a:r>
            <a:r>
              <a:rPr lang="en-US" dirty="0" err="1" smtClean="0"/>
              <a:t>luminária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o </a:t>
            </a:r>
            <a:r>
              <a:rPr lang="en-US" dirty="0" err="1" smtClean="0"/>
              <a:t>projeto</a:t>
            </a:r>
            <a:r>
              <a:rPr lang="en-US" dirty="0" smtClean="0"/>
              <a:t> do driver.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13" y="3789040"/>
            <a:ext cx="3000333" cy="2160240"/>
          </a:xfrm>
          <a:prstGeom prst="rect">
            <a:avLst/>
          </a:prstGeom>
        </p:spPr>
      </p:pic>
      <p:pic>
        <p:nvPicPr>
          <p:cNvPr id="11" name="Picture 2" descr="C:\Users\Pedro Santos Almeida\Pictures\Fotos\labs\Foto03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0958" r="37448" b="21651"/>
          <a:stretch/>
        </p:blipFill>
        <p:spPr bwMode="auto">
          <a:xfrm>
            <a:off x="6228184" y="1268760"/>
            <a:ext cx="2593033" cy="18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 rot="5400000">
            <a:off x="7284521" y="3118502"/>
            <a:ext cx="555510" cy="65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Fotoeletrotérmica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453693"/>
              </p:ext>
            </p:extLst>
          </p:nvPr>
        </p:nvGraphicFramePr>
        <p:xfrm>
          <a:off x="646710" y="1377184"/>
          <a:ext cx="7885730" cy="298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6" name="Visio" r:id="rId3" imgW="7932482" imgH="3033244" progId="Visio.Drawing.11">
                  <p:embed/>
                </p:oleObj>
              </mc:Choice>
              <mc:Fallback>
                <p:oleObj name="Visio" r:id="rId3" imgW="7932482" imgH="3033244" progId="Visio.Drawing.11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10" y="1377184"/>
                        <a:ext cx="7885730" cy="298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28" y="4465984"/>
            <a:ext cx="3285209" cy="18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77" y="4506221"/>
            <a:ext cx="3284015" cy="180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Fotoeletrotérmica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018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Fotoeletrotérmica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6744" cy="42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capacitância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2841767" y="6093296"/>
            <a:ext cx="4898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Driver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luminária</a:t>
            </a:r>
            <a:r>
              <a:rPr lang="en-US" sz="1600" dirty="0" smtClean="0"/>
              <a:t> IP </a:t>
            </a:r>
            <a:r>
              <a:rPr lang="en-US" sz="1600" dirty="0" err="1" smtClean="0"/>
              <a:t>desenvolvida</a:t>
            </a:r>
            <a:r>
              <a:rPr lang="en-US" sz="1600" dirty="0" smtClean="0"/>
              <a:t> no </a:t>
            </a:r>
            <a:r>
              <a:rPr lang="en-US" sz="1600" dirty="0" err="1" smtClean="0"/>
              <a:t>laboratório</a:t>
            </a:r>
            <a:endParaRPr lang="pt-BR" sz="16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5266928" cy="4525963"/>
          </a:xfrm>
        </p:spPr>
        <p:txBody>
          <a:bodyPr/>
          <a:lstStyle/>
          <a:p>
            <a:r>
              <a:rPr lang="pt-BR" dirty="0" smtClean="0"/>
              <a:t>Capacitores de polipropileno e poliéster possuem uma vida útil MUITO superior (até 300 </a:t>
            </a:r>
            <a:r>
              <a:rPr lang="pt-BR" dirty="0" err="1" smtClean="0"/>
              <a:t>kh</a:t>
            </a:r>
            <a:r>
              <a:rPr lang="pt-BR" dirty="0" smtClean="0"/>
              <a:t>).</a:t>
            </a:r>
          </a:p>
          <a:p>
            <a:r>
              <a:rPr lang="pt-BR" dirty="0" smtClean="0"/>
              <a:t>No entanto são uma tecnologia limitada em capacitância (capacitores de no máximo 200 µF). </a:t>
            </a:r>
          </a:p>
          <a:p>
            <a:r>
              <a:rPr lang="pt-BR" dirty="0" smtClean="0"/>
              <a:t>Redução da capacitância significa redução do custo e aumento da durabilidade do driver.</a:t>
            </a:r>
          </a:p>
          <a:p>
            <a:r>
              <a:rPr lang="pt-BR" dirty="0" smtClean="0"/>
              <a:t>Através da teoria </a:t>
            </a:r>
            <a:r>
              <a:rPr lang="pt-BR" dirty="0" err="1" smtClean="0"/>
              <a:t>fotoeletrotérmica</a:t>
            </a:r>
            <a:r>
              <a:rPr lang="pt-BR" dirty="0" smtClean="0"/>
              <a:t>, busca-se otimizar o projeto dos capacitores.</a:t>
            </a:r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b="5981"/>
          <a:stretch/>
        </p:blipFill>
        <p:spPr>
          <a:xfrm>
            <a:off x="5940152" y="1772816"/>
            <a:ext cx="2952328" cy="26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capacitância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2841767" y="6093296"/>
            <a:ext cx="4898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Driver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luminária</a:t>
            </a:r>
            <a:r>
              <a:rPr lang="en-US" sz="1600" dirty="0" smtClean="0"/>
              <a:t> IP </a:t>
            </a:r>
            <a:r>
              <a:rPr lang="en-US" sz="1600" dirty="0" err="1" smtClean="0"/>
              <a:t>desenvolvida</a:t>
            </a:r>
            <a:r>
              <a:rPr lang="en-US" sz="1600" dirty="0" smtClean="0"/>
              <a:t> no </a:t>
            </a:r>
            <a:r>
              <a:rPr lang="en-US" sz="1600" dirty="0" err="1" smtClean="0"/>
              <a:t>laboratório</a:t>
            </a:r>
            <a:endParaRPr lang="pt-BR" sz="16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525963"/>
          </a:xfrm>
        </p:spPr>
        <p:txBody>
          <a:bodyPr/>
          <a:lstStyle/>
          <a:p>
            <a:r>
              <a:rPr lang="pt-BR" dirty="0" smtClean="0"/>
              <a:t>Otimização dos capacitores: aumento da ondulação de corrente, minimização da queda de fluxo luminoso e </a:t>
            </a:r>
            <a:r>
              <a:rPr lang="pt-BR" dirty="0" err="1" smtClean="0"/>
              <a:t>flicker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5124"/>
          <a:stretch/>
        </p:blipFill>
        <p:spPr bwMode="auto">
          <a:xfrm>
            <a:off x="35496" y="2348878"/>
            <a:ext cx="4484916" cy="34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4480"/>
          <a:stretch/>
        </p:blipFill>
        <p:spPr bwMode="auto">
          <a:xfrm>
            <a:off x="4644008" y="2348876"/>
            <a:ext cx="4426857" cy="34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capacitância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7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79301"/>
            <a:ext cx="8507288" cy="4525963"/>
          </a:xfrm>
        </p:spPr>
        <p:txBody>
          <a:bodyPr/>
          <a:lstStyle/>
          <a:p>
            <a:r>
              <a:rPr lang="en-US" dirty="0" smtClean="0"/>
              <a:t>Drivers </a:t>
            </a:r>
            <a:r>
              <a:rPr lang="en-US" dirty="0" err="1" smtClean="0"/>
              <a:t>alimentados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com capacitor </a:t>
            </a:r>
            <a:r>
              <a:rPr lang="en-US" dirty="0" err="1" smtClean="0"/>
              <a:t>otimizado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57932" y="1916832"/>
            <a:ext cx="3026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 = 71 W</a:t>
            </a:r>
          </a:p>
          <a:p>
            <a:pPr algn="ctr"/>
            <a:r>
              <a:rPr lang="en-US" b="1" dirty="0" smtClean="0"/>
              <a:t>FP = 0,988</a:t>
            </a:r>
          </a:p>
          <a:p>
            <a:pPr algn="ctr"/>
            <a:r>
              <a:rPr lang="en-US" b="1" dirty="0" smtClean="0"/>
              <a:t>THD = 4,56</a:t>
            </a:r>
            <a:r>
              <a:rPr lang="en-US" b="1" dirty="0" smtClean="0"/>
              <a:t>%</a:t>
            </a:r>
          </a:p>
          <a:p>
            <a:pPr algn="ctr"/>
            <a:r>
              <a:rPr lang="en-US" b="1" dirty="0" smtClean="0"/>
              <a:t>C = 45 </a:t>
            </a:r>
            <a:r>
              <a:rPr lang="en-US" b="1" dirty="0"/>
              <a:t>µ</a:t>
            </a:r>
            <a:r>
              <a:rPr lang="en-US" b="1" dirty="0" smtClean="0"/>
              <a:t>F</a:t>
            </a:r>
            <a:endParaRPr lang="en-US" b="1" dirty="0" smtClean="0"/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Eficiência</a:t>
            </a:r>
            <a:r>
              <a:rPr lang="en-US" b="1" dirty="0" smtClean="0">
                <a:solidFill>
                  <a:srgbClr val="FF0000"/>
                </a:solidFill>
              </a:rPr>
              <a:t> = 94%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" y="1959331"/>
            <a:ext cx="5452260" cy="3271356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96" y="3467427"/>
            <a:ext cx="3352884" cy="26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896036" y="5733256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78613" y="554859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Sem</a:t>
            </a:r>
            <a:r>
              <a:rPr lang="en-US" b="1" dirty="0" smtClean="0"/>
              <a:t> </a:t>
            </a:r>
            <a:r>
              <a:rPr lang="en-US" b="1" dirty="0" err="1" smtClean="0"/>
              <a:t>uso</a:t>
            </a:r>
            <a:r>
              <a:rPr lang="en-US" b="1" dirty="0" smtClean="0"/>
              <a:t> de </a:t>
            </a:r>
            <a:r>
              <a:rPr lang="en-US" b="1" dirty="0" err="1" smtClean="0"/>
              <a:t>capacitores</a:t>
            </a:r>
            <a:r>
              <a:rPr lang="en-US" b="1" dirty="0" smtClean="0"/>
              <a:t> </a:t>
            </a:r>
            <a:r>
              <a:rPr lang="en-US" b="1" dirty="0" err="1" smtClean="0"/>
              <a:t>eletrolíticos</a:t>
            </a:r>
            <a:r>
              <a:rPr lang="en-US" b="1" dirty="0" smtClean="0"/>
              <a:t>!</a:t>
            </a:r>
            <a:endParaRPr lang="pt-BR" dirty="0"/>
          </a:p>
        </p:txBody>
      </p:sp>
      <p:pic>
        <p:nvPicPr>
          <p:cNvPr id="113666" name="Picture 2" descr="C:\Users\Pedro Almeida\Documents\Engenharia\Mestrado\Publicações\pcim\final version_cuk\experimental\tek00000_ed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" y="1959331"/>
            <a:ext cx="5412093" cy="32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/>
          <p:cNvCxnSpPr/>
          <p:nvPr/>
        </p:nvCxnSpPr>
        <p:spPr>
          <a:xfrm>
            <a:off x="1148435" y="3140968"/>
            <a:ext cx="0" cy="441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3025" y="2826810"/>
            <a:ext cx="539506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Picture 3" descr="C:\Users\Pedro Almeida\Documents\Engenharia\Mestrado\Publicações\pcim\final version_cuk\experimental\tek00008_Ed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964875"/>
            <a:ext cx="5402853" cy="32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ector de seta reta 35"/>
          <p:cNvCxnSpPr/>
          <p:nvPr/>
        </p:nvCxnSpPr>
        <p:spPr>
          <a:xfrm>
            <a:off x="2843808" y="3174877"/>
            <a:ext cx="0" cy="686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 bwMode="auto">
          <a:xfrm>
            <a:off x="497238" y="2342187"/>
            <a:ext cx="4636466" cy="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2841767" y="6093296"/>
            <a:ext cx="4898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Driver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luminária</a:t>
            </a:r>
            <a:r>
              <a:rPr lang="en-US" sz="1600" dirty="0" smtClean="0"/>
              <a:t> IP </a:t>
            </a:r>
            <a:r>
              <a:rPr lang="en-US" sz="1600" dirty="0" err="1" smtClean="0"/>
              <a:t>desenvolvida</a:t>
            </a:r>
            <a:r>
              <a:rPr lang="en-US" sz="1600" dirty="0" smtClean="0"/>
              <a:t> no </a:t>
            </a:r>
            <a:r>
              <a:rPr lang="en-US" sz="1600" dirty="0" err="1" smtClean="0"/>
              <a:t>laboratório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975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8" y="3068960"/>
            <a:ext cx="3571170" cy="25712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0282" y="5640202"/>
            <a:ext cx="4421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Driver de 100 W com alto FP,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eficiência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sem</a:t>
            </a:r>
            <a:r>
              <a:rPr lang="en-US" sz="1600" dirty="0" smtClean="0"/>
              <a:t> </a:t>
            </a:r>
            <a:r>
              <a:rPr lang="en-US" sz="1600" dirty="0" err="1" smtClean="0"/>
              <a:t>eletrolíticos</a:t>
            </a:r>
            <a:r>
              <a:rPr lang="en-US" sz="1600" dirty="0" smtClean="0"/>
              <a:t>, </a:t>
            </a:r>
            <a:r>
              <a:rPr lang="en-US" sz="1600" dirty="0" err="1" smtClean="0"/>
              <a:t>desenvolvido</a:t>
            </a:r>
            <a:r>
              <a:rPr lang="en-US" sz="1600" dirty="0" smtClean="0"/>
              <a:t> no </a:t>
            </a:r>
            <a:r>
              <a:rPr lang="en-US" sz="1600" dirty="0" err="1" smtClean="0"/>
              <a:t>laboratório</a:t>
            </a:r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5580112" y="5517232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FP = 0,98</a:t>
            </a:r>
          </a:p>
          <a:p>
            <a:pPr algn="ctr"/>
            <a:r>
              <a:rPr lang="en-US" b="1" dirty="0" smtClean="0"/>
              <a:t>THD = 17,3%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Eficiência</a:t>
            </a:r>
            <a:r>
              <a:rPr lang="en-US" b="1" dirty="0" smtClean="0">
                <a:solidFill>
                  <a:srgbClr val="FF0000"/>
                </a:solidFill>
              </a:rPr>
              <a:t> = 96%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09" y="2348880"/>
            <a:ext cx="4956919" cy="294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39956" y="2694588"/>
            <a:ext cx="319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de </a:t>
            </a:r>
            <a:r>
              <a:rPr lang="en-US" dirty="0" err="1" smtClean="0"/>
              <a:t>capacitância</a:t>
            </a:r>
            <a:r>
              <a:rPr lang="en-US" dirty="0" smtClean="0"/>
              <a:t> = 25 µF</a:t>
            </a:r>
            <a:endParaRPr lang="pt-BR" dirty="0"/>
          </a:p>
        </p:txBody>
      </p:sp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capacitância</a:t>
            </a:r>
            <a:endParaRPr lang="pt-BR" sz="2800" dirty="0"/>
          </a:p>
        </p:txBody>
      </p:sp>
      <p:sp>
        <p:nvSpPr>
          <p:cNvPr id="19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79301"/>
            <a:ext cx="8507288" cy="4525963"/>
          </a:xfrm>
        </p:spPr>
        <p:txBody>
          <a:bodyPr/>
          <a:lstStyle/>
          <a:p>
            <a:r>
              <a:rPr lang="en-US" dirty="0" smtClean="0"/>
              <a:t>Drivers </a:t>
            </a:r>
            <a:r>
              <a:rPr lang="en-US" dirty="0" err="1" smtClean="0"/>
              <a:t>alimentados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com capacitor </a:t>
            </a:r>
            <a:r>
              <a:rPr lang="en-US" dirty="0" err="1" smtClean="0"/>
              <a:t>otimizado</a:t>
            </a:r>
            <a:r>
              <a:rPr lang="en-US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9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82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32143" r="22360" b="30952"/>
          <a:stretch/>
        </p:blipFill>
        <p:spPr bwMode="auto">
          <a:xfrm>
            <a:off x="539552" y="1628800"/>
            <a:ext cx="80370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r>
              <a:rPr lang="en-US" dirty="0" err="1" smtClean="0"/>
              <a:t>Fenômeno</a:t>
            </a:r>
            <a:r>
              <a:rPr lang="en-US" dirty="0" smtClean="0"/>
              <a:t> da </a:t>
            </a:r>
            <a:r>
              <a:rPr lang="en-US" dirty="0" err="1" smtClean="0"/>
              <a:t>eletroluminescência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15616" y="4643844"/>
            <a:ext cx="26853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Recombinação</a:t>
            </a:r>
            <a:r>
              <a:rPr lang="en-US" dirty="0" smtClean="0"/>
              <a:t> </a:t>
            </a:r>
            <a:r>
              <a:rPr lang="en-US" dirty="0" err="1" smtClean="0"/>
              <a:t>radiante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h.f</a:t>
            </a:r>
            <a:endParaRPr lang="pt-BR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572000" y="1790320"/>
            <a:ext cx="0" cy="4230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220072" y="4672481"/>
            <a:ext cx="335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Recombinação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/>
              <a:t>radiante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produzida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a </a:t>
            </a:r>
            <a:r>
              <a:rPr lang="en-US" dirty="0" err="1" smtClean="0"/>
              <a:t>defeitos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cristalina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fotoeletrotérmica</a:t>
            </a:r>
            <a:r>
              <a:rPr lang="en-US" dirty="0" smtClean="0"/>
              <a:t> (PET)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diodos</a:t>
            </a:r>
            <a:r>
              <a:rPr lang="en-US" dirty="0" smtClean="0"/>
              <a:t> </a:t>
            </a:r>
            <a:r>
              <a:rPr lang="en-US" dirty="0" err="1" smtClean="0"/>
              <a:t>emissores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 (LED):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038" r="2633" b="17993"/>
          <a:stretch/>
        </p:blipFill>
        <p:spPr bwMode="auto">
          <a:xfrm>
            <a:off x="1187624" y="2132856"/>
            <a:ext cx="6812430" cy="396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fotoeletrotérmica</a:t>
            </a:r>
            <a:r>
              <a:rPr lang="en-US" dirty="0" smtClean="0"/>
              <a:t> (PET)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diodos</a:t>
            </a:r>
            <a:r>
              <a:rPr lang="en-US" dirty="0" smtClean="0"/>
              <a:t> </a:t>
            </a:r>
            <a:r>
              <a:rPr lang="en-US" dirty="0" err="1" smtClean="0"/>
              <a:t>emissores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 (LED):</a:t>
            </a:r>
          </a:p>
          <a:p>
            <a:endParaRPr lang="en-US" dirty="0"/>
          </a:p>
          <a:p>
            <a:pPr marL="0" indent="0" algn="ctr">
              <a:buNone/>
            </a:pP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2564904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/>
              <a:t>“As características fotométricas, elétricas e térmicas de sistemas LED são altamente dependentes entre si. Ao considerar todos esses fatores juntos, é possível otimizar o projeto de sistemas LED.”</a:t>
            </a:r>
            <a:endParaRPr lang="pt-BR" sz="20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2817" r="27491" b="21032"/>
          <a:stretch/>
        </p:blipFill>
        <p:spPr bwMode="auto">
          <a:xfrm>
            <a:off x="4015386" y="2132856"/>
            <a:ext cx="4805086" cy="325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LEDs de Potência - construção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25000" r="25817" b="6249"/>
          <a:stretch/>
        </p:blipFill>
        <p:spPr bwMode="auto">
          <a:xfrm>
            <a:off x="1288910" y="1268760"/>
            <a:ext cx="6523450" cy="50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4716016" y="1268760"/>
            <a:ext cx="0" cy="5023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LEDs de Potência - conversão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24404" r="17116" b="19048"/>
          <a:stretch/>
        </p:blipFill>
        <p:spPr bwMode="auto">
          <a:xfrm>
            <a:off x="467544" y="1740699"/>
            <a:ext cx="8374744" cy="413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971600" y="1668691"/>
            <a:ext cx="5256584" cy="11089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1189"/>
            <a:ext cx="8229600" cy="1143000"/>
          </a:xfrm>
        </p:spPr>
        <p:txBody>
          <a:bodyPr/>
          <a:lstStyle/>
          <a:p>
            <a:r>
              <a:rPr lang="pt-BR" dirty="0" smtClean="0"/>
              <a:t>LEDs de Potência - conversão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199" y="1279301"/>
            <a:ext cx="6491065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5" y="2204864"/>
            <a:ext cx="7992888" cy="35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5161" y="1556792"/>
            <a:ext cx="860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“Se LEDs são tão eficientes, por que eles precisam de dissipadores tão grandes?”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580112" y="608400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15% = luz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2411760" y="608400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8% = luz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4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da temperatura no comportamento elétrico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B7D8-EC19-4ACA-80E8-364C9B96AF10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1670" r="62113" b="7736"/>
          <a:stretch/>
        </p:blipFill>
        <p:spPr>
          <a:xfrm>
            <a:off x="6588224" y="2025792"/>
            <a:ext cx="2164402" cy="3711803"/>
          </a:xfrm>
          <a:prstGeom prst="rect">
            <a:avLst/>
          </a:prstGeom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1593" r="14647" b="11796"/>
          <a:stretch/>
        </p:blipFill>
        <p:spPr bwMode="auto">
          <a:xfrm>
            <a:off x="323528" y="2348880"/>
            <a:ext cx="5992079" cy="351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57673" y="1844824"/>
            <a:ext cx="595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Efeitos</a:t>
            </a:r>
            <a:r>
              <a:rPr lang="en-US" dirty="0" smtClean="0"/>
              <a:t> </a:t>
            </a:r>
            <a:r>
              <a:rPr lang="en-US" dirty="0" err="1" smtClean="0"/>
              <a:t>térmicos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variação</a:t>
            </a:r>
            <a:r>
              <a:rPr lang="en-US" dirty="0" smtClean="0"/>
              <a:t> de </a:t>
            </a:r>
            <a:r>
              <a:rPr lang="en-US" dirty="0" err="1" smtClean="0"/>
              <a:t>tensão</a:t>
            </a:r>
            <a:r>
              <a:rPr lang="en-US" dirty="0" smtClean="0"/>
              <a:t> dos LEDs: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INDUSCON2010-almeida-braga-rodrigues2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presentation_INDUSCON2010-almeida-braga-rodrigues2</Template>
  <TotalTime>10286</TotalTime>
  <Words>787</Words>
  <Application>Microsoft Office PowerPoint</Application>
  <PresentationFormat>Apresentação na tela (4:3)</PresentationFormat>
  <Paragraphs>119</Paragraphs>
  <Slides>28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presentation_INDUSCON2010-almeida-braga-rodrigues2</vt:lpstr>
      <vt:lpstr>C:\Users\Pedro Almeida\Documents\Engenharia\Doutorado\Fotometria GEDRE-NIMO\Dados\mathcad\dados OSRAM LED B.xmcd\Selection 491 1275 948 1559</vt:lpstr>
      <vt:lpstr>Visio</vt:lpstr>
      <vt:lpstr>Avanços no modelo fotoeletrotérmico de diodos emissores de luz (LEDs) e implicações no acionamento</vt:lpstr>
      <vt:lpstr>Temas abordados</vt:lpstr>
      <vt:lpstr>Introdução</vt:lpstr>
      <vt:lpstr>Introdução</vt:lpstr>
      <vt:lpstr>Introdução</vt:lpstr>
      <vt:lpstr>LEDs de Potência - construção</vt:lpstr>
      <vt:lpstr>LEDs de Potência - conversão</vt:lpstr>
      <vt:lpstr>LEDs de Potência - conversão</vt:lpstr>
      <vt:lpstr>Efeito da temperatura no comportamento elétrico</vt:lpstr>
      <vt:lpstr>Efeito da temperatura no comportamento elétrico</vt:lpstr>
      <vt:lpstr>Projeto Fotoeletrotérmico</vt:lpstr>
      <vt:lpstr>Projeto Fotoeletrotérmico</vt:lpstr>
      <vt:lpstr>Projeto Fotoeletrotérmico</vt:lpstr>
      <vt:lpstr>Projeto Fotoeletrotérmico</vt:lpstr>
      <vt:lpstr>Projeto Fotoeletrotérmico</vt:lpstr>
      <vt:lpstr>Projeto Fotoeletrotérmico</vt:lpstr>
      <vt:lpstr>Projeto Fotoeletrotérmico</vt:lpstr>
      <vt:lpstr>Projeto Fotoeletrotérmico</vt:lpstr>
      <vt:lpstr>Projeto Fotoeletrotérmico</vt:lpstr>
      <vt:lpstr>Análise Dinâmica Fotoeletrotérmica </vt:lpstr>
      <vt:lpstr>Análise Dinâmica Fotoeletrotérmica </vt:lpstr>
      <vt:lpstr>Análise Dinâmica Fotoeletrotérmica </vt:lpstr>
      <vt:lpstr>Análise Dinâmica Fotoeletrotérmica </vt:lpstr>
      <vt:lpstr>Redução de capacitância</vt:lpstr>
      <vt:lpstr>Redução de capacitância</vt:lpstr>
      <vt:lpstr>Redução de capacitância</vt:lpstr>
      <vt:lpstr>Redução de capacitância</vt:lpstr>
      <vt:lpstr>Perguntas?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 Santos Almeida</dc:creator>
  <cp:lastModifiedBy>Pedro Almeida</cp:lastModifiedBy>
  <cp:revision>465</cp:revision>
  <cp:lastPrinted>2013-06-07T18:59:58Z</cp:lastPrinted>
  <dcterms:created xsi:type="dcterms:W3CDTF">2010-11-10T16:08:53Z</dcterms:created>
  <dcterms:modified xsi:type="dcterms:W3CDTF">2013-06-21T13:19:19Z</dcterms:modified>
</cp:coreProperties>
</file>