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64" r:id="rId2"/>
    <p:sldId id="338" r:id="rId3"/>
    <p:sldId id="339" r:id="rId4"/>
    <p:sldId id="361" r:id="rId5"/>
    <p:sldId id="278" r:id="rId6"/>
    <p:sldId id="381" r:id="rId7"/>
    <p:sldId id="379" r:id="rId8"/>
    <p:sldId id="374" r:id="rId9"/>
    <p:sldId id="375" r:id="rId10"/>
    <p:sldId id="359" r:id="rId11"/>
    <p:sldId id="378" r:id="rId12"/>
    <p:sldId id="380" r:id="rId13"/>
    <p:sldId id="377" r:id="rId14"/>
    <p:sldId id="365" r:id="rId15"/>
    <p:sldId id="382" r:id="rId16"/>
    <p:sldId id="366" r:id="rId17"/>
    <p:sldId id="343" r:id="rId18"/>
    <p:sldId id="370" r:id="rId19"/>
    <p:sldId id="363" r:id="rId20"/>
    <p:sldId id="362" r:id="rId21"/>
    <p:sldId id="383" r:id="rId22"/>
    <p:sldId id="364" r:id="rId23"/>
    <p:sldId id="271" r:id="rId24"/>
    <p:sldId id="336" r:id="rId25"/>
    <p:sldId id="265" r:id="rId26"/>
    <p:sldId id="263" r:id="rId27"/>
    <p:sldId id="327" r:id="rId28"/>
    <p:sldId id="368" r:id="rId29"/>
    <p:sldId id="369" r:id="rId30"/>
    <p:sldId id="367" r:id="rId31"/>
    <p:sldId id="267" r:id="rId32"/>
    <p:sldId id="371" r:id="rId33"/>
    <p:sldId id="372" r:id="rId34"/>
    <p:sldId id="373" r:id="rId35"/>
    <p:sldId id="360" r:id="rId36"/>
    <p:sldId id="349" r:id="rId37"/>
    <p:sldId id="337" r:id="rId38"/>
    <p:sldId id="261" r:id="rId39"/>
    <p:sldId id="291" r:id="rId40"/>
    <p:sldId id="273" r:id="rId41"/>
    <p:sldId id="274" r:id="rId42"/>
    <p:sldId id="286" r:id="rId43"/>
    <p:sldId id="289" r:id="rId44"/>
    <p:sldId id="344" r:id="rId45"/>
    <p:sldId id="345" r:id="rId46"/>
    <p:sldId id="348" r:id="rId47"/>
    <p:sldId id="295" r:id="rId48"/>
    <p:sldId id="296" r:id="rId49"/>
    <p:sldId id="297" r:id="rId50"/>
    <p:sldId id="300" r:id="rId51"/>
    <p:sldId id="384" r:id="rId52"/>
    <p:sldId id="385" r:id="rId53"/>
    <p:sldId id="388" r:id="rId54"/>
    <p:sldId id="387" r:id="rId55"/>
    <p:sldId id="386" r:id="rId56"/>
    <p:sldId id="356" r:id="rId57"/>
  </p:sldIdLst>
  <p:sldSz cx="9144000" cy="6858000" type="screen4x3"/>
  <p:notesSz cx="6669088" cy="977582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9900"/>
    <a:srgbClr val="00FF00"/>
    <a:srgbClr val="FFFF99"/>
    <a:srgbClr val="4D3254"/>
    <a:srgbClr val="F968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8799B23B-EC83-4686-B30A-512413B5E67A}" styleName="Estilo Claro 3 - Ênfas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47" autoAdjust="0"/>
    <p:restoredTop sz="86891" autoAdjust="0"/>
  </p:normalViewPr>
  <p:slideViewPr>
    <p:cSldViewPr>
      <p:cViewPr>
        <p:scale>
          <a:sx n="70" d="100"/>
          <a:sy n="70" d="100"/>
        </p:scale>
        <p:origin x="-2244" y="-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jpeg"/></Relationships>
</file>

<file path=ppt/diagrams/_rels/data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jpeg"/></Relationships>
</file>

<file path=ppt/diagrams/_rels/data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5F84C-CE4A-4DB6-A115-F68F17C3BC9A}" type="doc">
      <dgm:prSet loTypeId="urn:microsoft.com/office/officeart/2005/8/layout/vList4#1" loCatId="list" qsTypeId="urn:microsoft.com/office/officeart/2005/8/quickstyle/3d1" qsCatId="3D" csTypeId="urn:microsoft.com/office/officeart/2005/8/colors/accent1_3" csCatId="accent1" phldr="1"/>
      <dgm:spPr>
        <a:scene3d>
          <a:camera prst="perspectiveRight"/>
          <a:lightRig rig="balanced" dir="t"/>
        </a:scene3d>
      </dgm:spPr>
      <dgm:t>
        <a:bodyPr/>
        <a:lstStyle/>
        <a:p>
          <a:endParaRPr lang="pt-BR"/>
        </a:p>
      </dgm:t>
    </dgm:pt>
    <dgm:pt modelId="{29FD5EFC-2FF6-4FBA-A622-45BE19BADC1D}">
      <dgm:prSet custT="1"/>
      <dgm:spPr>
        <a:sp3d prstMaterial="translucentPowder">
          <a:bevelT w="203200" h="50800" prst="softRound"/>
        </a:sp3d>
      </dgm:spPr>
      <dgm:t>
        <a:bodyPr/>
        <a:lstStyle/>
        <a:p>
          <a:pPr rtl="0"/>
          <a:r>
            <a:rPr lang="pt-BR" sz="3200" dirty="0" err="1" smtClean="0">
              <a:solidFill>
                <a:srgbClr val="FFFF66"/>
              </a:solidFill>
              <a:effectLst>
                <a:glow rad="101600">
                  <a:schemeClr val="accent2">
                    <a:satMod val="175000"/>
                    <a:alpha val="40000"/>
                  </a:schemeClr>
                </a:glow>
                <a:reflection blurRad="6350" stA="55000" endA="300" endPos="45500" dir="5400000" sy="-100000" algn="bl" rotWithShape="0"/>
              </a:effectLst>
            </a:rPr>
            <a:t>OLEDs</a:t>
          </a:r>
          <a:r>
            <a:rPr lang="pt-BR" sz="3200" dirty="0" smtClean="0">
              <a:solidFill>
                <a:srgbClr val="FFFF66"/>
              </a:solidFill>
              <a:effectLst>
                <a:glow rad="101600">
                  <a:schemeClr val="accent2">
                    <a:satMod val="175000"/>
                    <a:alpha val="40000"/>
                  </a:schemeClr>
                </a:glow>
                <a:reflection blurRad="6350" stA="55000" endA="300" endPos="45500" dir="5400000" sy="-100000" algn="bl" rotWithShape="0"/>
              </a:effectLst>
            </a:rPr>
            <a:t>: Estado da Arte</a:t>
          </a:r>
          <a:endParaRPr lang="pt-BR" sz="3200" dirty="0">
            <a:solidFill>
              <a:srgbClr val="FFFF66"/>
            </a:solidFill>
            <a:effectLst>
              <a:glow rad="101600">
                <a:schemeClr val="accent2">
                  <a:satMod val="175000"/>
                  <a:alpha val="40000"/>
                </a:schemeClr>
              </a:glow>
              <a:reflection blurRad="6350" stA="55000" endA="300" endPos="45500" dir="5400000" sy="-100000" algn="bl" rotWithShape="0"/>
            </a:effectLst>
          </a:endParaRPr>
        </a:p>
      </dgm:t>
    </dgm:pt>
    <dgm:pt modelId="{764C6871-AE88-43A4-ABA1-767D08DA469B}" type="parTrans" cxnId="{685CA770-6D49-4935-99E5-6A4449D34F46}">
      <dgm:prSet/>
      <dgm:spPr/>
      <dgm:t>
        <a:bodyPr/>
        <a:lstStyle/>
        <a:p>
          <a:endParaRPr lang="pt-BR" sz="3200"/>
        </a:p>
      </dgm:t>
    </dgm:pt>
    <dgm:pt modelId="{C14888E5-F397-45DE-9A30-413D06784AB6}" type="sibTrans" cxnId="{685CA770-6D49-4935-99E5-6A4449D34F46}">
      <dgm:prSet/>
      <dgm:spPr/>
      <dgm:t>
        <a:bodyPr/>
        <a:lstStyle/>
        <a:p>
          <a:endParaRPr lang="pt-BR" sz="3200"/>
        </a:p>
      </dgm:t>
    </dgm:pt>
    <dgm:pt modelId="{98D24E92-6276-4DEF-8D94-015272A9E52A}">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LEO - Técnicas e Materiais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1255CDE4-64AF-4C9A-9817-5A76A5285D9E}" type="parTrans" cxnId="{101C8D7A-D5B4-4811-B017-B3F90C1789F8}">
      <dgm:prSet/>
      <dgm:spPr/>
      <dgm:t>
        <a:bodyPr/>
        <a:lstStyle/>
        <a:p>
          <a:endParaRPr lang="pt-BR" sz="3200"/>
        </a:p>
      </dgm:t>
    </dgm:pt>
    <dgm:pt modelId="{576EA1CE-6C83-40F3-8299-DBF45EDDBC77}" type="sibTrans" cxnId="{101C8D7A-D5B4-4811-B017-B3F90C1789F8}">
      <dgm:prSet/>
      <dgm:spPr/>
      <dgm:t>
        <a:bodyPr/>
        <a:lstStyle/>
        <a:p>
          <a:endParaRPr lang="pt-BR" sz="3200"/>
        </a:p>
      </dgm:t>
    </dgm:pt>
    <dgm:pt modelId="{C5A22FBA-E536-42A9-988F-7570F60C3605}">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Perspectivas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77CFF48C-01DF-496D-B2F2-C9FA907367FB}" type="parTrans" cxnId="{11E33262-8625-4C14-B9DE-8DEC2EFB5D90}">
      <dgm:prSet/>
      <dgm:spPr/>
      <dgm:t>
        <a:bodyPr/>
        <a:lstStyle/>
        <a:p>
          <a:endParaRPr lang="pt-BR" sz="3200"/>
        </a:p>
      </dgm:t>
    </dgm:pt>
    <dgm:pt modelId="{A6C18AF8-257C-4013-AEED-399CA98CF924}" type="sibTrans" cxnId="{11E33262-8625-4C14-B9DE-8DEC2EFB5D90}">
      <dgm:prSet/>
      <dgm:spPr/>
      <dgm:t>
        <a:bodyPr/>
        <a:lstStyle/>
        <a:p>
          <a:endParaRPr lang="pt-BR" sz="3200"/>
        </a:p>
      </dgm:t>
    </dgm:pt>
    <dgm:pt modelId="{5263009E-4A30-471D-B8AC-D2483FB0A7BD}">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Resultados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AFBB240A-C9C7-4ED1-B6E2-920AFA7CA4AC}" type="sibTrans" cxnId="{098AEEC9-AFA6-4832-8946-C5AF76A4694D}">
      <dgm:prSet/>
      <dgm:spPr/>
      <dgm:t>
        <a:bodyPr/>
        <a:lstStyle/>
        <a:p>
          <a:endParaRPr lang="pt-BR" sz="3200"/>
        </a:p>
      </dgm:t>
    </dgm:pt>
    <dgm:pt modelId="{56E1B3E9-F235-4267-BAE8-2480658FDF6A}" type="parTrans" cxnId="{098AEEC9-AFA6-4832-8946-C5AF76A4694D}">
      <dgm:prSet/>
      <dgm:spPr/>
      <dgm:t>
        <a:bodyPr/>
        <a:lstStyle/>
        <a:p>
          <a:endParaRPr lang="pt-BR" sz="3200"/>
        </a:p>
      </dgm:t>
    </dgm:pt>
    <dgm:pt modelId="{6C3B6DD2-AC5C-4E81-A8EF-17C36F346B8C}" type="pres">
      <dgm:prSet presAssocID="{B665F84C-CE4A-4DB6-A115-F68F17C3BC9A}" presName="linear" presStyleCnt="0">
        <dgm:presLayoutVars>
          <dgm:dir/>
          <dgm:resizeHandles val="exact"/>
        </dgm:presLayoutVars>
      </dgm:prSet>
      <dgm:spPr/>
      <dgm:t>
        <a:bodyPr/>
        <a:lstStyle/>
        <a:p>
          <a:endParaRPr lang="pt-BR"/>
        </a:p>
      </dgm:t>
    </dgm:pt>
    <dgm:pt modelId="{5E1B6442-DE59-4DF7-A27D-691B897899F3}" type="pres">
      <dgm:prSet presAssocID="{29FD5EFC-2FF6-4FBA-A622-45BE19BADC1D}" presName="comp" presStyleCnt="0"/>
      <dgm:spPr/>
      <dgm:t>
        <a:bodyPr/>
        <a:lstStyle/>
        <a:p>
          <a:endParaRPr lang="pt-BR"/>
        </a:p>
      </dgm:t>
    </dgm:pt>
    <dgm:pt modelId="{BE9B74AE-1AF6-41DB-9C25-868FF833474D}" type="pres">
      <dgm:prSet presAssocID="{29FD5EFC-2FF6-4FBA-A622-45BE19BADC1D}" presName="box" presStyleLbl="node1" presStyleIdx="0" presStyleCnt="4" custLinFactNeighborY="-5821"/>
      <dgm:spPr/>
      <dgm:t>
        <a:bodyPr/>
        <a:lstStyle/>
        <a:p>
          <a:endParaRPr lang="pt-BR"/>
        </a:p>
      </dgm:t>
    </dgm:pt>
    <dgm:pt modelId="{6DBFBEFC-DA8A-4896-B069-2261F11781AE}" type="pres">
      <dgm:prSet presAssocID="{29FD5EFC-2FF6-4FBA-A622-45BE19BADC1D}" presName="img" presStyleLbl="fgImgPlace1" presStyleIdx="0" presStyleCnt="4" custLinFactNeighborY="-4656"/>
      <dgm:spPr>
        <a:prstGeom prst="roundRect">
          <a:avLst/>
        </a:prstGeom>
        <a:blipFill rotWithShape="0">
          <a:blip xmlns:r="http://schemas.openxmlformats.org/officeDocument/2006/relationships" r:embed="rId1"/>
          <a:stretch>
            <a:fillRect/>
          </a:stretch>
        </a:blipFill>
      </dgm:spPr>
      <dgm:t>
        <a:bodyPr/>
        <a:lstStyle/>
        <a:p>
          <a:endParaRPr lang="pt-BR"/>
        </a:p>
      </dgm:t>
    </dgm:pt>
    <dgm:pt modelId="{3BC2CAF6-74DA-4FF2-8E13-EF14A2A6D3A5}" type="pres">
      <dgm:prSet presAssocID="{29FD5EFC-2FF6-4FBA-A622-45BE19BADC1D}" presName="text" presStyleLbl="node1" presStyleIdx="0" presStyleCnt="4">
        <dgm:presLayoutVars>
          <dgm:bulletEnabled val="1"/>
        </dgm:presLayoutVars>
      </dgm:prSet>
      <dgm:spPr/>
      <dgm:t>
        <a:bodyPr/>
        <a:lstStyle/>
        <a:p>
          <a:endParaRPr lang="pt-BR"/>
        </a:p>
      </dgm:t>
    </dgm:pt>
    <dgm:pt modelId="{68318242-4FA5-440D-A44A-553296BEA41B}" type="pres">
      <dgm:prSet presAssocID="{C14888E5-F397-45DE-9A30-413D06784AB6}" presName="spacer" presStyleCnt="0"/>
      <dgm:spPr/>
      <dgm:t>
        <a:bodyPr/>
        <a:lstStyle/>
        <a:p>
          <a:endParaRPr lang="pt-BR"/>
        </a:p>
      </dgm:t>
    </dgm:pt>
    <dgm:pt modelId="{3046D08D-BC29-4345-9914-5141B24F0A4A}" type="pres">
      <dgm:prSet presAssocID="{98D24E92-6276-4DEF-8D94-015272A9E52A}" presName="comp" presStyleCnt="0"/>
      <dgm:spPr/>
      <dgm:t>
        <a:bodyPr/>
        <a:lstStyle/>
        <a:p>
          <a:endParaRPr lang="pt-BR"/>
        </a:p>
      </dgm:t>
    </dgm:pt>
    <dgm:pt modelId="{E4BDA3A8-B7B2-4282-AD69-18F1FE5C9588}" type="pres">
      <dgm:prSet presAssocID="{98D24E92-6276-4DEF-8D94-015272A9E52A}" presName="box" presStyleLbl="node1" presStyleIdx="1" presStyleCnt="4" custLinFactNeighborY="-12420"/>
      <dgm:spPr/>
      <dgm:t>
        <a:bodyPr/>
        <a:lstStyle/>
        <a:p>
          <a:endParaRPr lang="pt-BR"/>
        </a:p>
      </dgm:t>
    </dgm:pt>
    <dgm:pt modelId="{04033F9E-23FA-45B9-BD0F-3605C29445E3}" type="pres">
      <dgm:prSet presAssocID="{98D24E92-6276-4DEF-8D94-015272A9E52A}" presName="img" presStyleLbl="fgImgPlace1" presStyleIdx="1" presStyleCnt="4" custLinFactNeighborY="-15520"/>
      <dgm:spPr>
        <a:prstGeom prst="roundRect">
          <a:avLst/>
        </a:prstGeom>
        <a:blipFill rotWithShape="0">
          <a:blip xmlns:r="http://schemas.openxmlformats.org/officeDocument/2006/relationships" r:embed="rId2"/>
          <a:stretch>
            <a:fillRect/>
          </a:stretch>
        </a:blipFill>
      </dgm:spPr>
      <dgm:t>
        <a:bodyPr/>
        <a:lstStyle/>
        <a:p>
          <a:endParaRPr lang="pt-BR"/>
        </a:p>
      </dgm:t>
    </dgm:pt>
    <dgm:pt modelId="{30CB84F6-FFEF-4E69-AA7C-67476E32EB79}" type="pres">
      <dgm:prSet presAssocID="{98D24E92-6276-4DEF-8D94-015272A9E52A}" presName="text" presStyleLbl="node1" presStyleIdx="1" presStyleCnt="4">
        <dgm:presLayoutVars>
          <dgm:bulletEnabled val="1"/>
        </dgm:presLayoutVars>
      </dgm:prSet>
      <dgm:spPr/>
      <dgm:t>
        <a:bodyPr/>
        <a:lstStyle/>
        <a:p>
          <a:endParaRPr lang="pt-BR"/>
        </a:p>
      </dgm:t>
    </dgm:pt>
    <dgm:pt modelId="{9953FC32-967B-43E8-9238-9AA0D2458203}" type="pres">
      <dgm:prSet presAssocID="{576EA1CE-6C83-40F3-8299-DBF45EDDBC77}" presName="spacer" presStyleCnt="0"/>
      <dgm:spPr/>
      <dgm:t>
        <a:bodyPr/>
        <a:lstStyle/>
        <a:p>
          <a:endParaRPr lang="pt-BR"/>
        </a:p>
      </dgm:t>
    </dgm:pt>
    <dgm:pt modelId="{D3137AFE-B5C3-4153-816C-E4173624EEC4}" type="pres">
      <dgm:prSet presAssocID="{5263009E-4A30-471D-B8AC-D2483FB0A7BD}" presName="comp" presStyleCnt="0"/>
      <dgm:spPr/>
      <dgm:t>
        <a:bodyPr/>
        <a:lstStyle/>
        <a:p>
          <a:endParaRPr lang="pt-BR"/>
        </a:p>
      </dgm:t>
    </dgm:pt>
    <dgm:pt modelId="{75820A65-8702-42D1-A472-525ED338F954}" type="pres">
      <dgm:prSet presAssocID="{5263009E-4A30-471D-B8AC-D2483FB0A7BD}" presName="box" presStyleLbl="node1" presStyleIdx="2" presStyleCnt="4" custLinFactNeighborY="-19872"/>
      <dgm:spPr/>
      <dgm:t>
        <a:bodyPr/>
        <a:lstStyle/>
        <a:p>
          <a:endParaRPr lang="pt-BR"/>
        </a:p>
      </dgm:t>
    </dgm:pt>
    <dgm:pt modelId="{4475EAF9-C0C3-479C-9BA4-44E4D2B16F64}" type="pres">
      <dgm:prSet presAssocID="{5263009E-4A30-471D-B8AC-D2483FB0A7BD}" presName="img" presStyleLbl="fgImgPlace1" presStyleIdx="2" presStyleCnt="4" custLinFactNeighborY="-24832"/>
      <dgm:spPr>
        <a:prstGeom prst="roundRect">
          <a:avLst/>
        </a:prstGeom>
        <a:blipFill rotWithShape="0">
          <a:blip xmlns:r="http://schemas.openxmlformats.org/officeDocument/2006/relationships" r:embed="rId3"/>
          <a:stretch>
            <a:fillRect/>
          </a:stretch>
        </a:blipFill>
      </dgm:spPr>
      <dgm:t>
        <a:bodyPr/>
        <a:lstStyle/>
        <a:p>
          <a:endParaRPr lang="pt-BR"/>
        </a:p>
      </dgm:t>
    </dgm:pt>
    <dgm:pt modelId="{AB9ADBE0-E42B-4D4D-9A09-2DA21582C008}" type="pres">
      <dgm:prSet presAssocID="{5263009E-4A30-471D-B8AC-D2483FB0A7BD}" presName="text" presStyleLbl="node1" presStyleIdx="2" presStyleCnt="4">
        <dgm:presLayoutVars>
          <dgm:bulletEnabled val="1"/>
        </dgm:presLayoutVars>
      </dgm:prSet>
      <dgm:spPr/>
      <dgm:t>
        <a:bodyPr/>
        <a:lstStyle/>
        <a:p>
          <a:endParaRPr lang="pt-BR"/>
        </a:p>
      </dgm:t>
    </dgm:pt>
    <dgm:pt modelId="{59FC7A14-EEEB-49E1-B6BD-2AA55836AD0C}" type="pres">
      <dgm:prSet presAssocID="{AFBB240A-C9C7-4ED1-B6E2-920AFA7CA4AC}" presName="spacer" presStyleCnt="0"/>
      <dgm:spPr/>
      <dgm:t>
        <a:bodyPr/>
        <a:lstStyle/>
        <a:p>
          <a:endParaRPr lang="pt-BR"/>
        </a:p>
      </dgm:t>
    </dgm:pt>
    <dgm:pt modelId="{66509739-7FFC-4C96-AD50-6717E6D2B462}" type="pres">
      <dgm:prSet presAssocID="{C5A22FBA-E536-42A9-988F-7570F60C3605}" presName="comp" presStyleCnt="0"/>
      <dgm:spPr/>
      <dgm:t>
        <a:bodyPr/>
        <a:lstStyle/>
        <a:p>
          <a:endParaRPr lang="pt-BR"/>
        </a:p>
      </dgm:t>
    </dgm:pt>
    <dgm:pt modelId="{CBA8C436-C6E8-4F75-B787-D643BF566203}" type="pres">
      <dgm:prSet presAssocID="{C5A22FBA-E536-42A9-988F-7570F60C3605}" presName="box" presStyleLbl="node1" presStyleIdx="3" presStyleCnt="4" custLinFactNeighborY="-27324"/>
      <dgm:spPr/>
      <dgm:t>
        <a:bodyPr/>
        <a:lstStyle/>
        <a:p>
          <a:endParaRPr lang="pt-BR"/>
        </a:p>
      </dgm:t>
    </dgm:pt>
    <dgm:pt modelId="{C4430A62-A35C-44D1-BC72-495D80FB850C}" type="pres">
      <dgm:prSet presAssocID="{C5A22FBA-E536-42A9-988F-7570F60C3605}" presName="img" presStyleLbl="fgImgPlace1" presStyleIdx="3" presStyleCnt="4" custLinFactNeighborY="-34144"/>
      <dgm:spPr>
        <a:prstGeom prst="roundRect">
          <a:avLst/>
        </a:prstGeom>
        <a:blipFill rotWithShape="0">
          <a:blip xmlns:r="http://schemas.openxmlformats.org/officeDocument/2006/relationships" r:embed="rId4"/>
          <a:stretch>
            <a:fillRect/>
          </a:stretch>
        </a:blipFill>
      </dgm:spPr>
      <dgm:t>
        <a:bodyPr/>
        <a:lstStyle/>
        <a:p>
          <a:endParaRPr lang="pt-BR"/>
        </a:p>
      </dgm:t>
    </dgm:pt>
    <dgm:pt modelId="{ED8B9669-D225-46B9-A4FA-7D0DE186895B}" type="pres">
      <dgm:prSet presAssocID="{C5A22FBA-E536-42A9-988F-7570F60C3605}" presName="text" presStyleLbl="node1" presStyleIdx="3" presStyleCnt="4">
        <dgm:presLayoutVars>
          <dgm:bulletEnabled val="1"/>
        </dgm:presLayoutVars>
      </dgm:prSet>
      <dgm:spPr/>
      <dgm:t>
        <a:bodyPr/>
        <a:lstStyle/>
        <a:p>
          <a:endParaRPr lang="pt-BR"/>
        </a:p>
      </dgm:t>
    </dgm:pt>
  </dgm:ptLst>
  <dgm:cxnLst>
    <dgm:cxn modelId="{924013B1-3630-40E9-9EE6-826D04BE50FC}" type="presOf" srcId="{C5A22FBA-E536-42A9-988F-7570F60C3605}" destId="{CBA8C436-C6E8-4F75-B787-D643BF566203}" srcOrd="0" destOrd="0" presId="urn:microsoft.com/office/officeart/2005/8/layout/vList4#1"/>
    <dgm:cxn modelId="{685CA770-6D49-4935-99E5-6A4449D34F46}" srcId="{B665F84C-CE4A-4DB6-A115-F68F17C3BC9A}" destId="{29FD5EFC-2FF6-4FBA-A622-45BE19BADC1D}" srcOrd="0" destOrd="0" parTransId="{764C6871-AE88-43A4-ABA1-767D08DA469B}" sibTransId="{C14888E5-F397-45DE-9A30-413D06784AB6}"/>
    <dgm:cxn modelId="{823D103A-0375-4C43-BD94-771085434BC0}" type="presOf" srcId="{B665F84C-CE4A-4DB6-A115-F68F17C3BC9A}" destId="{6C3B6DD2-AC5C-4E81-A8EF-17C36F346B8C}" srcOrd="0" destOrd="0" presId="urn:microsoft.com/office/officeart/2005/8/layout/vList4#1"/>
    <dgm:cxn modelId="{218CFB60-3EA2-415A-B594-A20D8190EB22}" type="presOf" srcId="{5263009E-4A30-471D-B8AC-D2483FB0A7BD}" destId="{AB9ADBE0-E42B-4D4D-9A09-2DA21582C008}" srcOrd="1" destOrd="0" presId="urn:microsoft.com/office/officeart/2005/8/layout/vList4#1"/>
    <dgm:cxn modelId="{9218F478-1707-4EF6-B9CC-AB2E31F15CB0}" type="presOf" srcId="{5263009E-4A30-471D-B8AC-D2483FB0A7BD}" destId="{75820A65-8702-42D1-A472-525ED338F954}" srcOrd="0" destOrd="0" presId="urn:microsoft.com/office/officeart/2005/8/layout/vList4#1"/>
    <dgm:cxn modelId="{18872DEE-D812-4F87-8C6A-BDC62BD2F21A}" type="presOf" srcId="{C5A22FBA-E536-42A9-988F-7570F60C3605}" destId="{ED8B9669-D225-46B9-A4FA-7D0DE186895B}" srcOrd="1" destOrd="0" presId="urn:microsoft.com/office/officeart/2005/8/layout/vList4#1"/>
    <dgm:cxn modelId="{79363E2B-3287-4283-B6DA-434082445616}" type="presOf" srcId="{29FD5EFC-2FF6-4FBA-A622-45BE19BADC1D}" destId="{3BC2CAF6-74DA-4FF2-8E13-EF14A2A6D3A5}" srcOrd="1" destOrd="0" presId="urn:microsoft.com/office/officeart/2005/8/layout/vList4#1"/>
    <dgm:cxn modelId="{31D4DA5F-0B70-4E85-8A23-41E1325231EA}" type="presOf" srcId="{29FD5EFC-2FF6-4FBA-A622-45BE19BADC1D}" destId="{BE9B74AE-1AF6-41DB-9C25-868FF833474D}" srcOrd="0" destOrd="0" presId="urn:microsoft.com/office/officeart/2005/8/layout/vList4#1"/>
    <dgm:cxn modelId="{098AEEC9-AFA6-4832-8946-C5AF76A4694D}" srcId="{B665F84C-CE4A-4DB6-A115-F68F17C3BC9A}" destId="{5263009E-4A30-471D-B8AC-D2483FB0A7BD}" srcOrd="2" destOrd="0" parTransId="{56E1B3E9-F235-4267-BAE8-2480658FDF6A}" sibTransId="{AFBB240A-C9C7-4ED1-B6E2-920AFA7CA4AC}"/>
    <dgm:cxn modelId="{C462CEA1-712F-48D2-97CC-E67CBAE64E23}" type="presOf" srcId="{98D24E92-6276-4DEF-8D94-015272A9E52A}" destId="{30CB84F6-FFEF-4E69-AA7C-67476E32EB79}" srcOrd="1" destOrd="0" presId="urn:microsoft.com/office/officeart/2005/8/layout/vList4#1"/>
    <dgm:cxn modelId="{469C084A-28C3-42FA-9A1C-74496BCF7224}" type="presOf" srcId="{98D24E92-6276-4DEF-8D94-015272A9E52A}" destId="{E4BDA3A8-B7B2-4282-AD69-18F1FE5C9588}" srcOrd="0" destOrd="0" presId="urn:microsoft.com/office/officeart/2005/8/layout/vList4#1"/>
    <dgm:cxn modelId="{101C8D7A-D5B4-4811-B017-B3F90C1789F8}" srcId="{B665F84C-CE4A-4DB6-A115-F68F17C3BC9A}" destId="{98D24E92-6276-4DEF-8D94-015272A9E52A}" srcOrd="1" destOrd="0" parTransId="{1255CDE4-64AF-4C9A-9817-5A76A5285D9E}" sibTransId="{576EA1CE-6C83-40F3-8299-DBF45EDDBC77}"/>
    <dgm:cxn modelId="{11E33262-8625-4C14-B9DE-8DEC2EFB5D90}" srcId="{B665F84C-CE4A-4DB6-A115-F68F17C3BC9A}" destId="{C5A22FBA-E536-42A9-988F-7570F60C3605}" srcOrd="3" destOrd="0" parTransId="{77CFF48C-01DF-496D-B2F2-C9FA907367FB}" sibTransId="{A6C18AF8-257C-4013-AEED-399CA98CF924}"/>
    <dgm:cxn modelId="{7EC3A915-5E14-46F3-A4AB-89EC5622332E}" type="presParOf" srcId="{6C3B6DD2-AC5C-4E81-A8EF-17C36F346B8C}" destId="{5E1B6442-DE59-4DF7-A27D-691B897899F3}" srcOrd="0" destOrd="0" presId="urn:microsoft.com/office/officeart/2005/8/layout/vList4#1"/>
    <dgm:cxn modelId="{A1A82410-5FC8-4940-A74A-E20A2DF8BC2D}" type="presParOf" srcId="{5E1B6442-DE59-4DF7-A27D-691B897899F3}" destId="{BE9B74AE-1AF6-41DB-9C25-868FF833474D}" srcOrd="0" destOrd="0" presId="urn:microsoft.com/office/officeart/2005/8/layout/vList4#1"/>
    <dgm:cxn modelId="{F2F9E1D4-7729-4A55-9072-2192DC88DC9D}" type="presParOf" srcId="{5E1B6442-DE59-4DF7-A27D-691B897899F3}" destId="{6DBFBEFC-DA8A-4896-B069-2261F11781AE}" srcOrd="1" destOrd="0" presId="urn:microsoft.com/office/officeart/2005/8/layout/vList4#1"/>
    <dgm:cxn modelId="{04D18F3D-1853-4CFB-88F7-E7135D3723E0}" type="presParOf" srcId="{5E1B6442-DE59-4DF7-A27D-691B897899F3}" destId="{3BC2CAF6-74DA-4FF2-8E13-EF14A2A6D3A5}" srcOrd="2" destOrd="0" presId="urn:microsoft.com/office/officeart/2005/8/layout/vList4#1"/>
    <dgm:cxn modelId="{79751546-820D-4730-B97A-D78D67D1E074}" type="presParOf" srcId="{6C3B6DD2-AC5C-4E81-A8EF-17C36F346B8C}" destId="{68318242-4FA5-440D-A44A-553296BEA41B}" srcOrd="1" destOrd="0" presId="urn:microsoft.com/office/officeart/2005/8/layout/vList4#1"/>
    <dgm:cxn modelId="{15B082C0-B79B-4598-A928-EE38DD21000C}" type="presParOf" srcId="{6C3B6DD2-AC5C-4E81-A8EF-17C36F346B8C}" destId="{3046D08D-BC29-4345-9914-5141B24F0A4A}" srcOrd="2" destOrd="0" presId="urn:microsoft.com/office/officeart/2005/8/layout/vList4#1"/>
    <dgm:cxn modelId="{23EEAE71-1D74-4286-AFF4-3F9229DFA271}" type="presParOf" srcId="{3046D08D-BC29-4345-9914-5141B24F0A4A}" destId="{E4BDA3A8-B7B2-4282-AD69-18F1FE5C9588}" srcOrd="0" destOrd="0" presId="urn:microsoft.com/office/officeart/2005/8/layout/vList4#1"/>
    <dgm:cxn modelId="{DC1319FB-ED6C-4F5D-AF16-82D84726D779}" type="presParOf" srcId="{3046D08D-BC29-4345-9914-5141B24F0A4A}" destId="{04033F9E-23FA-45B9-BD0F-3605C29445E3}" srcOrd="1" destOrd="0" presId="urn:microsoft.com/office/officeart/2005/8/layout/vList4#1"/>
    <dgm:cxn modelId="{EA0355AB-4D8A-412F-BE8B-BD918DD802E1}" type="presParOf" srcId="{3046D08D-BC29-4345-9914-5141B24F0A4A}" destId="{30CB84F6-FFEF-4E69-AA7C-67476E32EB79}" srcOrd="2" destOrd="0" presId="urn:microsoft.com/office/officeart/2005/8/layout/vList4#1"/>
    <dgm:cxn modelId="{10A55EA2-EB91-493F-BA95-E3195BF4C79E}" type="presParOf" srcId="{6C3B6DD2-AC5C-4E81-A8EF-17C36F346B8C}" destId="{9953FC32-967B-43E8-9238-9AA0D2458203}" srcOrd="3" destOrd="0" presId="urn:microsoft.com/office/officeart/2005/8/layout/vList4#1"/>
    <dgm:cxn modelId="{23EB0CAD-65E1-4CA9-9131-D1270EF29D66}" type="presParOf" srcId="{6C3B6DD2-AC5C-4E81-A8EF-17C36F346B8C}" destId="{D3137AFE-B5C3-4153-816C-E4173624EEC4}" srcOrd="4" destOrd="0" presId="urn:microsoft.com/office/officeart/2005/8/layout/vList4#1"/>
    <dgm:cxn modelId="{454F08E9-F73B-45F4-AD14-DEB2716A4E87}" type="presParOf" srcId="{D3137AFE-B5C3-4153-816C-E4173624EEC4}" destId="{75820A65-8702-42D1-A472-525ED338F954}" srcOrd="0" destOrd="0" presId="urn:microsoft.com/office/officeart/2005/8/layout/vList4#1"/>
    <dgm:cxn modelId="{27AB623E-3BF7-40F6-A111-C4E201316F5F}" type="presParOf" srcId="{D3137AFE-B5C3-4153-816C-E4173624EEC4}" destId="{4475EAF9-C0C3-479C-9BA4-44E4D2B16F64}" srcOrd="1" destOrd="0" presId="urn:microsoft.com/office/officeart/2005/8/layout/vList4#1"/>
    <dgm:cxn modelId="{96A0BD66-A640-49EB-A5DA-A0C95D0E059B}" type="presParOf" srcId="{D3137AFE-B5C3-4153-816C-E4173624EEC4}" destId="{AB9ADBE0-E42B-4D4D-9A09-2DA21582C008}" srcOrd="2" destOrd="0" presId="urn:microsoft.com/office/officeart/2005/8/layout/vList4#1"/>
    <dgm:cxn modelId="{D534FDEF-B4CE-4A7F-9F90-4C69C37E5FE8}" type="presParOf" srcId="{6C3B6DD2-AC5C-4E81-A8EF-17C36F346B8C}" destId="{59FC7A14-EEEB-49E1-B6BD-2AA55836AD0C}" srcOrd="5" destOrd="0" presId="urn:microsoft.com/office/officeart/2005/8/layout/vList4#1"/>
    <dgm:cxn modelId="{C7FFA57A-88F4-4983-A6B5-7049BBA3DF7C}" type="presParOf" srcId="{6C3B6DD2-AC5C-4E81-A8EF-17C36F346B8C}" destId="{66509739-7FFC-4C96-AD50-6717E6D2B462}" srcOrd="6" destOrd="0" presId="urn:microsoft.com/office/officeart/2005/8/layout/vList4#1"/>
    <dgm:cxn modelId="{35AECD4B-BEDE-4F13-B2E3-095E4A7FFA3A}" type="presParOf" srcId="{66509739-7FFC-4C96-AD50-6717E6D2B462}" destId="{CBA8C436-C6E8-4F75-B787-D643BF566203}" srcOrd="0" destOrd="0" presId="urn:microsoft.com/office/officeart/2005/8/layout/vList4#1"/>
    <dgm:cxn modelId="{5845E5C1-1591-4D08-B326-6CC3751101ED}" type="presParOf" srcId="{66509739-7FFC-4C96-AD50-6717E6D2B462}" destId="{C4430A62-A35C-44D1-BC72-495D80FB850C}" srcOrd="1" destOrd="0" presId="urn:microsoft.com/office/officeart/2005/8/layout/vList4#1"/>
    <dgm:cxn modelId="{D2157248-7CCB-4C6C-9BD0-2E3CBA39788D}" type="presParOf" srcId="{66509739-7FFC-4C96-AD50-6717E6D2B462}" destId="{ED8B9669-D225-46B9-A4FA-7D0DE186895B}" srcOrd="2" destOrd="0" presId="urn:microsoft.com/office/officeart/2005/8/layout/vList4#1"/>
  </dgm:cxnLst>
  <dgm:bg/>
  <dgm:whole>
    <a:effectLst>
      <a:reflection blurRad="6350" stA="50000" endA="300" endPos="55500" dist="508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65F84C-CE4A-4DB6-A115-F68F17C3BC9A}" type="doc">
      <dgm:prSet loTypeId="urn:microsoft.com/office/officeart/2005/8/layout/vList4#3" loCatId="list" qsTypeId="urn:microsoft.com/office/officeart/2005/8/quickstyle/3d1" qsCatId="3D" csTypeId="urn:microsoft.com/office/officeart/2005/8/colors/accent1_3" csCatId="accent1" phldr="1"/>
      <dgm:spPr>
        <a:scene3d>
          <a:camera prst="perspectiveRight"/>
          <a:lightRig rig="balanced" dir="t"/>
        </a:scene3d>
      </dgm:spPr>
      <dgm:t>
        <a:bodyPr/>
        <a:lstStyle/>
        <a:p>
          <a:endParaRPr lang="pt-BR"/>
        </a:p>
      </dgm:t>
    </dgm:pt>
    <dgm:pt modelId="{29FD5EFC-2FF6-4FBA-A622-45BE19BADC1D}">
      <dgm:prSet custT="1"/>
      <dgm:spPr>
        <a:sp3d prstMaterial="translucentPowder">
          <a:bevelT w="203200" h="50800" prst="softRound"/>
        </a:sp3d>
      </dgm:spPr>
      <dgm:t>
        <a:bodyPr/>
        <a:lstStyle/>
        <a:p>
          <a:pPr rtl="0"/>
          <a:r>
            <a:rPr lang="pt-BR" sz="3200" dirty="0" err="1" smtClean="0">
              <a:effectLst>
                <a:glow rad="101600">
                  <a:schemeClr val="accent2">
                    <a:satMod val="175000"/>
                    <a:alpha val="40000"/>
                  </a:schemeClr>
                </a:glow>
                <a:reflection blurRad="6350" stA="55000" endA="300" endPos="45500" dir="5400000" sy="-100000" algn="bl" rotWithShape="0"/>
              </a:effectLst>
            </a:rPr>
            <a:t>OLEDs</a:t>
          </a:r>
          <a:r>
            <a:rPr lang="pt-BR" sz="3200" dirty="0" smtClean="0">
              <a:effectLst>
                <a:glow rad="101600">
                  <a:schemeClr val="accent2">
                    <a:satMod val="175000"/>
                    <a:alpha val="40000"/>
                  </a:schemeClr>
                </a:glow>
                <a:reflection blurRad="6350" stA="55000" endA="300" endPos="45500" dir="5400000" sy="-100000" algn="bl" rotWithShape="0"/>
              </a:effectLst>
            </a:rPr>
            <a:t>: Estado da Arte</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764C6871-AE88-43A4-ABA1-767D08DA469B}" type="parTrans" cxnId="{685CA770-6D49-4935-99E5-6A4449D34F46}">
      <dgm:prSet/>
      <dgm:spPr/>
      <dgm:t>
        <a:bodyPr/>
        <a:lstStyle/>
        <a:p>
          <a:endParaRPr lang="pt-BR" sz="3200"/>
        </a:p>
      </dgm:t>
    </dgm:pt>
    <dgm:pt modelId="{C14888E5-F397-45DE-9A30-413D06784AB6}" type="sibTrans" cxnId="{685CA770-6D49-4935-99E5-6A4449D34F46}">
      <dgm:prSet/>
      <dgm:spPr/>
      <dgm:t>
        <a:bodyPr/>
        <a:lstStyle/>
        <a:p>
          <a:endParaRPr lang="pt-BR" sz="3200"/>
        </a:p>
      </dgm:t>
    </dgm:pt>
    <dgm:pt modelId="{98D24E92-6276-4DEF-8D94-015272A9E52A}">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Técnicas e Materiais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1255CDE4-64AF-4C9A-9817-5A76A5285D9E}" type="parTrans" cxnId="{101C8D7A-D5B4-4811-B017-B3F90C1789F8}">
      <dgm:prSet/>
      <dgm:spPr/>
      <dgm:t>
        <a:bodyPr/>
        <a:lstStyle/>
        <a:p>
          <a:endParaRPr lang="pt-BR" sz="3200"/>
        </a:p>
      </dgm:t>
    </dgm:pt>
    <dgm:pt modelId="{576EA1CE-6C83-40F3-8299-DBF45EDDBC77}" type="sibTrans" cxnId="{101C8D7A-D5B4-4811-B017-B3F90C1789F8}">
      <dgm:prSet/>
      <dgm:spPr/>
      <dgm:t>
        <a:bodyPr/>
        <a:lstStyle/>
        <a:p>
          <a:endParaRPr lang="pt-BR" sz="3200"/>
        </a:p>
      </dgm:t>
    </dgm:pt>
    <dgm:pt modelId="{C5A22FBA-E536-42A9-988F-7570F60C3605}">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Perspectivas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77CFF48C-01DF-496D-B2F2-C9FA907367FB}" type="parTrans" cxnId="{11E33262-8625-4C14-B9DE-8DEC2EFB5D90}">
      <dgm:prSet/>
      <dgm:spPr/>
      <dgm:t>
        <a:bodyPr/>
        <a:lstStyle/>
        <a:p>
          <a:endParaRPr lang="pt-BR" sz="3200"/>
        </a:p>
      </dgm:t>
    </dgm:pt>
    <dgm:pt modelId="{A6C18AF8-257C-4013-AEED-399CA98CF924}" type="sibTrans" cxnId="{11E33262-8625-4C14-B9DE-8DEC2EFB5D90}">
      <dgm:prSet/>
      <dgm:spPr/>
      <dgm:t>
        <a:bodyPr/>
        <a:lstStyle/>
        <a:p>
          <a:endParaRPr lang="pt-BR" sz="3200"/>
        </a:p>
      </dgm:t>
    </dgm:pt>
    <dgm:pt modelId="{5263009E-4A30-471D-B8AC-D2483FB0A7BD}">
      <dgm:prSet custT="1"/>
      <dgm:spPr>
        <a:sp3d prstMaterial="translucentPowder">
          <a:bevelT w="203200" h="50800" prst="softRound"/>
        </a:sp3d>
      </dgm:spPr>
      <dgm:t>
        <a:bodyPr/>
        <a:lstStyle/>
        <a:p>
          <a:pPr rtl="0"/>
          <a:r>
            <a:rPr lang="pt-BR" sz="3200" dirty="0" smtClean="0">
              <a:solidFill>
                <a:srgbClr val="FFFF66"/>
              </a:solidFill>
              <a:effectLst>
                <a:glow rad="101600">
                  <a:schemeClr val="accent2">
                    <a:satMod val="175000"/>
                    <a:alpha val="40000"/>
                  </a:schemeClr>
                </a:glow>
                <a:reflection blurRad="6350" stA="55000" endA="300" endPos="45500" dir="5400000" sy="-100000" algn="bl" rotWithShape="0"/>
              </a:effectLst>
            </a:rPr>
            <a:t>Resultados</a:t>
          </a:r>
          <a:endParaRPr lang="pt-BR" sz="3200" dirty="0">
            <a:solidFill>
              <a:srgbClr val="FFFF66"/>
            </a:solidFill>
            <a:effectLst>
              <a:glow rad="101600">
                <a:schemeClr val="accent2">
                  <a:satMod val="175000"/>
                  <a:alpha val="40000"/>
                </a:schemeClr>
              </a:glow>
              <a:reflection blurRad="6350" stA="55000" endA="300" endPos="45500" dir="5400000" sy="-100000" algn="bl" rotWithShape="0"/>
            </a:effectLst>
          </a:endParaRPr>
        </a:p>
      </dgm:t>
    </dgm:pt>
    <dgm:pt modelId="{AFBB240A-C9C7-4ED1-B6E2-920AFA7CA4AC}" type="sibTrans" cxnId="{098AEEC9-AFA6-4832-8946-C5AF76A4694D}">
      <dgm:prSet/>
      <dgm:spPr/>
      <dgm:t>
        <a:bodyPr/>
        <a:lstStyle/>
        <a:p>
          <a:endParaRPr lang="pt-BR" sz="3200"/>
        </a:p>
      </dgm:t>
    </dgm:pt>
    <dgm:pt modelId="{56E1B3E9-F235-4267-BAE8-2480658FDF6A}" type="parTrans" cxnId="{098AEEC9-AFA6-4832-8946-C5AF76A4694D}">
      <dgm:prSet/>
      <dgm:spPr/>
      <dgm:t>
        <a:bodyPr/>
        <a:lstStyle/>
        <a:p>
          <a:endParaRPr lang="pt-BR" sz="3200"/>
        </a:p>
      </dgm:t>
    </dgm:pt>
    <dgm:pt modelId="{8F9006D4-62D5-4431-9BF7-786CE01A9954}">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Motivação e Objetivos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EF4AEB21-8C57-49A6-9DE0-BDE16715D7F8}" type="sibTrans" cxnId="{6EA75299-7104-42C2-9170-5B14AA6745F7}">
      <dgm:prSet/>
      <dgm:spPr/>
    </dgm:pt>
    <dgm:pt modelId="{5DAAD6F1-CFCD-4B00-8103-F9B1DF6993E9}" type="parTrans" cxnId="{6EA75299-7104-42C2-9170-5B14AA6745F7}">
      <dgm:prSet/>
      <dgm:spPr/>
    </dgm:pt>
    <dgm:pt modelId="{6C3B6DD2-AC5C-4E81-A8EF-17C36F346B8C}" type="pres">
      <dgm:prSet presAssocID="{B665F84C-CE4A-4DB6-A115-F68F17C3BC9A}" presName="linear" presStyleCnt="0">
        <dgm:presLayoutVars>
          <dgm:dir/>
          <dgm:resizeHandles val="exact"/>
        </dgm:presLayoutVars>
      </dgm:prSet>
      <dgm:spPr/>
      <dgm:t>
        <a:bodyPr/>
        <a:lstStyle/>
        <a:p>
          <a:endParaRPr lang="pt-BR"/>
        </a:p>
      </dgm:t>
    </dgm:pt>
    <dgm:pt modelId="{5E1B6442-DE59-4DF7-A27D-691B897899F3}" type="pres">
      <dgm:prSet presAssocID="{29FD5EFC-2FF6-4FBA-A622-45BE19BADC1D}" presName="comp" presStyleCnt="0"/>
      <dgm:spPr/>
      <dgm:t>
        <a:bodyPr/>
        <a:lstStyle/>
        <a:p>
          <a:endParaRPr lang="pt-BR"/>
        </a:p>
      </dgm:t>
    </dgm:pt>
    <dgm:pt modelId="{BE9B74AE-1AF6-41DB-9C25-868FF833474D}" type="pres">
      <dgm:prSet presAssocID="{29FD5EFC-2FF6-4FBA-A622-45BE19BADC1D}" presName="box" presStyleLbl="node1" presStyleIdx="0" presStyleCnt="4" custLinFactNeighborY="-5821"/>
      <dgm:spPr/>
      <dgm:t>
        <a:bodyPr/>
        <a:lstStyle/>
        <a:p>
          <a:endParaRPr lang="pt-BR"/>
        </a:p>
      </dgm:t>
    </dgm:pt>
    <dgm:pt modelId="{6DBFBEFC-DA8A-4896-B069-2261F11781AE}" type="pres">
      <dgm:prSet presAssocID="{29FD5EFC-2FF6-4FBA-A622-45BE19BADC1D}" presName="img" presStyleLbl="fgImgPlace1" presStyleIdx="0" presStyleCnt="4" custLinFactNeighborY="-4656"/>
      <dgm:spPr>
        <a:prstGeom prst="roundRect">
          <a:avLst/>
        </a:prstGeom>
        <a:blipFill rotWithShape="0">
          <a:blip xmlns:r="http://schemas.openxmlformats.org/officeDocument/2006/relationships" r:embed="rId1"/>
          <a:stretch>
            <a:fillRect/>
          </a:stretch>
        </a:blipFill>
      </dgm:spPr>
      <dgm:t>
        <a:bodyPr/>
        <a:lstStyle/>
        <a:p>
          <a:endParaRPr lang="pt-BR"/>
        </a:p>
      </dgm:t>
    </dgm:pt>
    <dgm:pt modelId="{3BC2CAF6-74DA-4FF2-8E13-EF14A2A6D3A5}" type="pres">
      <dgm:prSet presAssocID="{29FD5EFC-2FF6-4FBA-A622-45BE19BADC1D}" presName="text" presStyleLbl="node1" presStyleIdx="0" presStyleCnt="4">
        <dgm:presLayoutVars>
          <dgm:bulletEnabled val="1"/>
        </dgm:presLayoutVars>
      </dgm:prSet>
      <dgm:spPr/>
      <dgm:t>
        <a:bodyPr/>
        <a:lstStyle/>
        <a:p>
          <a:endParaRPr lang="pt-BR"/>
        </a:p>
      </dgm:t>
    </dgm:pt>
    <dgm:pt modelId="{68318242-4FA5-440D-A44A-553296BEA41B}" type="pres">
      <dgm:prSet presAssocID="{C14888E5-F397-45DE-9A30-413D06784AB6}" presName="spacer" presStyleCnt="0"/>
      <dgm:spPr/>
      <dgm:t>
        <a:bodyPr/>
        <a:lstStyle/>
        <a:p>
          <a:endParaRPr lang="pt-BR"/>
        </a:p>
      </dgm:t>
    </dgm:pt>
    <dgm:pt modelId="{3046D08D-BC29-4345-9914-5141B24F0A4A}" type="pres">
      <dgm:prSet presAssocID="{98D24E92-6276-4DEF-8D94-015272A9E52A}" presName="comp" presStyleCnt="0"/>
      <dgm:spPr/>
      <dgm:t>
        <a:bodyPr/>
        <a:lstStyle/>
        <a:p>
          <a:endParaRPr lang="pt-BR"/>
        </a:p>
      </dgm:t>
    </dgm:pt>
    <dgm:pt modelId="{E4BDA3A8-B7B2-4282-AD69-18F1FE5C9588}" type="pres">
      <dgm:prSet presAssocID="{98D24E92-6276-4DEF-8D94-015272A9E52A}" presName="box" presStyleLbl="node1" presStyleIdx="1" presStyleCnt="4" custLinFactNeighborY="-12420"/>
      <dgm:spPr/>
      <dgm:t>
        <a:bodyPr/>
        <a:lstStyle/>
        <a:p>
          <a:endParaRPr lang="pt-BR"/>
        </a:p>
      </dgm:t>
    </dgm:pt>
    <dgm:pt modelId="{04033F9E-23FA-45B9-BD0F-3605C29445E3}" type="pres">
      <dgm:prSet presAssocID="{98D24E92-6276-4DEF-8D94-015272A9E52A}" presName="img" presStyleLbl="fgImgPlace1" presStyleIdx="1" presStyleCnt="4" custLinFactNeighborY="-15520"/>
      <dgm:spPr>
        <a:prstGeom prst="roundRect">
          <a:avLst/>
        </a:prstGeom>
        <a:blipFill rotWithShape="0">
          <a:blip xmlns:r="http://schemas.openxmlformats.org/officeDocument/2006/relationships" r:embed="rId2"/>
          <a:stretch>
            <a:fillRect/>
          </a:stretch>
        </a:blipFill>
      </dgm:spPr>
      <dgm:t>
        <a:bodyPr/>
        <a:lstStyle/>
        <a:p>
          <a:endParaRPr lang="pt-BR"/>
        </a:p>
      </dgm:t>
    </dgm:pt>
    <dgm:pt modelId="{30CB84F6-FFEF-4E69-AA7C-67476E32EB79}" type="pres">
      <dgm:prSet presAssocID="{98D24E92-6276-4DEF-8D94-015272A9E52A}" presName="text" presStyleLbl="node1" presStyleIdx="1" presStyleCnt="4">
        <dgm:presLayoutVars>
          <dgm:bulletEnabled val="1"/>
        </dgm:presLayoutVars>
      </dgm:prSet>
      <dgm:spPr/>
      <dgm:t>
        <a:bodyPr/>
        <a:lstStyle/>
        <a:p>
          <a:endParaRPr lang="pt-BR"/>
        </a:p>
      </dgm:t>
    </dgm:pt>
    <dgm:pt modelId="{9953FC32-967B-43E8-9238-9AA0D2458203}" type="pres">
      <dgm:prSet presAssocID="{576EA1CE-6C83-40F3-8299-DBF45EDDBC77}" presName="spacer" presStyleCnt="0"/>
      <dgm:spPr/>
      <dgm:t>
        <a:bodyPr/>
        <a:lstStyle/>
        <a:p>
          <a:endParaRPr lang="pt-BR"/>
        </a:p>
      </dgm:t>
    </dgm:pt>
    <dgm:pt modelId="{D3137AFE-B5C3-4153-816C-E4173624EEC4}" type="pres">
      <dgm:prSet presAssocID="{5263009E-4A30-471D-B8AC-D2483FB0A7BD}" presName="comp" presStyleCnt="0"/>
      <dgm:spPr/>
      <dgm:t>
        <a:bodyPr/>
        <a:lstStyle/>
        <a:p>
          <a:endParaRPr lang="pt-BR"/>
        </a:p>
      </dgm:t>
    </dgm:pt>
    <dgm:pt modelId="{75820A65-8702-42D1-A472-525ED338F954}" type="pres">
      <dgm:prSet presAssocID="{5263009E-4A30-471D-B8AC-D2483FB0A7BD}" presName="box" presStyleLbl="node1" presStyleIdx="2" presStyleCnt="4" custLinFactNeighborY="-19872"/>
      <dgm:spPr/>
      <dgm:t>
        <a:bodyPr/>
        <a:lstStyle/>
        <a:p>
          <a:endParaRPr lang="pt-BR"/>
        </a:p>
      </dgm:t>
    </dgm:pt>
    <dgm:pt modelId="{4475EAF9-C0C3-479C-9BA4-44E4D2B16F64}" type="pres">
      <dgm:prSet presAssocID="{5263009E-4A30-471D-B8AC-D2483FB0A7BD}" presName="img" presStyleLbl="fgImgPlace1" presStyleIdx="2" presStyleCnt="4" custLinFactNeighborY="-24832"/>
      <dgm:spPr>
        <a:prstGeom prst="roundRect">
          <a:avLst/>
        </a:prstGeom>
        <a:blipFill rotWithShape="0">
          <a:blip xmlns:r="http://schemas.openxmlformats.org/officeDocument/2006/relationships" r:embed="rId3"/>
          <a:stretch>
            <a:fillRect/>
          </a:stretch>
        </a:blipFill>
      </dgm:spPr>
      <dgm:t>
        <a:bodyPr/>
        <a:lstStyle/>
        <a:p>
          <a:endParaRPr lang="pt-BR"/>
        </a:p>
      </dgm:t>
    </dgm:pt>
    <dgm:pt modelId="{AB9ADBE0-E42B-4D4D-9A09-2DA21582C008}" type="pres">
      <dgm:prSet presAssocID="{5263009E-4A30-471D-B8AC-D2483FB0A7BD}" presName="text" presStyleLbl="node1" presStyleIdx="2" presStyleCnt="4">
        <dgm:presLayoutVars>
          <dgm:bulletEnabled val="1"/>
        </dgm:presLayoutVars>
      </dgm:prSet>
      <dgm:spPr/>
      <dgm:t>
        <a:bodyPr/>
        <a:lstStyle/>
        <a:p>
          <a:endParaRPr lang="pt-BR"/>
        </a:p>
      </dgm:t>
    </dgm:pt>
    <dgm:pt modelId="{59FC7A14-EEEB-49E1-B6BD-2AA55836AD0C}" type="pres">
      <dgm:prSet presAssocID="{AFBB240A-C9C7-4ED1-B6E2-920AFA7CA4AC}" presName="spacer" presStyleCnt="0"/>
      <dgm:spPr/>
      <dgm:t>
        <a:bodyPr/>
        <a:lstStyle/>
        <a:p>
          <a:endParaRPr lang="pt-BR"/>
        </a:p>
      </dgm:t>
    </dgm:pt>
    <dgm:pt modelId="{66509739-7FFC-4C96-AD50-6717E6D2B462}" type="pres">
      <dgm:prSet presAssocID="{C5A22FBA-E536-42A9-988F-7570F60C3605}" presName="comp" presStyleCnt="0"/>
      <dgm:spPr/>
      <dgm:t>
        <a:bodyPr/>
        <a:lstStyle/>
        <a:p>
          <a:endParaRPr lang="pt-BR"/>
        </a:p>
      </dgm:t>
    </dgm:pt>
    <dgm:pt modelId="{CBA8C436-C6E8-4F75-B787-D643BF566203}" type="pres">
      <dgm:prSet presAssocID="{C5A22FBA-E536-42A9-988F-7570F60C3605}" presName="box" presStyleLbl="node1" presStyleIdx="3" presStyleCnt="4" custLinFactNeighborY="-27324"/>
      <dgm:spPr/>
      <dgm:t>
        <a:bodyPr/>
        <a:lstStyle/>
        <a:p>
          <a:endParaRPr lang="pt-BR"/>
        </a:p>
      </dgm:t>
    </dgm:pt>
    <dgm:pt modelId="{C4430A62-A35C-44D1-BC72-495D80FB850C}" type="pres">
      <dgm:prSet presAssocID="{C5A22FBA-E536-42A9-988F-7570F60C3605}" presName="img" presStyleLbl="fgImgPlace1" presStyleIdx="3" presStyleCnt="4" custLinFactNeighborY="-34144"/>
      <dgm:spPr>
        <a:prstGeom prst="roundRect">
          <a:avLst/>
        </a:prstGeom>
        <a:blipFill rotWithShape="0">
          <a:blip xmlns:r="http://schemas.openxmlformats.org/officeDocument/2006/relationships" r:embed="rId4"/>
          <a:stretch>
            <a:fillRect/>
          </a:stretch>
        </a:blipFill>
      </dgm:spPr>
      <dgm:t>
        <a:bodyPr/>
        <a:lstStyle/>
        <a:p>
          <a:endParaRPr lang="pt-BR"/>
        </a:p>
      </dgm:t>
    </dgm:pt>
    <dgm:pt modelId="{ED8B9669-D225-46B9-A4FA-7D0DE186895B}" type="pres">
      <dgm:prSet presAssocID="{C5A22FBA-E536-42A9-988F-7570F60C3605}" presName="text" presStyleLbl="node1" presStyleIdx="3" presStyleCnt="4">
        <dgm:presLayoutVars>
          <dgm:bulletEnabled val="1"/>
        </dgm:presLayoutVars>
      </dgm:prSet>
      <dgm:spPr/>
      <dgm:t>
        <a:bodyPr/>
        <a:lstStyle/>
        <a:p>
          <a:endParaRPr lang="pt-BR"/>
        </a:p>
      </dgm:t>
    </dgm:pt>
  </dgm:ptLst>
  <dgm:cxnLst>
    <dgm:cxn modelId="{101C8D7A-D5B4-4811-B017-B3F90C1789F8}" srcId="{B665F84C-CE4A-4DB6-A115-F68F17C3BC9A}" destId="{98D24E92-6276-4DEF-8D94-015272A9E52A}" srcOrd="1" destOrd="0" parTransId="{1255CDE4-64AF-4C9A-9817-5A76A5285D9E}" sibTransId="{576EA1CE-6C83-40F3-8299-DBF45EDDBC77}"/>
    <dgm:cxn modelId="{1F3D6F70-A6F3-4013-AB50-90476ECA285C}" type="presOf" srcId="{29FD5EFC-2FF6-4FBA-A622-45BE19BADC1D}" destId="{3BC2CAF6-74DA-4FF2-8E13-EF14A2A6D3A5}" srcOrd="1" destOrd="0" presId="urn:microsoft.com/office/officeart/2005/8/layout/vList4#3"/>
    <dgm:cxn modelId="{EFE5619D-EC1D-41B5-BB4A-E7028C384D85}" type="presOf" srcId="{B665F84C-CE4A-4DB6-A115-F68F17C3BC9A}" destId="{6C3B6DD2-AC5C-4E81-A8EF-17C36F346B8C}" srcOrd="0" destOrd="0" presId="urn:microsoft.com/office/officeart/2005/8/layout/vList4#3"/>
    <dgm:cxn modelId="{6EA75299-7104-42C2-9170-5B14AA6745F7}" srcId="{29FD5EFC-2FF6-4FBA-A622-45BE19BADC1D}" destId="{8F9006D4-62D5-4431-9BF7-786CE01A9954}" srcOrd="0" destOrd="0" parTransId="{5DAAD6F1-CFCD-4B00-8103-F9B1DF6993E9}" sibTransId="{EF4AEB21-8C57-49A6-9DE0-BDE16715D7F8}"/>
    <dgm:cxn modelId="{E721685E-DA7D-4250-A0EB-56C957A5CF43}" type="presOf" srcId="{98D24E92-6276-4DEF-8D94-015272A9E52A}" destId="{30CB84F6-FFEF-4E69-AA7C-67476E32EB79}" srcOrd="1" destOrd="0" presId="urn:microsoft.com/office/officeart/2005/8/layout/vList4#3"/>
    <dgm:cxn modelId="{8940023D-E3A9-495D-AF44-9EC7986B21EB}" type="presOf" srcId="{8F9006D4-62D5-4431-9BF7-786CE01A9954}" destId="{3BC2CAF6-74DA-4FF2-8E13-EF14A2A6D3A5}" srcOrd="1" destOrd="1" presId="urn:microsoft.com/office/officeart/2005/8/layout/vList4#3"/>
    <dgm:cxn modelId="{A397D662-5DD0-4AA0-8EBE-B6E0C407ED32}" type="presOf" srcId="{5263009E-4A30-471D-B8AC-D2483FB0A7BD}" destId="{75820A65-8702-42D1-A472-525ED338F954}" srcOrd="0" destOrd="0" presId="urn:microsoft.com/office/officeart/2005/8/layout/vList4#3"/>
    <dgm:cxn modelId="{D496F27A-6C68-4572-AE47-212171B3BEB3}" type="presOf" srcId="{98D24E92-6276-4DEF-8D94-015272A9E52A}" destId="{E4BDA3A8-B7B2-4282-AD69-18F1FE5C9588}" srcOrd="0" destOrd="0" presId="urn:microsoft.com/office/officeart/2005/8/layout/vList4#3"/>
    <dgm:cxn modelId="{11E33262-8625-4C14-B9DE-8DEC2EFB5D90}" srcId="{B665F84C-CE4A-4DB6-A115-F68F17C3BC9A}" destId="{C5A22FBA-E536-42A9-988F-7570F60C3605}" srcOrd="3" destOrd="0" parTransId="{77CFF48C-01DF-496D-B2F2-C9FA907367FB}" sibTransId="{A6C18AF8-257C-4013-AEED-399CA98CF924}"/>
    <dgm:cxn modelId="{098AEEC9-AFA6-4832-8946-C5AF76A4694D}" srcId="{B665F84C-CE4A-4DB6-A115-F68F17C3BC9A}" destId="{5263009E-4A30-471D-B8AC-D2483FB0A7BD}" srcOrd="2" destOrd="0" parTransId="{56E1B3E9-F235-4267-BAE8-2480658FDF6A}" sibTransId="{AFBB240A-C9C7-4ED1-B6E2-920AFA7CA4AC}"/>
    <dgm:cxn modelId="{177FE1D4-DF38-4961-91EC-75867BCC1140}" type="presOf" srcId="{8F9006D4-62D5-4431-9BF7-786CE01A9954}" destId="{BE9B74AE-1AF6-41DB-9C25-868FF833474D}" srcOrd="0" destOrd="1" presId="urn:microsoft.com/office/officeart/2005/8/layout/vList4#3"/>
    <dgm:cxn modelId="{40DF76A7-EF5E-4BB9-ADB2-C50BBD161044}" type="presOf" srcId="{5263009E-4A30-471D-B8AC-D2483FB0A7BD}" destId="{AB9ADBE0-E42B-4D4D-9A09-2DA21582C008}" srcOrd="1" destOrd="0" presId="urn:microsoft.com/office/officeart/2005/8/layout/vList4#3"/>
    <dgm:cxn modelId="{295AB7E0-F405-4660-87DA-538A9B540C24}" type="presOf" srcId="{C5A22FBA-E536-42A9-988F-7570F60C3605}" destId="{ED8B9669-D225-46B9-A4FA-7D0DE186895B}" srcOrd="1" destOrd="0" presId="urn:microsoft.com/office/officeart/2005/8/layout/vList4#3"/>
    <dgm:cxn modelId="{4E2E3053-F775-4B9C-A9D9-D8296CB9833D}" type="presOf" srcId="{29FD5EFC-2FF6-4FBA-A622-45BE19BADC1D}" destId="{BE9B74AE-1AF6-41DB-9C25-868FF833474D}" srcOrd="0" destOrd="0" presId="urn:microsoft.com/office/officeart/2005/8/layout/vList4#3"/>
    <dgm:cxn modelId="{685CA770-6D49-4935-99E5-6A4449D34F46}" srcId="{B665F84C-CE4A-4DB6-A115-F68F17C3BC9A}" destId="{29FD5EFC-2FF6-4FBA-A622-45BE19BADC1D}" srcOrd="0" destOrd="0" parTransId="{764C6871-AE88-43A4-ABA1-767D08DA469B}" sibTransId="{C14888E5-F397-45DE-9A30-413D06784AB6}"/>
    <dgm:cxn modelId="{556253E6-754F-4BA2-9595-509F1642549D}" type="presOf" srcId="{C5A22FBA-E536-42A9-988F-7570F60C3605}" destId="{CBA8C436-C6E8-4F75-B787-D643BF566203}" srcOrd="0" destOrd="0" presId="urn:microsoft.com/office/officeart/2005/8/layout/vList4#3"/>
    <dgm:cxn modelId="{FCADF735-910E-440E-B0B1-CD41B082BD19}" type="presParOf" srcId="{6C3B6DD2-AC5C-4E81-A8EF-17C36F346B8C}" destId="{5E1B6442-DE59-4DF7-A27D-691B897899F3}" srcOrd="0" destOrd="0" presId="urn:microsoft.com/office/officeart/2005/8/layout/vList4#3"/>
    <dgm:cxn modelId="{A5631F23-852F-4997-BB72-5DD4ABDD6673}" type="presParOf" srcId="{5E1B6442-DE59-4DF7-A27D-691B897899F3}" destId="{BE9B74AE-1AF6-41DB-9C25-868FF833474D}" srcOrd="0" destOrd="0" presId="urn:microsoft.com/office/officeart/2005/8/layout/vList4#3"/>
    <dgm:cxn modelId="{267E7F10-9144-4887-8A17-75CB376B5961}" type="presParOf" srcId="{5E1B6442-DE59-4DF7-A27D-691B897899F3}" destId="{6DBFBEFC-DA8A-4896-B069-2261F11781AE}" srcOrd="1" destOrd="0" presId="urn:microsoft.com/office/officeart/2005/8/layout/vList4#3"/>
    <dgm:cxn modelId="{5F65D632-59F2-4DD9-9F98-BCF98E9AD2B0}" type="presParOf" srcId="{5E1B6442-DE59-4DF7-A27D-691B897899F3}" destId="{3BC2CAF6-74DA-4FF2-8E13-EF14A2A6D3A5}" srcOrd="2" destOrd="0" presId="urn:microsoft.com/office/officeart/2005/8/layout/vList4#3"/>
    <dgm:cxn modelId="{F1D567CB-E8A9-464C-8E5A-7881DD2219AF}" type="presParOf" srcId="{6C3B6DD2-AC5C-4E81-A8EF-17C36F346B8C}" destId="{68318242-4FA5-440D-A44A-553296BEA41B}" srcOrd="1" destOrd="0" presId="urn:microsoft.com/office/officeart/2005/8/layout/vList4#3"/>
    <dgm:cxn modelId="{4551F5FF-CCDD-4B13-9744-4B1E5626AA3A}" type="presParOf" srcId="{6C3B6DD2-AC5C-4E81-A8EF-17C36F346B8C}" destId="{3046D08D-BC29-4345-9914-5141B24F0A4A}" srcOrd="2" destOrd="0" presId="urn:microsoft.com/office/officeart/2005/8/layout/vList4#3"/>
    <dgm:cxn modelId="{9ECB48C4-A9FA-4E82-AC0C-B780E46F0833}" type="presParOf" srcId="{3046D08D-BC29-4345-9914-5141B24F0A4A}" destId="{E4BDA3A8-B7B2-4282-AD69-18F1FE5C9588}" srcOrd="0" destOrd="0" presId="urn:microsoft.com/office/officeart/2005/8/layout/vList4#3"/>
    <dgm:cxn modelId="{62C85C90-8048-42A8-96DB-D8937404FF8B}" type="presParOf" srcId="{3046D08D-BC29-4345-9914-5141B24F0A4A}" destId="{04033F9E-23FA-45B9-BD0F-3605C29445E3}" srcOrd="1" destOrd="0" presId="urn:microsoft.com/office/officeart/2005/8/layout/vList4#3"/>
    <dgm:cxn modelId="{0A573CB3-E231-43C4-952A-483C11ACE651}" type="presParOf" srcId="{3046D08D-BC29-4345-9914-5141B24F0A4A}" destId="{30CB84F6-FFEF-4E69-AA7C-67476E32EB79}" srcOrd="2" destOrd="0" presId="urn:microsoft.com/office/officeart/2005/8/layout/vList4#3"/>
    <dgm:cxn modelId="{72B1C8BB-7AEC-4904-B3F4-313355F092A3}" type="presParOf" srcId="{6C3B6DD2-AC5C-4E81-A8EF-17C36F346B8C}" destId="{9953FC32-967B-43E8-9238-9AA0D2458203}" srcOrd="3" destOrd="0" presId="urn:microsoft.com/office/officeart/2005/8/layout/vList4#3"/>
    <dgm:cxn modelId="{D69BE57A-A3D2-43EB-90D5-01FFA8A1D00C}" type="presParOf" srcId="{6C3B6DD2-AC5C-4E81-A8EF-17C36F346B8C}" destId="{D3137AFE-B5C3-4153-816C-E4173624EEC4}" srcOrd="4" destOrd="0" presId="urn:microsoft.com/office/officeart/2005/8/layout/vList4#3"/>
    <dgm:cxn modelId="{F67A1DF9-03EC-4AB9-9E53-BAFAAF0BF90E}" type="presParOf" srcId="{D3137AFE-B5C3-4153-816C-E4173624EEC4}" destId="{75820A65-8702-42D1-A472-525ED338F954}" srcOrd="0" destOrd="0" presId="urn:microsoft.com/office/officeart/2005/8/layout/vList4#3"/>
    <dgm:cxn modelId="{1A91A9FB-37AA-471A-869C-7D795FC120FD}" type="presParOf" srcId="{D3137AFE-B5C3-4153-816C-E4173624EEC4}" destId="{4475EAF9-C0C3-479C-9BA4-44E4D2B16F64}" srcOrd="1" destOrd="0" presId="urn:microsoft.com/office/officeart/2005/8/layout/vList4#3"/>
    <dgm:cxn modelId="{154C0BD1-B31E-482B-9A9A-36D6D7F1BE61}" type="presParOf" srcId="{D3137AFE-B5C3-4153-816C-E4173624EEC4}" destId="{AB9ADBE0-E42B-4D4D-9A09-2DA21582C008}" srcOrd="2" destOrd="0" presId="urn:microsoft.com/office/officeart/2005/8/layout/vList4#3"/>
    <dgm:cxn modelId="{8F298EA7-BDE5-473C-A197-6C116529A4ED}" type="presParOf" srcId="{6C3B6DD2-AC5C-4E81-A8EF-17C36F346B8C}" destId="{59FC7A14-EEEB-49E1-B6BD-2AA55836AD0C}" srcOrd="5" destOrd="0" presId="urn:microsoft.com/office/officeart/2005/8/layout/vList4#3"/>
    <dgm:cxn modelId="{58B10375-5812-454E-8C77-A47394A44B06}" type="presParOf" srcId="{6C3B6DD2-AC5C-4E81-A8EF-17C36F346B8C}" destId="{66509739-7FFC-4C96-AD50-6717E6D2B462}" srcOrd="6" destOrd="0" presId="urn:microsoft.com/office/officeart/2005/8/layout/vList4#3"/>
    <dgm:cxn modelId="{3818DEB8-FDFD-4D0D-889B-D136083B8016}" type="presParOf" srcId="{66509739-7FFC-4C96-AD50-6717E6D2B462}" destId="{CBA8C436-C6E8-4F75-B787-D643BF566203}" srcOrd="0" destOrd="0" presId="urn:microsoft.com/office/officeart/2005/8/layout/vList4#3"/>
    <dgm:cxn modelId="{82AEB941-FD98-4824-ABB5-D8FBBEA73E89}" type="presParOf" srcId="{66509739-7FFC-4C96-AD50-6717E6D2B462}" destId="{C4430A62-A35C-44D1-BC72-495D80FB850C}" srcOrd="1" destOrd="0" presId="urn:microsoft.com/office/officeart/2005/8/layout/vList4#3"/>
    <dgm:cxn modelId="{AD627ABF-F9AD-4C82-AD58-1EBCC5985788}" type="presParOf" srcId="{66509739-7FFC-4C96-AD50-6717E6D2B462}" destId="{ED8B9669-D225-46B9-A4FA-7D0DE186895B}" srcOrd="2" destOrd="0" presId="urn:microsoft.com/office/officeart/2005/8/layout/vList4#3"/>
  </dgm:cxnLst>
  <dgm:bg/>
  <dgm:whole>
    <a:effectLst>
      <a:reflection blurRad="6350" stA="50000" endA="300" endPos="55500" dist="508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5F84C-CE4A-4DB6-A115-F68F17C3BC9A}" type="doc">
      <dgm:prSet loTypeId="urn:microsoft.com/office/officeart/2005/8/layout/vList2" loCatId="list" qsTypeId="urn:microsoft.com/office/officeart/2005/8/quickstyle/3d1" qsCatId="3D" csTypeId="urn:microsoft.com/office/officeart/2005/8/colors/accent1_2" csCatId="accent1" phldr="1"/>
      <dgm:spPr>
        <a:scene3d>
          <a:camera prst="orthographicFront"/>
          <a:lightRig rig="balanced" dir="t"/>
        </a:scene3d>
      </dgm:spPr>
      <dgm:t>
        <a:bodyPr/>
        <a:lstStyle/>
        <a:p>
          <a:endParaRPr lang="pt-BR"/>
        </a:p>
      </dgm:t>
    </dgm:pt>
    <dgm:pt modelId="{98D24E92-6276-4DEF-8D94-015272A9E52A}">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Alta resolução cromática</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1255CDE4-64AF-4C9A-9817-5A76A5285D9E}" type="parTrans" cxnId="{101C8D7A-D5B4-4811-B017-B3F90C1789F8}">
      <dgm:prSet/>
      <dgm:spPr/>
      <dgm:t>
        <a:bodyPr/>
        <a:lstStyle/>
        <a:p>
          <a:endParaRPr lang="pt-BR" sz="3200"/>
        </a:p>
      </dgm:t>
    </dgm:pt>
    <dgm:pt modelId="{576EA1CE-6C83-40F3-8299-DBF45EDDBC77}" type="sibTrans" cxnId="{101C8D7A-D5B4-4811-B017-B3F90C1789F8}">
      <dgm:prSet/>
      <dgm:spPr/>
      <dgm:t>
        <a:bodyPr/>
        <a:lstStyle/>
        <a:p>
          <a:endParaRPr lang="pt-BR" sz="3200"/>
        </a:p>
      </dgm:t>
    </dgm:pt>
    <dgm:pt modelId="{C5A22FBA-E536-42A9-988F-7570F60C3605}">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Aplicações em iluminação</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77CFF48C-01DF-496D-B2F2-C9FA907367FB}" type="parTrans" cxnId="{11E33262-8625-4C14-B9DE-8DEC2EFB5D90}">
      <dgm:prSet/>
      <dgm:spPr/>
      <dgm:t>
        <a:bodyPr/>
        <a:lstStyle/>
        <a:p>
          <a:endParaRPr lang="pt-BR" sz="3200"/>
        </a:p>
      </dgm:t>
    </dgm:pt>
    <dgm:pt modelId="{A6C18AF8-257C-4013-AEED-399CA98CF924}" type="sibTrans" cxnId="{11E33262-8625-4C14-B9DE-8DEC2EFB5D90}">
      <dgm:prSet/>
      <dgm:spPr/>
      <dgm:t>
        <a:bodyPr/>
        <a:lstStyle/>
        <a:p>
          <a:endParaRPr lang="pt-BR" sz="3200"/>
        </a:p>
      </dgm:t>
    </dgm:pt>
    <dgm:pt modelId="{5D7D012D-F7A6-4B34-B097-656243C82089}">
      <dgm:prSet custT="1"/>
      <dgm:spPr>
        <a:ln>
          <a:solidFill>
            <a:schemeClr val="accent3">
              <a:lumMod val="75000"/>
            </a:schemeClr>
          </a:solidFill>
        </a:ln>
        <a:effectLst>
          <a:outerShdw blurRad="127000" dist="38100" dir="2700000" algn="ctr">
            <a:srgbClr val="000000">
              <a:alpha val="45000"/>
            </a:srgbClr>
          </a:outerShdw>
        </a:effectLst>
        <a:sp3d prstMaterial="matte">
          <a:bevelT w="203200" h="50800" prst="softRound"/>
        </a:sp3d>
      </dgm:spPr>
      <dgm:t>
        <a:bodyPr/>
        <a:lstStyle/>
        <a:p>
          <a:pPr algn="ctr" rtl="0"/>
          <a:r>
            <a:rPr lang="pt-BR" sz="2200" dirty="0" smtClean="0">
              <a:solidFill>
                <a:srgbClr val="FFFF99"/>
              </a:solidFill>
              <a:effectLst>
                <a:glow rad="139700">
                  <a:schemeClr val="accent2">
                    <a:satMod val="175000"/>
                    <a:alpha val="40000"/>
                  </a:schemeClr>
                </a:glow>
                <a:reflection blurRad="6350" stA="55000" endA="300" endPos="45500" dir="5400000" sy="-100000" algn="bl" rotWithShape="0"/>
              </a:effectLst>
            </a:rPr>
            <a:t>Características  Tecnológicas</a:t>
          </a:r>
        </a:p>
      </dgm:t>
    </dgm:pt>
    <dgm:pt modelId="{457CE213-4DAC-4A5F-85BC-F82BE8C7A07F}" type="parTrans" cxnId="{C336C38F-659B-45CE-A38A-E3CFAB58E15E}">
      <dgm:prSet/>
      <dgm:spPr/>
      <dgm:t>
        <a:bodyPr/>
        <a:lstStyle/>
        <a:p>
          <a:endParaRPr lang="pt-BR" sz="3200"/>
        </a:p>
      </dgm:t>
    </dgm:pt>
    <dgm:pt modelId="{127A7004-5241-47D7-ADEC-9694D2EF1A47}" type="sibTrans" cxnId="{C336C38F-659B-45CE-A38A-E3CFAB58E15E}">
      <dgm:prSet/>
      <dgm:spPr/>
      <dgm:t>
        <a:bodyPr/>
        <a:lstStyle/>
        <a:p>
          <a:endParaRPr lang="pt-BR" sz="3200"/>
        </a:p>
      </dgm:t>
    </dgm:pt>
    <dgm:pt modelId="{80DDC3CC-66CF-4956-ABB2-110DB8396225}">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Alto brilho com alto contraste</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CF808000-92E5-4D33-A9CE-5164A2D3F73F}" type="parTrans" cxnId="{F2DB350E-4CC0-42D8-88DE-B23CC7AD725D}">
      <dgm:prSet/>
      <dgm:spPr/>
      <dgm:t>
        <a:bodyPr/>
        <a:lstStyle/>
        <a:p>
          <a:endParaRPr lang="pt-BR" sz="3200"/>
        </a:p>
      </dgm:t>
    </dgm:pt>
    <dgm:pt modelId="{24932EC4-8D70-4DAC-9625-CBB8D2586593}" type="sibTrans" cxnId="{F2DB350E-4CC0-42D8-88DE-B23CC7AD725D}">
      <dgm:prSet/>
      <dgm:spPr/>
      <dgm:t>
        <a:bodyPr/>
        <a:lstStyle/>
        <a:p>
          <a:endParaRPr lang="pt-BR" sz="3200"/>
        </a:p>
      </dgm:t>
    </dgm:pt>
    <dgm:pt modelId="{9B8F2075-A53C-47C5-8F02-1AF6F7428288}">
      <dgm:prSet custT="1"/>
      <dgm:spPr>
        <a:ln>
          <a:solidFill>
            <a:schemeClr val="accent3">
              <a:lumMod val="75000"/>
            </a:schemeClr>
          </a:solidFill>
        </a:ln>
        <a:effectLst>
          <a:outerShdw blurRad="127000" dist="38100" dir="2700000" algn="ctr">
            <a:srgbClr val="000000">
              <a:alpha val="45000"/>
            </a:srgbClr>
          </a:outerShdw>
        </a:effectLst>
        <a:sp3d prstMaterial="matte">
          <a:bevelT w="203200" h="50800" prst="softRound"/>
        </a:sp3d>
      </dgm:spPr>
      <dgm:t>
        <a:bodyPr/>
        <a:lstStyle/>
        <a:p>
          <a:pPr algn="ctr" rtl="0"/>
          <a:endParaRPr lang="pt-BR" sz="2200" dirty="0" smtClean="0">
            <a:solidFill>
              <a:srgbClr val="FFFF99"/>
            </a:solidFill>
            <a:effectLst>
              <a:glow rad="101600">
                <a:schemeClr val="accent2">
                  <a:satMod val="175000"/>
                  <a:alpha val="40000"/>
                </a:schemeClr>
              </a:glow>
              <a:reflection blurRad="6350" stA="55000" endA="300" endPos="45500" dir="5400000" sy="-100000" algn="bl" rotWithShape="0"/>
            </a:effectLst>
          </a:endParaRPr>
        </a:p>
      </dgm:t>
    </dgm:pt>
    <dgm:pt modelId="{EB98C645-362A-49F5-8B38-DB7FDA6A21F8}" type="parTrans" cxnId="{02B8D76B-52F2-44C3-8F1F-AA1C764D3E19}">
      <dgm:prSet/>
      <dgm:spPr/>
      <dgm:t>
        <a:bodyPr/>
        <a:lstStyle/>
        <a:p>
          <a:endParaRPr lang="pt-BR"/>
        </a:p>
      </dgm:t>
    </dgm:pt>
    <dgm:pt modelId="{D4F386C7-B88E-4C25-9913-00A23A4BDFDC}" type="sibTrans" cxnId="{02B8D76B-52F2-44C3-8F1F-AA1C764D3E19}">
      <dgm:prSet/>
      <dgm:spPr/>
      <dgm:t>
        <a:bodyPr/>
        <a:lstStyle/>
        <a:p>
          <a:endParaRPr lang="pt-BR"/>
        </a:p>
      </dgm:t>
    </dgm:pt>
    <dgm:pt modelId="{67700B3A-715C-4D5A-9578-C059332A8F87}">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Displays compactos, finos</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8152A3A9-279F-4557-8309-0F24D7A9F436}" type="parTrans" cxnId="{328EB4C2-CBC5-4C6E-AF32-E2D230C6BB81}">
      <dgm:prSet/>
      <dgm:spPr/>
      <dgm:t>
        <a:bodyPr/>
        <a:lstStyle/>
        <a:p>
          <a:endParaRPr lang="pt-BR"/>
        </a:p>
      </dgm:t>
    </dgm:pt>
    <dgm:pt modelId="{424AFFD0-178E-47E0-998B-674A333144A3}" type="sibTrans" cxnId="{328EB4C2-CBC5-4C6E-AF32-E2D230C6BB81}">
      <dgm:prSet/>
      <dgm:spPr/>
      <dgm:t>
        <a:bodyPr/>
        <a:lstStyle/>
        <a:p>
          <a:endParaRPr lang="pt-BR"/>
        </a:p>
      </dgm:t>
    </dgm:pt>
    <dgm:pt modelId="{4E1CF927-366B-4CC6-A9F9-377CE5BB73BF}">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Independente de ângulo de visão</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2DB63DE5-1AA0-4160-ABDA-BC9BC6EBC218}" type="parTrans" cxnId="{C1CFD018-BC3F-4659-87B3-0566A0D63339}">
      <dgm:prSet/>
      <dgm:spPr/>
      <dgm:t>
        <a:bodyPr/>
        <a:lstStyle/>
        <a:p>
          <a:endParaRPr lang="pt-BR"/>
        </a:p>
      </dgm:t>
    </dgm:pt>
    <dgm:pt modelId="{C1AAA939-8BD3-43C0-901B-2878DB0AA30E}" type="sibTrans" cxnId="{C1CFD018-BC3F-4659-87B3-0566A0D63339}">
      <dgm:prSet/>
      <dgm:spPr/>
      <dgm:t>
        <a:bodyPr/>
        <a:lstStyle/>
        <a:p>
          <a:endParaRPr lang="pt-BR"/>
        </a:p>
      </dgm:t>
    </dgm:pt>
    <dgm:pt modelId="{72E39E3F-1993-4739-AA90-B217F89972B7}">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Displays Flexíveis</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838EAEF1-C7AD-4F88-9488-459EF8222CB9}" type="parTrans" cxnId="{F594AF34-2FAC-4574-9D83-49458D27EB1D}">
      <dgm:prSet/>
      <dgm:spPr/>
      <dgm:t>
        <a:bodyPr/>
        <a:lstStyle/>
        <a:p>
          <a:endParaRPr lang="pt-BR"/>
        </a:p>
      </dgm:t>
    </dgm:pt>
    <dgm:pt modelId="{20EFB333-5A71-450B-8DAA-A8DBD6B31221}" type="sibTrans" cxnId="{F594AF34-2FAC-4574-9D83-49458D27EB1D}">
      <dgm:prSet/>
      <dgm:spPr/>
      <dgm:t>
        <a:bodyPr/>
        <a:lstStyle/>
        <a:p>
          <a:endParaRPr lang="pt-BR"/>
        </a:p>
      </dgm:t>
    </dgm:pt>
    <dgm:pt modelId="{04980816-B61A-44C0-B070-093B7E7D2798}">
      <dgm:prSet custT="1"/>
      <dgm:spPr>
        <a:ln>
          <a:noFill/>
        </a:ln>
        <a:effectLst>
          <a:outerShdw blurRad="127000" dist="38100" dir="2700000" algn="ctr">
            <a:srgbClr val="000000">
              <a:alpha val="45000"/>
            </a:srgbClr>
          </a:outerShdw>
        </a:effectLst>
        <a:sp3d prstMaterial="translucentPowder">
          <a:bevelT w="203200" h="50800" prst="softRound"/>
        </a:sp3d>
      </dgm:spPr>
      <dgm:t>
        <a:bodyPr/>
        <a:lstStyle/>
        <a:p>
          <a:pPr algn="ctr" rtl="0"/>
          <a:r>
            <a:rPr lang="pt-BR" sz="2200" dirty="0" smtClean="0">
              <a:effectLst>
                <a:glow rad="101600">
                  <a:schemeClr val="accent2">
                    <a:satMod val="175000"/>
                    <a:alpha val="40000"/>
                  </a:schemeClr>
                </a:glow>
                <a:reflection blurRad="6350" stA="55000" endA="300" endPos="45500" dir="5400000" sy="-100000" algn="bl" rotWithShape="0"/>
              </a:effectLst>
            </a:rPr>
            <a:t>Displays Transparentes</a:t>
          </a:r>
          <a:endParaRPr lang="pt-BR" sz="2200" dirty="0">
            <a:effectLst>
              <a:glow rad="101600">
                <a:schemeClr val="accent2">
                  <a:satMod val="175000"/>
                  <a:alpha val="40000"/>
                </a:schemeClr>
              </a:glow>
              <a:reflection blurRad="6350" stA="55000" endA="300" endPos="45500" dir="5400000" sy="-100000" algn="bl" rotWithShape="0"/>
            </a:effectLst>
          </a:endParaRPr>
        </a:p>
      </dgm:t>
    </dgm:pt>
    <dgm:pt modelId="{68DB8060-831D-424D-9B43-737DF2207EC0}" type="parTrans" cxnId="{8CB84B61-FD45-4D7B-AD62-A8B4B95BECB9}">
      <dgm:prSet/>
      <dgm:spPr/>
      <dgm:t>
        <a:bodyPr/>
        <a:lstStyle/>
        <a:p>
          <a:endParaRPr lang="pt-BR"/>
        </a:p>
      </dgm:t>
    </dgm:pt>
    <dgm:pt modelId="{C6924559-C258-4323-92C1-55CF94A7AF1C}" type="sibTrans" cxnId="{8CB84B61-FD45-4D7B-AD62-A8B4B95BECB9}">
      <dgm:prSet/>
      <dgm:spPr/>
      <dgm:t>
        <a:bodyPr/>
        <a:lstStyle/>
        <a:p>
          <a:endParaRPr lang="pt-BR"/>
        </a:p>
      </dgm:t>
    </dgm:pt>
    <dgm:pt modelId="{68318C0F-A012-4418-B084-4AEE079DE215}" type="pres">
      <dgm:prSet presAssocID="{B665F84C-CE4A-4DB6-A115-F68F17C3BC9A}" presName="linear" presStyleCnt="0">
        <dgm:presLayoutVars>
          <dgm:animLvl val="lvl"/>
          <dgm:resizeHandles val="exact"/>
        </dgm:presLayoutVars>
      </dgm:prSet>
      <dgm:spPr/>
      <dgm:t>
        <a:bodyPr/>
        <a:lstStyle/>
        <a:p>
          <a:endParaRPr lang="pt-BR"/>
        </a:p>
      </dgm:t>
    </dgm:pt>
    <dgm:pt modelId="{7330FA07-6FE1-4E32-BABD-0C21AC1D31EF}" type="pres">
      <dgm:prSet presAssocID="{5D7D012D-F7A6-4B34-B097-656243C82089}" presName="parentText" presStyleLbl="node1" presStyleIdx="0" presStyleCnt="9" custLinFactNeighborY="-25781">
        <dgm:presLayoutVars>
          <dgm:chMax val="0"/>
          <dgm:bulletEnabled val="1"/>
        </dgm:presLayoutVars>
      </dgm:prSet>
      <dgm:spPr/>
      <dgm:t>
        <a:bodyPr/>
        <a:lstStyle/>
        <a:p>
          <a:endParaRPr lang="pt-BR"/>
        </a:p>
      </dgm:t>
    </dgm:pt>
    <dgm:pt modelId="{C6E92C40-33D1-4CB2-B2D7-0893B2402AFE}" type="pres">
      <dgm:prSet presAssocID="{127A7004-5241-47D7-ADEC-9694D2EF1A47}" presName="spacer" presStyleCnt="0"/>
      <dgm:spPr/>
      <dgm:t>
        <a:bodyPr/>
        <a:lstStyle/>
        <a:p>
          <a:endParaRPr lang="pt-BR"/>
        </a:p>
      </dgm:t>
    </dgm:pt>
    <dgm:pt modelId="{6F4D6D65-8709-4E0C-B0A6-28C42ABE11C6}" type="pres">
      <dgm:prSet presAssocID="{9B8F2075-A53C-47C5-8F02-1AF6F7428288}" presName="parentText" presStyleLbl="node1" presStyleIdx="1" presStyleCnt="9">
        <dgm:presLayoutVars>
          <dgm:chMax val="0"/>
          <dgm:bulletEnabled val="1"/>
        </dgm:presLayoutVars>
      </dgm:prSet>
      <dgm:spPr/>
      <dgm:t>
        <a:bodyPr/>
        <a:lstStyle/>
        <a:p>
          <a:endParaRPr lang="pt-BR"/>
        </a:p>
      </dgm:t>
    </dgm:pt>
    <dgm:pt modelId="{D198A078-E51E-4100-A797-8E4BFCC7D453}" type="pres">
      <dgm:prSet presAssocID="{D4F386C7-B88E-4C25-9913-00A23A4BDFDC}" presName="spacer" presStyleCnt="0"/>
      <dgm:spPr/>
      <dgm:t>
        <a:bodyPr/>
        <a:lstStyle/>
        <a:p>
          <a:endParaRPr lang="pt-BR"/>
        </a:p>
      </dgm:t>
    </dgm:pt>
    <dgm:pt modelId="{290D82F4-1312-4EC6-99A5-3CB9B128DB32}" type="pres">
      <dgm:prSet presAssocID="{80DDC3CC-66CF-4956-ABB2-110DB8396225}" presName="parentText" presStyleLbl="node1" presStyleIdx="2" presStyleCnt="9" custAng="0">
        <dgm:presLayoutVars>
          <dgm:chMax val="0"/>
          <dgm:bulletEnabled val="1"/>
        </dgm:presLayoutVars>
      </dgm:prSet>
      <dgm:spPr/>
      <dgm:t>
        <a:bodyPr/>
        <a:lstStyle/>
        <a:p>
          <a:endParaRPr lang="pt-BR"/>
        </a:p>
      </dgm:t>
    </dgm:pt>
    <dgm:pt modelId="{D15B2C4F-BB97-4F64-92A9-E280C1371567}" type="pres">
      <dgm:prSet presAssocID="{24932EC4-8D70-4DAC-9625-CBB8D2586593}" presName="spacer" presStyleCnt="0"/>
      <dgm:spPr/>
      <dgm:t>
        <a:bodyPr/>
        <a:lstStyle/>
        <a:p>
          <a:endParaRPr lang="pt-BR"/>
        </a:p>
      </dgm:t>
    </dgm:pt>
    <dgm:pt modelId="{8EFE2EEE-7E92-424F-B739-1B2AACFF4E4B}" type="pres">
      <dgm:prSet presAssocID="{98D24E92-6276-4DEF-8D94-015272A9E52A}" presName="parentText" presStyleLbl="node1" presStyleIdx="3" presStyleCnt="9" custLinFactNeighborY="-17449">
        <dgm:presLayoutVars>
          <dgm:chMax val="0"/>
          <dgm:bulletEnabled val="1"/>
        </dgm:presLayoutVars>
      </dgm:prSet>
      <dgm:spPr/>
      <dgm:t>
        <a:bodyPr/>
        <a:lstStyle/>
        <a:p>
          <a:endParaRPr lang="pt-BR"/>
        </a:p>
      </dgm:t>
    </dgm:pt>
    <dgm:pt modelId="{4570919B-34F0-47F1-8AD3-7B5A48EE79A3}" type="pres">
      <dgm:prSet presAssocID="{576EA1CE-6C83-40F3-8299-DBF45EDDBC77}" presName="spacer" presStyleCnt="0"/>
      <dgm:spPr>
        <a:ln>
          <a:noFill/>
        </a:ln>
        <a:effectLst>
          <a:outerShdw blurRad="127000" dist="38100" dir="2700000" algn="ctr">
            <a:srgbClr val="000000">
              <a:alpha val="45000"/>
            </a:srgbClr>
          </a:outerShdw>
        </a:effectLst>
        <a:sp3d prstMaterial="translucentPowder">
          <a:bevelT w="203200" h="50800" prst="softRound"/>
        </a:sp3d>
      </dgm:spPr>
      <dgm:t>
        <a:bodyPr/>
        <a:lstStyle/>
        <a:p>
          <a:endParaRPr lang="pt-BR"/>
        </a:p>
      </dgm:t>
    </dgm:pt>
    <dgm:pt modelId="{FB3E4B87-99FC-45B9-BFCC-581BDCB479E7}" type="pres">
      <dgm:prSet presAssocID="{67700B3A-715C-4D5A-9578-C059332A8F87}" presName="parentText" presStyleLbl="node1" presStyleIdx="4" presStyleCnt="9">
        <dgm:presLayoutVars>
          <dgm:chMax val="0"/>
          <dgm:bulletEnabled val="1"/>
        </dgm:presLayoutVars>
      </dgm:prSet>
      <dgm:spPr/>
      <dgm:t>
        <a:bodyPr/>
        <a:lstStyle/>
        <a:p>
          <a:endParaRPr lang="pt-BR"/>
        </a:p>
      </dgm:t>
    </dgm:pt>
    <dgm:pt modelId="{C02DD572-DB34-4474-86BB-8D5ECA51CF1F}" type="pres">
      <dgm:prSet presAssocID="{424AFFD0-178E-47E0-998B-674A333144A3}" presName="spacer" presStyleCnt="0"/>
      <dgm:spPr/>
      <dgm:t>
        <a:bodyPr/>
        <a:lstStyle/>
        <a:p>
          <a:endParaRPr lang="pt-BR"/>
        </a:p>
      </dgm:t>
    </dgm:pt>
    <dgm:pt modelId="{8ABB2C85-A8E4-475F-8888-FE95DA0FE3D7}" type="pres">
      <dgm:prSet presAssocID="{4E1CF927-366B-4CC6-A9F9-377CE5BB73BF}" presName="parentText" presStyleLbl="node1" presStyleIdx="5" presStyleCnt="9">
        <dgm:presLayoutVars>
          <dgm:chMax val="0"/>
          <dgm:bulletEnabled val="1"/>
        </dgm:presLayoutVars>
      </dgm:prSet>
      <dgm:spPr/>
      <dgm:t>
        <a:bodyPr/>
        <a:lstStyle/>
        <a:p>
          <a:endParaRPr lang="pt-BR"/>
        </a:p>
      </dgm:t>
    </dgm:pt>
    <dgm:pt modelId="{07B544DB-546A-498F-8782-56651480210F}" type="pres">
      <dgm:prSet presAssocID="{C1AAA939-8BD3-43C0-901B-2878DB0AA30E}" presName="spacer" presStyleCnt="0"/>
      <dgm:spPr/>
      <dgm:t>
        <a:bodyPr/>
        <a:lstStyle/>
        <a:p>
          <a:endParaRPr lang="pt-BR"/>
        </a:p>
      </dgm:t>
    </dgm:pt>
    <dgm:pt modelId="{7BE5B941-F648-4299-A948-3FC2521A3B6A}" type="pres">
      <dgm:prSet presAssocID="{04980816-B61A-44C0-B070-093B7E7D2798}" presName="parentText" presStyleLbl="node1" presStyleIdx="6" presStyleCnt="9">
        <dgm:presLayoutVars>
          <dgm:chMax val="0"/>
          <dgm:bulletEnabled val="1"/>
        </dgm:presLayoutVars>
      </dgm:prSet>
      <dgm:spPr/>
      <dgm:t>
        <a:bodyPr/>
        <a:lstStyle/>
        <a:p>
          <a:endParaRPr lang="pt-BR"/>
        </a:p>
      </dgm:t>
    </dgm:pt>
    <dgm:pt modelId="{4CF83611-3302-4E09-8773-33AD4DDAFBB1}" type="pres">
      <dgm:prSet presAssocID="{C6924559-C258-4323-92C1-55CF94A7AF1C}" presName="spacer" presStyleCnt="0"/>
      <dgm:spPr/>
      <dgm:t>
        <a:bodyPr/>
        <a:lstStyle/>
        <a:p>
          <a:endParaRPr lang="pt-BR"/>
        </a:p>
      </dgm:t>
    </dgm:pt>
    <dgm:pt modelId="{813AEB6C-21E4-4A18-B18E-DFB468DC8167}" type="pres">
      <dgm:prSet presAssocID="{72E39E3F-1993-4739-AA90-B217F89972B7}" presName="parentText" presStyleLbl="node1" presStyleIdx="7" presStyleCnt="9">
        <dgm:presLayoutVars>
          <dgm:chMax val="0"/>
          <dgm:bulletEnabled val="1"/>
        </dgm:presLayoutVars>
      </dgm:prSet>
      <dgm:spPr/>
      <dgm:t>
        <a:bodyPr/>
        <a:lstStyle/>
        <a:p>
          <a:endParaRPr lang="pt-BR"/>
        </a:p>
      </dgm:t>
    </dgm:pt>
    <dgm:pt modelId="{505DD4C1-13BF-4095-846B-4BFC7188F048}" type="pres">
      <dgm:prSet presAssocID="{20EFB333-5A71-450B-8DAA-A8DBD6B31221}" presName="spacer" presStyleCnt="0"/>
      <dgm:spPr/>
      <dgm:t>
        <a:bodyPr/>
        <a:lstStyle/>
        <a:p>
          <a:endParaRPr lang="pt-BR"/>
        </a:p>
      </dgm:t>
    </dgm:pt>
    <dgm:pt modelId="{D9DB58D6-2295-4AFA-9020-CCF57CD3C62E}" type="pres">
      <dgm:prSet presAssocID="{C5A22FBA-E536-42A9-988F-7570F60C3605}" presName="parentText" presStyleLbl="node1" presStyleIdx="8" presStyleCnt="9">
        <dgm:presLayoutVars>
          <dgm:chMax val="0"/>
          <dgm:bulletEnabled val="1"/>
        </dgm:presLayoutVars>
      </dgm:prSet>
      <dgm:spPr/>
      <dgm:t>
        <a:bodyPr/>
        <a:lstStyle/>
        <a:p>
          <a:endParaRPr lang="pt-BR"/>
        </a:p>
      </dgm:t>
    </dgm:pt>
  </dgm:ptLst>
  <dgm:cxnLst>
    <dgm:cxn modelId="{C336C38F-659B-45CE-A38A-E3CFAB58E15E}" srcId="{B665F84C-CE4A-4DB6-A115-F68F17C3BC9A}" destId="{5D7D012D-F7A6-4B34-B097-656243C82089}" srcOrd="0" destOrd="0" parTransId="{457CE213-4DAC-4A5F-85BC-F82BE8C7A07F}" sibTransId="{127A7004-5241-47D7-ADEC-9694D2EF1A47}"/>
    <dgm:cxn modelId="{AD4E070C-0F90-47C7-949A-6792A4FB1217}" type="presOf" srcId="{9B8F2075-A53C-47C5-8F02-1AF6F7428288}" destId="{6F4D6D65-8709-4E0C-B0A6-28C42ABE11C6}" srcOrd="0" destOrd="0" presId="urn:microsoft.com/office/officeart/2005/8/layout/vList2"/>
    <dgm:cxn modelId="{328EB4C2-CBC5-4C6E-AF32-E2D230C6BB81}" srcId="{B665F84C-CE4A-4DB6-A115-F68F17C3BC9A}" destId="{67700B3A-715C-4D5A-9578-C059332A8F87}" srcOrd="4" destOrd="0" parTransId="{8152A3A9-279F-4557-8309-0F24D7A9F436}" sibTransId="{424AFFD0-178E-47E0-998B-674A333144A3}"/>
    <dgm:cxn modelId="{F2DB350E-4CC0-42D8-88DE-B23CC7AD725D}" srcId="{B665F84C-CE4A-4DB6-A115-F68F17C3BC9A}" destId="{80DDC3CC-66CF-4956-ABB2-110DB8396225}" srcOrd="2" destOrd="0" parTransId="{CF808000-92E5-4D33-A9CE-5164A2D3F73F}" sibTransId="{24932EC4-8D70-4DAC-9625-CBB8D2586593}"/>
    <dgm:cxn modelId="{C1CFD018-BC3F-4659-87B3-0566A0D63339}" srcId="{B665F84C-CE4A-4DB6-A115-F68F17C3BC9A}" destId="{4E1CF927-366B-4CC6-A9F9-377CE5BB73BF}" srcOrd="5" destOrd="0" parTransId="{2DB63DE5-1AA0-4160-ABDA-BC9BC6EBC218}" sibTransId="{C1AAA939-8BD3-43C0-901B-2878DB0AA30E}"/>
    <dgm:cxn modelId="{02B8D76B-52F2-44C3-8F1F-AA1C764D3E19}" srcId="{B665F84C-CE4A-4DB6-A115-F68F17C3BC9A}" destId="{9B8F2075-A53C-47C5-8F02-1AF6F7428288}" srcOrd="1" destOrd="0" parTransId="{EB98C645-362A-49F5-8B38-DB7FDA6A21F8}" sibTransId="{D4F386C7-B88E-4C25-9913-00A23A4BDFDC}"/>
    <dgm:cxn modelId="{F594AF34-2FAC-4574-9D83-49458D27EB1D}" srcId="{B665F84C-CE4A-4DB6-A115-F68F17C3BC9A}" destId="{72E39E3F-1993-4739-AA90-B217F89972B7}" srcOrd="7" destOrd="0" parTransId="{838EAEF1-C7AD-4F88-9488-459EF8222CB9}" sibTransId="{20EFB333-5A71-450B-8DAA-A8DBD6B31221}"/>
    <dgm:cxn modelId="{54F2BA58-0500-45DA-9DAE-9F0782C0A7FF}" type="presOf" srcId="{67700B3A-715C-4D5A-9578-C059332A8F87}" destId="{FB3E4B87-99FC-45B9-BFCC-581BDCB479E7}" srcOrd="0" destOrd="0" presId="urn:microsoft.com/office/officeart/2005/8/layout/vList2"/>
    <dgm:cxn modelId="{DAA2633B-5B03-493B-822E-BC213F757393}" type="presOf" srcId="{4E1CF927-366B-4CC6-A9F9-377CE5BB73BF}" destId="{8ABB2C85-A8E4-475F-8888-FE95DA0FE3D7}" srcOrd="0" destOrd="0" presId="urn:microsoft.com/office/officeart/2005/8/layout/vList2"/>
    <dgm:cxn modelId="{EAAD85D5-17A7-4FD5-B2A4-85B35640255C}" type="presOf" srcId="{98D24E92-6276-4DEF-8D94-015272A9E52A}" destId="{8EFE2EEE-7E92-424F-B739-1B2AACFF4E4B}" srcOrd="0" destOrd="0" presId="urn:microsoft.com/office/officeart/2005/8/layout/vList2"/>
    <dgm:cxn modelId="{B7433E5D-D144-43DB-BBC1-79DD4C25BB14}" type="presOf" srcId="{04980816-B61A-44C0-B070-093B7E7D2798}" destId="{7BE5B941-F648-4299-A948-3FC2521A3B6A}" srcOrd="0" destOrd="0" presId="urn:microsoft.com/office/officeart/2005/8/layout/vList2"/>
    <dgm:cxn modelId="{1D990A61-D845-4DFE-A975-DB578AE54445}" type="presOf" srcId="{B665F84C-CE4A-4DB6-A115-F68F17C3BC9A}" destId="{68318C0F-A012-4418-B084-4AEE079DE215}" srcOrd="0" destOrd="0" presId="urn:microsoft.com/office/officeart/2005/8/layout/vList2"/>
    <dgm:cxn modelId="{D77B9F1A-ED07-45A2-95EE-DB3E6DF56E6D}" type="presOf" srcId="{5D7D012D-F7A6-4B34-B097-656243C82089}" destId="{7330FA07-6FE1-4E32-BABD-0C21AC1D31EF}" srcOrd="0" destOrd="0" presId="urn:microsoft.com/office/officeart/2005/8/layout/vList2"/>
    <dgm:cxn modelId="{4FBC7998-BBF1-4787-8835-BA04FEADA616}" type="presOf" srcId="{72E39E3F-1993-4739-AA90-B217F89972B7}" destId="{813AEB6C-21E4-4A18-B18E-DFB468DC8167}" srcOrd="0" destOrd="0" presId="urn:microsoft.com/office/officeart/2005/8/layout/vList2"/>
    <dgm:cxn modelId="{8CB84B61-FD45-4D7B-AD62-A8B4B95BECB9}" srcId="{B665F84C-CE4A-4DB6-A115-F68F17C3BC9A}" destId="{04980816-B61A-44C0-B070-093B7E7D2798}" srcOrd="6" destOrd="0" parTransId="{68DB8060-831D-424D-9B43-737DF2207EC0}" sibTransId="{C6924559-C258-4323-92C1-55CF94A7AF1C}"/>
    <dgm:cxn modelId="{11E33262-8625-4C14-B9DE-8DEC2EFB5D90}" srcId="{B665F84C-CE4A-4DB6-A115-F68F17C3BC9A}" destId="{C5A22FBA-E536-42A9-988F-7570F60C3605}" srcOrd="8" destOrd="0" parTransId="{77CFF48C-01DF-496D-B2F2-C9FA907367FB}" sibTransId="{A6C18AF8-257C-4013-AEED-399CA98CF924}"/>
    <dgm:cxn modelId="{101C8D7A-D5B4-4811-B017-B3F90C1789F8}" srcId="{B665F84C-CE4A-4DB6-A115-F68F17C3BC9A}" destId="{98D24E92-6276-4DEF-8D94-015272A9E52A}" srcOrd="3" destOrd="0" parTransId="{1255CDE4-64AF-4C9A-9817-5A76A5285D9E}" sibTransId="{576EA1CE-6C83-40F3-8299-DBF45EDDBC77}"/>
    <dgm:cxn modelId="{05E39CAE-0B2D-4AB2-A86E-65B3D8A34A9B}" type="presOf" srcId="{80DDC3CC-66CF-4956-ABB2-110DB8396225}" destId="{290D82F4-1312-4EC6-99A5-3CB9B128DB32}" srcOrd="0" destOrd="0" presId="urn:microsoft.com/office/officeart/2005/8/layout/vList2"/>
    <dgm:cxn modelId="{617683B2-F1DA-42B0-BDC7-D252BD4D07CE}" type="presOf" srcId="{C5A22FBA-E536-42A9-988F-7570F60C3605}" destId="{D9DB58D6-2295-4AFA-9020-CCF57CD3C62E}" srcOrd="0" destOrd="0" presId="urn:microsoft.com/office/officeart/2005/8/layout/vList2"/>
    <dgm:cxn modelId="{C33E51C9-94AC-499A-9C4D-ADFCD6FFA141}" type="presParOf" srcId="{68318C0F-A012-4418-B084-4AEE079DE215}" destId="{7330FA07-6FE1-4E32-BABD-0C21AC1D31EF}" srcOrd="0" destOrd="0" presId="urn:microsoft.com/office/officeart/2005/8/layout/vList2"/>
    <dgm:cxn modelId="{0B7E4597-3EEF-4872-8CDB-EA4F9309AB9F}" type="presParOf" srcId="{68318C0F-A012-4418-B084-4AEE079DE215}" destId="{C6E92C40-33D1-4CB2-B2D7-0893B2402AFE}" srcOrd="1" destOrd="0" presId="urn:microsoft.com/office/officeart/2005/8/layout/vList2"/>
    <dgm:cxn modelId="{4167E417-5F4F-49C7-9305-EE8127DF3780}" type="presParOf" srcId="{68318C0F-A012-4418-B084-4AEE079DE215}" destId="{6F4D6D65-8709-4E0C-B0A6-28C42ABE11C6}" srcOrd="2" destOrd="0" presId="urn:microsoft.com/office/officeart/2005/8/layout/vList2"/>
    <dgm:cxn modelId="{3E906C2C-0497-4E8A-9230-C627677C345C}" type="presParOf" srcId="{68318C0F-A012-4418-B084-4AEE079DE215}" destId="{D198A078-E51E-4100-A797-8E4BFCC7D453}" srcOrd="3" destOrd="0" presId="urn:microsoft.com/office/officeart/2005/8/layout/vList2"/>
    <dgm:cxn modelId="{CF4C195A-0C3C-4DE1-80B2-94C8BD935566}" type="presParOf" srcId="{68318C0F-A012-4418-B084-4AEE079DE215}" destId="{290D82F4-1312-4EC6-99A5-3CB9B128DB32}" srcOrd="4" destOrd="0" presId="urn:microsoft.com/office/officeart/2005/8/layout/vList2"/>
    <dgm:cxn modelId="{66DA8141-9A56-4CC8-B9DC-3A455FD90934}" type="presParOf" srcId="{68318C0F-A012-4418-B084-4AEE079DE215}" destId="{D15B2C4F-BB97-4F64-92A9-E280C1371567}" srcOrd="5" destOrd="0" presId="urn:microsoft.com/office/officeart/2005/8/layout/vList2"/>
    <dgm:cxn modelId="{213D46BB-9882-44A4-9E7A-CB8510252239}" type="presParOf" srcId="{68318C0F-A012-4418-B084-4AEE079DE215}" destId="{8EFE2EEE-7E92-424F-B739-1B2AACFF4E4B}" srcOrd="6" destOrd="0" presId="urn:microsoft.com/office/officeart/2005/8/layout/vList2"/>
    <dgm:cxn modelId="{56FBC1DC-E73F-436F-90B5-8C1F8E872E47}" type="presParOf" srcId="{68318C0F-A012-4418-B084-4AEE079DE215}" destId="{4570919B-34F0-47F1-8AD3-7B5A48EE79A3}" srcOrd="7" destOrd="0" presId="urn:microsoft.com/office/officeart/2005/8/layout/vList2"/>
    <dgm:cxn modelId="{D1644283-86B4-4361-AF87-70CCC24BD7B6}" type="presParOf" srcId="{68318C0F-A012-4418-B084-4AEE079DE215}" destId="{FB3E4B87-99FC-45B9-BFCC-581BDCB479E7}" srcOrd="8" destOrd="0" presId="urn:microsoft.com/office/officeart/2005/8/layout/vList2"/>
    <dgm:cxn modelId="{4454E101-B186-4B25-8953-BFADA07BFBB2}" type="presParOf" srcId="{68318C0F-A012-4418-B084-4AEE079DE215}" destId="{C02DD572-DB34-4474-86BB-8D5ECA51CF1F}" srcOrd="9" destOrd="0" presId="urn:microsoft.com/office/officeart/2005/8/layout/vList2"/>
    <dgm:cxn modelId="{0B910462-1399-4D4D-B968-BAEA38F89081}" type="presParOf" srcId="{68318C0F-A012-4418-B084-4AEE079DE215}" destId="{8ABB2C85-A8E4-475F-8888-FE95DA0FE3D7}" srcOrd="10" destOrd="0" presId="urn:microsoft.com/office/officeart/2005/8/layout/vList2"/>
    <dgm:cxn modelId="{85C1BC00-9B9B-418B-92D0-681EDE44BDBE}" type="presParOf" srcId="{68318C0F-A012-4418-B084-4AEE079DE215}" destId="{07B544DB-546A-498F-8782-56651480210F}" srcOrd="11" destOrd="0" presId="urn:microsoft.com/office/officeart/2005/8/layout/vList2"/>
    <dgm:cxn modelId="{D719ED8A-8E71-4B33-8D16-B3BFCE15C7CC}" type="presParOf" srcId="{68318C0F-A012-4418-B084-4AEE079DE215}" destId="{7BE5B941-F648-4299-A948-3FC2521A3B6A}" srcOrd="12" destOrd="0" presId="urn:microsoft.com/office/officeart/2005/8/layout/vList2"/>
    <dgm:cxn modelId="{37174A64-1FD2-492C-9E09-527E4AEC26CD}" type="presParOf" srcId="{68318C0F-A012-4418-B084-4AEE079DE215}" destId="{4CF83611-3302-4E09-8773-33AD4DDAFBB1}" srcOrd="13" destOrd="0" presId="urn:microsoft.com/office/officeart/2005/8/layout/vList2"/>
    <dgm:cxn modelId="{28BDB526-583F-4985-9CFC-E47D5FCF0DBF}" type="presParOf" srcId="{68318C0F-A012-4418-B084-4AEE079DE215}" destId="{813AEB6C-21E4-4A18-B18E-DFB468DC8167}" srcOrd="14" destOrd="0" presId="urn:microsoft.com/office/officeart/2005/8/layout/vList2"/>
    <dgm:cxn modelId="{706DBCA9-B28C-44F8-AA74-BF93DBD20C09}" type="presParOf" srcId="{68318C0F-A012-4418-B084-4AEE079DE215}" destId="{505DD4C1-13BF-4095-846B-4BFC7188F048}" srcOrd="15" destOrd="0" presId="urn:microsoft.com/office/officeart/2005/8/layout/vList2"/>
    <dgm:cxn modelId="{9C62F294-723B-42B8-8DDB-137C17F91C43}" type="presParOf" srcId="{68318C0F-A012-4418-B084-4AEE079DE215}" destId="{D9DB58D6-2295-4AFA-9020-CCF57CD3C62E}" srcOrd="16" destOrd="0" presId="urn:microsoft.com/office/officeart/2005/8/layout/vList2"/>
  </dgm:cxnLst>
  <dgm:bg/>
  <dgm:whole>
    <a:effectLst>
      <a:reflection blurRad="6350" stA="50000" endA="300" endPos="55500" dist="50800" dir="5400000" sy="-100000" algn="bl" rotWithShape="0"/>
    </a:effectLst>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65F84C-CE4A-4DB6-A115-F68F17C3BC9A}" type="doc">
      <dgm:prSet loTypeId="urn:microsoft.com/office/officeart/2005/8/layout/vList4#2" loCatId="list" qsTypeId="urn:microsoft.com/office/officeart/2005/8/quickstyle/3d1" qsCatId="3D" csTypeId="urn:microsoft.com/office/officeart/2005/8/colors/accent1_3" csCatId="accent1" phldr="1"/>
      <dgm:spPr>
        <a:scene3d>
          <a:camera prst="perspectiveRight"/>
          <a:lightRig rig="balanced" dir="t"/>
        </a:scene3d>
      </dgm:spPr>
      <dgm:t>
        <a:bodyPr/>
        <a:lstStyle/>
        <a:p>
          <a:endParaRPr lang="pt-BR"/>
        </a:p>
      </dgm:t>
    </dgm:pt>
    <dgm:pt modelId="{29FD5EFC-2FF6-4FBA-A622-45BE19BADC1D}">
      <dgm:prSet custT="1"/>
      <dgm:spPr>
        <a:sp3d prstMaterial="translucentPowder">
          <a:bevelT w="203200" h="50800" prst="softRound"/>
        </a:sp3d>
      </dgm:spPr>
      <dgm:t>
        <a:bodyPr/>
        <a:lstStyle/>
        <a:p>
          <a:pPr rtl="0"/>
          <a:r>
            <a:rPr lang="pt-BR" sz="3200" dirty="0" err="1" smtClean="0">
              <a:effectLst>
                <a:glow rad="101600">
                  <a:schemeClr val="accent2">
                    <a:satMod val="175000"/>
                    <a:alpha val="40000"/>
                  </a:schemeClr>
                </a:glow>
                <a:reflection blurRad="6350" stA="55000" endA="300" endPos="45500" dir="5400000" sy="-100000" algn="bl" rotWithShape="0"/>
              </a:effectLst>
            </a:rPr>
            <a:t>OLEDs</a:t>
          </a:r>
          <a:r>
            <a:rPr lang="pt-BR" sz="3200" dirty="0" smtClean="0">
              <a:effectLst>
                <a:glow rad="101600">
                  <a:schemeClr val="accent2">
                    <a:satMod val="175000"/>
                    <a:alpha val="40000"/>
                  </a:schemeClr>
                </a:glow>
                <a:reflection blurRad="6350" stA="55000" endA="300" endPos="45500" dir="5400000" sy="-100000" algn="bl" rotWithShape="0"/>
              </a:effectLst>
            </a:rPr>
            <a:t>: Estado da Arte</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764C6871-AE88-43A4-ABA1-767D08DA469B}" type="parTrans" cxnId="{685CA770-6D49-4935-99E5-6A4449D34F46}">
      <dgm:prSet/>
      <dgm:spPr/>
      <dgm:t>
        <a:bodyPr/>
        <a:lstStyle/>
        <a:p>
          <a:endParaRPr lang="pt-BR" sz="3200"/>
        </a:p>
      </dgm:t>
    </dgm:pt>
    <dgm:pt modelId="{C14888E5-F397-45DE-9A30-413D06784AB6}" type="sibTrans" cxnId="{685CA770-6D49-4935-99E5-6A4449D34F46}">
      <dgm:prSet/>
      <dgm:spPr/>
      <dgm:t>
        <a:bodyPr/>
        <a:lstStyle/>
        <a:p>
          <a:endParaRPr lang="pt-BR" sz="3200"/>
        </a:p>
      </dgm:t>
    </dgm:pt>
    <dgm:pt modelId="{98D24E92-6276-4DEF-8D94-015272A9E52A}">
      <dgm:prSet custT="1"/>
      <dgm:spPr>
        <a:sp3d prstMaterial="translucentPowder">
          <a:bevelT w="203200" h="50800" prst="softRound"/>
        </a:sp3d>
      </dgm:spPr>
      <dgm:t>
        <a:bodyPr/>
        <a:lstStyle/>
        <a:p>
          <a:pPr rtl="0"/>
          <a:r>
            <a:rPr lang="pt-BR" sz="3200" dirty="0" smtClean="0">
              <a:solidFill>
                <a:srgbClr val="FFFF66"/>
              </a:solidFill>
              <a:effectLst>
                <a:glow rad="101600">
                  <a:schemeClr val="accent2">
                    <a:satMod val="175000"/>
                    <a:alpha val="40000"/>
                  </a:schemeClr>
                </a:glow>
                <a:reflection blurRad="6350" stA="55000" endA="300" endPos="45500" dir="5400000" sy="-100000" algn="bl" rotWithShape="0"/>
              </a:effectLst>
            </a:rPr>
            <a:t>LEO - Técnicas e Materiais</a:t>
          </a:r>
          <a:endParaRPr lang="pt-BR" sz="3200" dirty="0">
            <a:solidFill>
              <a:srgbClr val="FFFF66"/>
            </a:solidFill>
            <a:effectLst>
              <a:glow rad="101600">
                <a:schemeClr val="accent2">
                  <a:satMod val="175000"/>
                  <a:alpha val="40000"/>
                </a:schemeClr>
              </a:glow>
              <a:reflection blurRad="6350" stA="55000" endA="300" endPos="45500" dir="5400000" sy="-100000" algn="bl" rotWithShape="0"/>
            </a:effectLst>
          </a:endParaRPr>
        </a:p>
      </dgm:t>
    </dgm:pt>
    <dgm:pt modelId="{1255CDE4-64AF-4C9A-9817-5A76A5285D9E}" type="parTrans" cxnId="{101C8D7A-D5B4-4811-B017-B3F90C1789F8}">
      <dgm:prSet/>
      <dgm:spPr/>
      <dgm:t>
        <a:bodyPr/>
        <a:lstStyle/>
        <a:p>
          <a:endParaRPr lang="pt-BR" sz="3200"/>
        </a:p>
      </dgm:t>
    </dgm:pt>
    <dgm:pt modelId="{576EA1CE-6C83-40F3-8299-DBF45EDDBC77}" type="sibTrans" cxnId="{101C8D7A-D5B4-4811-B017-B3F90C1789F8}">
      <dgm:prSet/>
      <dgm:spPr/>
      <dgm:t>
        <a:bodyPr/>
        <a:lstStyle/>
        <a:p>
          <a:endParaRPr lang="pt-BR" sz="3200"/>
        </a:p>
      </dgm:t>
    </dgm:pt>
    <dgm:pt modelId="{C5A22FBA-E536-42A9-988F-7570F60C3605}">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Perspectivas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77CFF48C-01DF-496D-B2F2-C9FA907367FB}" type="parTrans" cxnId="{11E33262-8625-4C14-B9DE-8DEC2EFB5D90}">
      <dgm:prSet/>
      <dgm:spPr/>
      <dgm:t>
        <a:bodyPr/>
        <a:lstStyle/>
        <a:p>
          <a:endParaRPr lang="pt-BR" sz="3200"/>
        </a:p>
      </dgm:t>
    </dgm:pt>
    <dgm:pt modelId="{A6C18AF8-257C-4013-AEED-399CA98CF924}" type="sibTrans" cxnId="{11E33262-8625-4C14-B9DE-8DEC2EFB5D90}">
      <dgm:prSet/>
      <dgm:spPr/>
      <dgm:t>
        <a:bodyPr/>
        <a:lstStyle/>
        <a:p>
          <a:endParaRPr lang="pt-BR" sz="3200"/>
        </a:p>
      </dgm:t>
    </dgm:pt>
    <dgm:pt modelId="{5263009E-4A30-471D-B8AC-D2483FB0A7BD}">
      <dgm:prSet custT="1"/>
      <dgm:spPr>
        <a:sp3d prstMaterial="translucentPowder">
          <a:bevelT w="203200" h="50800" prst="softRound"/>
        </a:sp3d>
      </dgm:spPr>
      <dgm:t>
        <a:bodyPr/>
        <a:lstStyle/>
        <a:p>
          <a:pPr rtl="0"/>
          <a:r>
            <a:rPr lang="pt-BR" sz="3200" dirty="0" smtClean="0">
              <a:effectLst>
                <a:glow rad="101600">
                  <a:schemeClr val="accent2">
                    <a:satMod val="175000"/>
                    <a:alpha val="40000"/>
                  </a:schemeClr>
                </a:glow>
                <a:reflection blurRad="6350" stA="55000" endA="300" endPos="45500" dir="5400000" sy="-100000" algn="bl" rotWithShape="0"/>
              </a:effectLst>
            </a:rPr>
            <a:t>Resultados</a:t>
          </a:r>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AFBB240A-C9C7-4ED1-B6E2-920AFA7CA4AC}" type="sibTrans" cxnId="{098AEEC9-AFA6-4832-8946-C5AF76A4694D}">
      <dgm:prSet/>
      <dgm:spPr/>
      <dgm:t>
        <a:bodyPr/>
        <a:lstStyle/>
        <a:p>
          <a:endParaRPr lang="pt-BR" sz="3200"/>
        </a:p>
      </dgm:t>
    </dgm:pt>
    <dgm:pt modelId="{56E1B3E9-F235-4267-BAE8-2480658FDF6A}" type="parTrans" cxnId="{098AEEC9-AFA6-4832-8946-C5AF76A4694D}">
      <dgm:prSet/>
      <dgm:spPr/>
      <dgm:t>
        <a:bodyPr/>
        <a:lstStyle/>
        <a:p>
          <a:endParaRPr lang="pt-BR" sz="3200"/>
        </a:p>
      </dgm:t>
    </dgm:pt>
    <dgm:pt modelId="{8F9006D4-62D5-4431-9BF7-786CE01A9954}">
      <dgm:prSet custT="1"/>
      <dgm:spPr>
        <a:sp3d prstMaterial="translucentPowder">
          <a:bevelT w="203200" h="50800" prst="softRound"/>
        </a:sp3d>
      </dgm:spPr>
      <dgm:t>
        <a:bodyPr/>
        <a:lstStyle/>
        <a:p>
          <a:pPr rtl="0"/>
          <a:endParaRPr lang="pt-BR" sz="3200" dirty="0">
            <a:effectLst>
              <a:glow rad="101600">
                <a:schemeClr val="accent2">
                  <a:satMod val="175000"/>
                  <a:alpha val="40000"/>
                </a:schemeClr>
              </a:glow>
              <a:reflection blurRad="6350" stA="55000" endA="300" endPos="45500" dir="5400000" sy="-100000" algn="bl" rotWithShape="0"/>
            </a:effectLst>
          </a:endParaRPr>
        </a:p>
      </dgm:t>
    </dgm:pt>
    <dgm:pt modelId="{EF4AEB21-8C57-49A6-9DE0-BDE16715D7F8}" type="sibTrans" cxnId="{6EA75299-7104-42C2-9170-5B14AA6745F7}">
      <dgm:prSet/>
      <dgm:spPr/>
      <dgm:t>
        <a:bodyPr/>
        <a:lstStyle/>
        <a:p>
          <a:endParaRPr lang="pt-BR"/>
        </a:p>
      </dgm:t>
    </dgm:pt>
    <dgm:pt modelId="{5DAAD6F1-CFCD-4B00-8103-F9B1DF6993E9}" type="parTrans" cxnId="{6EA75299-7104-42C2-9170-5B14AA6745F7}">
      <dgm:prSet/>
      <dgm:spPr/>
      <dgm:t>
        <a:bodyPr/>
        <a:lstStyle/>
        <a:p>
          <a:endParaRPr lang="pt-BR"/>
        </a:p>
      </dgm:t>
    </dgm:pt>
    <dgm:pt modelId="{6C3B6DD2-AC5C-4E81-A8EF-17C36F346B8C}" type="pres">
      <dgm:prSet presAssocID="{B665F84C-CE4A-4DB6-A115-F68F17C3BC9A}" presName="linear" presStyleCnt="0">
        <dgm:presLayoutVars>
          <dgm:dir/>
          <dgm:resizeHandles val="exact"/>
        </dgm:presLayoutVars>
      </dgm:prSet>
      <dgm:spPr/>
      <dgm:t>
        <a:bodyPr/>
        <a:lstStyle/>
        <a:p>
          <a:endParaRPr lang="pt-BR"/>
        </a:p>
      </dgm:t>
    </dgm:pt>
    <dgm:pt modelId="{5E1B6442-DE59-4DF7-A27D-691B897899F3}" type="pres">
      <dgm:prSet presAssocID="{29FD5EFC-2FF6-4FBA-A622-45BE19BADC1D}" presName="comp" presStyleCnt="0"/>
      <dgm:spPr/>
      <dgm:t>
        <a:bodyPr/>
        <a:lstStyle/>
        <a:p>
          <a:endParaRPr lang="pt-BR"/>
        </a:p>
      </dgm:t>
    </dgm:pt>
    <dgm:pt modelId="{BE9B74AE-1AF6-41DB-9C25-868FF833474D}" type="pres">
      <dgm:prSet presAssocID="{29FD5EFC-2FF6-4FBA-A622-45BE19BADC1D}" presName="box" presStyleLbl="node1" presStyleIdx="0" presStyleCnt="4" custLinFactNeighborY="-5821"/>
      <dgm:spPr/>
      <dgm:t>
        <a:bodyPr/>
        <a:lstStyle/>
        <a:p>
          <a:endParaRPr lang="pt-BR"/>
        </a:p>
      </dgm:t>
    </dgm:pt>
    <dgm:pt modelId="{6DBFBEFC-DA8A-4896-B069-2261F11781AE}" type="pres">
      <dgm:prSet presAssocID="{29FD5EFC-2FF6-4FBA-A622-45BE19BADC1D}" presName="img" presStyleLbl="fgImgPlace1" presStyleIdx="0" presStyleCnt="4" custLinFactNeighborY="-4656"/>
      <dgm:spPr>
        <a:prstGeom prst="roundRect">
          <a:avLst/>
        </a:prstGeom>
        <a:blipFill rotWithShape="0">
          <a:blip xmlns:r="http://schemas.openxmlformats.org/officeDocument/2006/relationships" r:embed="rId1"/>
          <a:stretch>
            <a:fillRect/>
          </a:stretch>
        </a:blipFill>
      </dgm:spPr>
      <dgm:t>
        <a:bodyPr/>
        <a:lstStyle/>
        <a:p>
          <a:endParaRPr lang="pt-BR"/>
        </a:p>
      </dgm:t>
    </dgm:pt>
    <dgm:pt modelId="{3BC2CAF6-74DA-4FF2-8E13-EF14A2A6D3A5}" type="pres">
      <dgm:prSet presAssocID="{29FD5EFC-2FF6-4FBA-A622-45BE19BADC1D}" presName="text" presStyleLbl="node1" presStyleIdx="0" presStyleCnt="4">
        <dgm:presLayoutVars>
          <dgm:bulletEnabled val="1"/>
        </dgm:presLayoutVars>
      </dgm:prSet>
      <dgm:spPr/>
      <dgm:t>
        <a:bodyPr/>
        <a:lstStyle/>
        <a:p>
          <a:endParaRPr lang="pt-BR"/>
        </a:p>
      </dgm:t>
    </dgm:pt>
    <dgm:pt modelId="{68318242-4FA5-440D-A44A-553296BEA41B}" type="pres">
      <dgm:prSet presAssocID="{C14888E5-F397-45DE-9A30-413D06784AB6}" presName="spacer" presStyleCnt="0"/>
      <dgm:spPr/>
      <dgm:t>
        <a:bodyPr/>
        <a:lstStyle/>
        <a:p>
          <a:endParaRPr lang="pt-BR"/>
        </a:p>
      </dgm:t>
    </dgm:pt>
    <dgm:pt modelId="{3046D08D-BC29-4345-9914-5141B24F0A4A}" type="pres">
      <dgm:prSet presAssocID="{98D24E92-6276-4DEF-8D94-015272A9E52A}" presName="comp" presStyleCnt="0"/>
      <dgm:spPr/>
      <dgm:t>
        <a:bodyPr/>
        <a:lstStyle/>
        <a:p>
          <a:endParaRPr lang="pt-BR"/>
        </a:p>
      </dgm:t>
    </dgm:pt>
    <dgm:pt modelId="{E4BDA3A8-B7B2-4282-AD69-18F1FE5C9588}" type="pres">
      <dgm:prSet presAssocID="{98D24E92-6276-4DEF-8D94-015272A9E52A}" presName="box" presStyleLbl="node1" presStyleIdx="1" presStyleCnt="4" custLinFactNeighborY="-12420"/>
      <dgm:spPr/>
      <dgm:t>
        <a:bodyPr/>
        <a:lstStyle/>
        <a:p>
          <a:endParaRPr lang="pt-BR"/>
        </a:p>
      </dgm:t>
    </dgm:pt>
    <dgm:pt modelId="{04033F9E-23FA-45B9-BD0F-3605C29445E3}" type="pres">
      <dgm:prSet presAssocID="{98D24E92-6276-4DEF-8D94-015272A9E52A}" presName="img" presStyleLbl="fgImgPlace1" presStyleIdx="1" presStyleCnt="4" custLinFactNeighborY="-15520"/>
      <dgm:spPr>
        <a:prstGeom prst="roundRect">
          <a:avLst/>
        </a:prstGeom>
        <a:blipFill rotWithShape="0">
          <a:blip xmlns:r="http://schemas.openxmlformats.org/officeDocument/2006/relationships" r:embed="rId2"/>
          <a:stretch>
            <a:fillRect/>
          </a:stretch>
        </a:blipFill>
      </dgm:spPr>
      <dgm:t>
        <a:bodyPr/>
        <a:lstStyle/>
        <a:p>
          <a:endParaRPr lang="pt-BR"/>
        </a:p>
      </dgm:t>
    </dgm:pt>
    <dgm:pt modelId="{30CB84F6-FFEF-4E69-AA7C-67476E32EB79}" type="pres">
      <dgm:prSet presAssocID="{98D24E92-6276-4DEF-8D94-015272A9E52A}" presName="text" presStyleLbl="node1" presStyleIdx="1" presStyleCnt="4">
        <dgm:presLayoutVars>
          <dgm:bulletEnabled val="1"/>
        </dgm:presLayoutVars>
      </dgm:prSet>
      <dgm:spPr/>
      <dgm:t>
        <a:bodyPr/>
        <a:lstStyle/>
        <a:p>
          <a:endParaRPr lang="pt-BR"/>
        </a:p>
      </dgm:t>
    </dgm:pt>
    <dgm:pt modelId="{9953FC32-967B-43E8-9238-9AA0D2458203}" type="pres">
      <dgm:prSet presAssocID="{576EA1CE-6C83-40F3-8299-DBF45EDDBC77}" presName="spacer" presStyleCnt="0"/>
      <dgm:spPr/>
      <dgm:t>
        <a:bodyPr/>
        <a:lstStyle/>
        <a:p>
          <a:endParaRPr lang="pt-BR"/>
        </a:p>
      </dgm:t>
    </dgm:pt>
    <dgm:pt modelId="{D3137AFE-B5C3-4153-816C-E4173624EEC4}" type="pres">
      <dgm:prSet presAssocID="{5263009E-4A30-471D-B8AC-D2483FB0A7BD}" presName="comp" presStyleCnt="0"/>
      <dgm:spPr/>
      <dgm:t>
        <a:bodyPr/>
        <a:lstStyle/>
        <a:p>
          <a:endParaRPr lang="pt-BR"/>
        </a:p>
      </dgm:t>
    </dgm:pt>
    <dgm:pt modelId="{75820A65-8702-42D1-A472-525ED338F954}" type="pres">
      <dgm:prSet presAssocID="{5263009E-4A30-471D-B8AC-D2483FB0A7BD}" presName="box" presStyleLbl="node1" presStyleIdx="2" presStyleCnt="4" custLinFactNeighborY="-19872"/>
      <dgm:spPr/>
      <dgm:t>
        <a:bodyPr/>
        <a:lstStyle/>
        <a:p>
          <a:endParaRPr lang="pt-BR"/>
        </a:p>
      </dgm:t>
    </dgm:pt>
    <dgm:pt modelId="{4475EAF9-C0C3-479C-9BA4-44E4D2B16F64}" type="pres">
      <dgm:prSet presAssocID="{5263009E-4A30-471D-B8AC-D2483FB0A7BD}" presName="img" presStyleLbl="fgImgPlace1" presStyleIdx="2" presStyleCnt="4" custLinFactNeighborY="-24832"/>
      <dgm:spPr>
        <a:prstGeom prst="roundRect">
          <a:avLst/>
        </a:prstGeom>
        <a:blipFill rotWithShape="0">
          <a:blip xmlns:r="http://schemas.openxmlformats.org/officeDocument/2006/relationships" r:embed="rId3"/>
          <a:stretch>
            <a:fillRect/>
          </a:stretch>
        </a:blipFill>
      </dgm:spPr>
      <dgm:t>
        <a:bodyPr/>
        <a:lstStyle/>
        <a:p>
          <a:endParaRPr lang="pt-BR"/>
        </a:p>
      </dgm:t>
    </dgm:pt>
    <dgm:pt modelId="{AB9ADBE0-E42B-4D4D-9A09-2DA21582C008}" type="pres">
      <dgm:prSet presAssocID="{5263009E-4A30-471D-B8AC-D2483FB0A7BD}" presName="text" presStyleLbl="node1" presStyleIdx="2" presStyleCnt="4">
        <dgm:presLayoutVars>
          <dgm:bulletEnabled val="1"/>
        </dgm:presLayoutVars>
      </dgm:prSet>
      <dgm:spPr/>
      <dgm:t>
        <a:bodyPr/>
        <a:lstStyle/>
        <a:p>
          <a:endParaRPr lang="pt-BR"/>
        </a:p>
      </dgm:t>
    </dgm:pt>
    <dgm:pt modelId="{59FC7A14-EEEB-49E1-B6BD-2AA55836AD0C}" type="pres">
      <dgm:prSet presAssocID="{AFBB240A-C9C7-4ED1-B6E2-920AFA7CA4AC}" presName="spacer" presStyleCnt="0"/>
      <dgm:spPr/>
      <dgm:t>
        <a:bodyPr/>
        <a:lstStyle/>
        <a:p>
          <a:endParaRPr lang="pt-BR"/>
        </a:p>
      </dgm:t>
    </dgm:pt>
    <dgm:pt modelId="{66509739-7FFC-4C96-AD50-6717E6D2B462}" type="pres">
      <dgm:prSet presAssocID="{C5A22FBA-E536-42A9-988F-7570F60C3605}" presName="comp" presStyleCnt="0"/>
      <dgm:spPr/>
      <dgm:t>
        <a:bodyPr/>
        <a:lstStyle/>
        <a:p>
          <a:endParaRPr lang="pt-BR"/>
        </a:p>
      </dgm:t>
    </dgm:pt>
    <dgm:pt modelId="{CBA8C436-C6E8-4F75-B787-D643BF566203}" type="pres">
      <dgm:prSet presAssocID="{C5A22FBA-E536-42A9-988F-7570F60C3605}" presName="box" presStyleLbl="node1" presStyleIdx="3" presStyleCnt="4" custLinFactNeighborY="-27324"/>
      <dgm:spPr/>
      <dgm:t>
        <a:bodyPr/>
        <a:lstStyle/>
        <a:p>
          <a:endParaRPr lang="pt-BR"/>
        </a:p>
      </dgm:t>
    </dgm:pt>
    <dgm:pt modelId="{C4430A62-A35C-44D1-BC72-495D80FB850C}" type="pres">
      <dgm:prSet presAssocID="{C5A22FBA-E536-42A9-988F-7570F60C3605}" presName="img" presStyleLbl="fgImgPlace1" presStyleIdx="3" presStyleCnt="4" custLinFactNeighborY="-34144"/>
      <dgm:spPr>
        <a:prstGeom prst="roundRect">
          <a:avLst/>
        </a:prstGeom>
        <a:blipFill rotWithShape="0">
          <a:blip xmlns:r="http://schemas.openxmlformats.org/officeDocument/2006/relationships" r:embed="rId4"/>
          <a:stretch>
            <a:fillRect/>
          </a:stretch>
        </a:blipFill>
      </dgm:spPr>
      <dgm:t>
        <a:bodyPr/>
        <a:lstStyle/>
        <a:p>
          <a:endParaRPr lang="pt-BR"/>
        </a:p>
      </dgm:t>
    </dgm:pt>
    <dgm:pt modelId="{ED8B9669-D225-46B9-A4FA-7D0DE186895B}" type="pres">
      <dgm:prSet presAssocID="{C5A22FBA-E536-42A9-988F-7570F60C3605}" presName="text" presStyleLbl="node1" presStyleIdx="3" presStyleCnt="4">
        <dgm:presLayoutVars>
          <dgm:bulletEnabled val="1"/>
        </dgm:presLayoutVars>
      </dgm:prSet>
      <dgm:spPr/>
      <dgm:t>
        <a:bodyPr/>
        <a:lstStyle/>
        <a:p>
          <a:endParaRPr lang="pt-BR"/>
        </a:p>
      </dgm:t>
    </dgm:pt>
  </dgm:ptLst>
  <dgm:cxnLst>
    <dgm:cxn modelId="{685CA770-6D49-4935-99E5-6A4449D34F46}" srcId="{B665F84C-CE4A-4DB6-A115-F68F17C3BC9A}" destId="{29FD5EFC-2FF6-4FBA-A622-45BE19BADC1D}" srcOrd="0" destOrd="0" parTransId="{764C6871-AE88-43A4-ABA1-767D08DA469B}" sibTransId="{C14888E5-F397-45DE-9A30-413D06784AB6}"/>
    <dgm:cxn modelId="{DE0F9526-74FD-4D9A-A177-0BAC35FEFC00}" type="presOf" srcId="{8F9006D4-62D5-4431-9BF7-786CE01A9954}" destId="{3BC2CAF6-74DA-4FF2-8E13-EF14A2A6D3A5}" srcOrd="1" destOrd="1" presId="urn:microsoft.com/office/officeart/2005/8/layout/vList4#2"/>
    <dgm:cxn modelId="{8377451C-44F7-4037-9D01-E6B1908B5DF6}" type="presOf" srcId="{98D24E92-6276-4DEF-8D94-015272A9E52A}" destId="{30CB84F6-FFEF-4E69-AA7C-67476E32EB79}" srcOrd="1" destOrd="0" presId="urn:microsoft.com/office/officeart/2005/8/layout/vList4#2"/>
    <dgm:cxn modelId="{412E6346-F133-4B7B-8EA9-CD99465C01FF}" type="presOf" srcId="{5263009E-4A30-471D-B8AC-D2483FB0A7BD}" destId="{AB9ADBE0-E42B-4D4D-9A09-2DA21582C008}" srcOrd="1" destOrd="0" presId="urn:microsoft.com/office/officeart/2005/8/layout/vList4#2"/>
    <dgm:cxn modelId="{2D868C48-6FE0-46EC-968F-CF4182B5D72A}" type="presOf" srcId="{29FD5EFC-2FF6-4FBA-A622-45BE19BADC1D}" destId="{BE9B74AE-1AF6-41DB-9C25-868FF833474D}" srcOrd="0" destOrd="0" presId="urn:microsoft.com/office/officeart/2005/8/layout/vList4#2"/>
    <dgm:cxn modelId="{749252DC-E980-461E-8C41-3CF6564BDEFC}" type="presOf" srcId="{8F9006D4-62D5-4431-9BF7-786CE01A9954}" destId="{BE9B74AE-1AF6-41DB-9C25-868FF833474D}" srcOrd="0" destOrd="1" presId="urn:microsoft.com/office/officeart/2005/8/layout/vList4#2"/>
    <dgm:cxn modelId="{BCF3141B-B0AE-40B6-A260-2729152BF0B9}" type="presOf" srcId="{98D24E92-6276-4DEF-8D94-015272A9E52A}" destId="{E4BDA3A8-B7B2-4282-AD69-18F1FE5C9588}" srcOrd="0" destOrd="0" presId="urn:microsoft.com/office/officeart/2005/8/layout/vList4#2"/>
    <dgm:cxn modelId="{74C2203E-7E62-4275-9933-04057D2A37D7}" type="presOf" srcId="{5263009E-4A30-471D-B8AC-D2483FB0A7BD}" destId="{75820A65-8702-42D1-A472-525ED338F954}" srcOrd="0" destOrd="0" presId="urn:microsoft.com/office/officeart/2005/8/layout/vList4#2"/>
    <dgm:cxn modelId="{19E63F9E-70B6-4402-A006-4743CE53E944}" type="presOf" srcId="{29FD5EFC-2FF6-4FBA-A622-45BE19BADC1D}" destId="{3BC2CAF6-74DA-4FF2-8E13-EF14A2A6D3A5}" srcOrd="1" destOrd="0" presId="urn:microsoft.com/office/officeart/2005/8/layout/vList4#2"/>
    <dgm:cxn modelId="{6EEA2A0B-DD31-487A-995D-564403E00643}" type="presOf" srcId="{C5A22FBA-E536-42A9-988F-7570F60C3605}" destId="{CBA8C436-C6E8-4F75-B787-D643BF566203}" srcOrd="0" destOrd="0" presId="urn:microsoft.com/office/officeart/2005/8/layout/vList4#2"/>
    <dgm:cxn modelId="{ACD76E22-ADB8-4DC0-9233-39F3F4B098EA}" type="presOf" srcId="{C5A22FBA-E536-42A9-988F-7570F60C3605}" destId="{ED8B9669-D225-46B9-A4FA-7D0DE186895B}" srcOrd="1" destOrd="0" presId="urn:microsoft.com/office/officeart/2005/8/layout/vList4#2"/>
    <dgm:cxn modelId="{098AEEC9-AFA6-4832-8946-C5AF76A4694D}" srcId="{B665F84C-CE4A-4DB6-A115-F68F17C3BC9A}" destId="{5263009E-4A30-471D-B8AC-D2483FB0A7BD}" srcOrd="2" destOrd="0" parTransId="{56E1B3E9-F235-4267-BAE8-2480658FDF6A}" sibTransId="{AFBB240A-C9C7-4ED1-B6E2-920AFA7CA4AC}"/>
    <dgm:cxn modelId="{6512E94B-D543-4E5D-A5EB-21494596A981}" type="presOf" srcId="{B665F84C-CE4A-4DB6-A115-F68F17C3BC9A}" destId="{6C3B6DD2-AC5C-4E81-A8EF-17C36F346B8C}" srcOrd="0" destOrd="0" presId="urn:microsoft.com/office/officeart/2005/8/layout/vList4#2"/>
    <dgm:cxn modelId="{6EA75299-7104-42C2-9170-5B14AA6745F7}" srcId="{29FD5EFC-2FF6-4FBA-A622-45BE19BADC1D}" destId="{8F9006D4-62D5-4431-9BF7-786CE01A9954}" srcOrd="0" destOrd="0" parTransId="{5DAAD6F1-CFCD-4B00-8103-F9B1DF6993E9}" sibTransId="{EF4AEB21-8C57-49A6-9DE0-BDE16715D7F8}"/>
    <dgm:cxn modelId="{101C8D7A-D5B4-4811-B017-B3F90C1789F8}" srcId="{B665F84C-CE4A-4DB6-A115-F68F17C3BC9A}" destId="{98D24E92-6276-4DEF-8D94-015272A9E52A}" srcOrd="1" destOrd="0" parTransId="{1255CDE4-64AF-4C9A-9817-5A76A5285D9E}" sibTransId="{576EA1CE-6C83-40F3-8299-DBF45EDDBC77}"/>
    <dgm:cxn modelId="{11E33262-8625-4C14-B9DE-8DEC2EFB5D90}" srcId="{B665F84C-CE4A-4DB6-A115-F68F17C3BC9A}" destId="{C5A22FBA-E536-42A9-988F-7570F60C3605}" srcOrd="3" destOrd="0" parTransId="{77CFF48C-01DF-496D-B2F2-C9FA907367FB}" sibTransId="{A6C18AF8-257C-4013-AEED-399CA98CF924}"/>
    <dgm:cxn modelId="{F298D599-EE40-4AD2-817B-0FFD35C67F71}" type="presParOf" srcId="{6C3B6DD2-AC5C-4E81-A8EF-17C36F346B8C}" destId="{5E1B6442-DE59-4DF7-A27D-691B897899F3}" srcOrd="0" destOrd="0" presId="urn:microsoft.com/office/officeart/2005/8/layout/vList4#2"/>
    <dgm:cxn modelId="{3B00E2B5-D5ED-487D-8014-A988D5E5108C}" type="presParOf" srcId="{5E1B6442-DE59-4DF7-A27D-691B897899F3}" destId="{BE9B74AE-1AF6-41DB-9C25-868FF833474D}" srcOrd="0" destOrd="0" presId="urn:microsoft.com/office/officeart/2005/8/layout/vList4#2"/>
    <dgm:cxn modelId="{E8C7379B-1FCA-46F3-9448-64C37C3BB2A0}" type="presParOf" srcId="{5E1B6442-DE59-4DF7-A27D-691B897899F3}" destId="{6DBFBEFC-DA8A-4896-B069-2261F11781AE}" srcOrd="1" destOrd="0" presId="urn:microsoft.com/office/officeart/2005/8/layout/vList4#2"/>
    <dgm:cxn modelId="{18943D22-11B8-4C38-954D-BE3F0616EC37}" type="presParOf" srcId="{5E1B6442-DE59-4DF7-A27D-691B897899F3}" destId="{3BC2CAF6-74DA-4FF2-8E13-EF14A2A6D3A5}" srcOrd="2" destOrd="0" presId="urn:microsoft.com/office/officeart/2005/8/layout/vList4#2"/>
    <dgm:cxn modelId="{FCC5801B-B805-459E-AECD-68B1B8FA15D0}" type="presParOf" srcId="{6C3B6DD2-AC5C-4E81-A8EF-17C36F346B8C}" destId="{68318242-4FA5-440D-A44A-553296BEA41B}" srcOrd="1" destOrd="0" presId="urn:microsoft.com/office/officeart/2005/8/layout/vList4#2"/>
    <dgm:cxn modelId="{2FECC482-8BC8-42A9-9977-5915C6DBD993}" type="presParOf" srcId="{6C3B6DD2-AC5C-4E81-A8EF-17C36F346B8C}" destId="{3046D08D-BC29-4345-9914-5141B24F0A4A}" srcOrd="2" destOrd="0" presId="urn:microsoft.com/office/officeart/2005/8/layout/vList4#2"/>
    <dgm:cxn modelId="{BB26B99E-0928-4067-9742-4724CAD2E3F9}" type="presParOf" srcId="{3046D08D-BC29-4345-9914-5141B24F0A4A}" destId="{E4BDA3A8-B7B2-4282-AD69-18F1FE5C9588}" srcOrd="0" destOrd="0" presId="urn:microsoft.com/office/officeart/2005/8/layout/vList4#2"/>
    <dgm:cxn modelId="{96AD5793-FF07-4018-BB55-BFD4C5FC0E70}" type="presParOf" srcId="{3046D08D-BC29-4345-9914-5141B24F0A4A}" destId="{04033F9E-23FA-45B9-BD0F-3605C29445E3}" srcOrd="1" destOrd="0" presId="urn:microsoft.com/office/officeart/2005/8/layout/vList4#2"/>
    <dgm:cxn modelId="{60E18B63-E0F6-4CE2-B751-FCB57154CEB4}" type="presParOf" srcId="{3046D08D-BC29-4345-9914-5141B24F0A4A}" destId="{30CB84F6-FFEF-4E69-AA7C-67476E32EB79}" srcOrd="2" destOrd="0" presId="urn:microsoft.com/office/officeart/2005/8/layout/vList4#2"/>
    <dgm:cxn modelId="{7034FCA8-C33E-47E8-B5AD-A01C9D72A29C}" type="presParOf" srcId="{6C3B6DD2-AC5C-4E81-A8EF-17C36F346B8C}" destId="{9953FC32-967B-43E8-9238-9AA0D2458203}" srcOrd="3" destOrd="0" presId="urn:microsoft.com/office/officeart/2005/8/layout/vList4#2"/>
    <dgm:cxn modelId="{1A5A1DED-78B5-439A-8527-16459ED6BC20}" type="presParOf" srcId="{6C3B6DD2-AC5C-4E81-A8EF-17C36F346B8C}" destId="{D3137AFE-B5C3-4153-816C-E4173624EEC4}" srcOrd="4" destOrd="0" presId="urn:microsoft.com/office/officeart/2005/8/layout/vList4#2"/>
    <dgm:cxn modelId="{DF675790-E751-422E-8126-28B70FAD44FF}" type="presParOf" srcId="{D3137AFE-B5C3-4153-816C-E4173624EEC4}" destId="{75820A65-8702-42D1-A472-525ED338F954}" srcOrd="0" destOrd="0" presId="urn:microsoft.com/office/officeart/2005/8/layout/vList4#2"/>
    <dgm:cxn modelId="{63D6CF07-535F-4ED3-88A3-4E03204CA3EA}" type="presParOf" srcId="{D3137AFE-B5C3-4153-816C-E4173624EEC4}" destId="{4475EAF9-C0C3-479C-9BA4-44E4D2B16F64}" srcOrd="1" destOrd="0" presId="urn:microsoft.com/office/officeart/2005/8/layout/vList4#2"/>
    <dgm:cxn modelId="{A6B4945A-374C-4DFA-9011-C723696022BA}" type="presParOf" srcId="{D3137AFE-B5C3-4153-816C-E4173624EEC4}" destId="{AB9ADBE0-E42B-4D4D-9A09-2DA21582C008}" srcOrd="2" destOrd="0" presId="urn:microsoft.com/office/officeart/2005/8/layout/vList4#2"/>
    <dgm:cxn modelId="{1D18095A-8C06-4918-AF37-5AE1134B9EB9}" type="presParOf" srcId="{6C3B6DD2-AC5C-4E81-A8EF-17C36F346B8C}" destId="{59FC7A14-EEEB-49E1-B6BD-2AA55836AD0C}" srcOrd="5" destOrd="0" presId="urn:microsoft.com/office/officeart/2005/8/layout/vList4#2"/>
    <dgm:cxn modelId="{4EDAD739-750D-4B73-BB32-ABA4164D4A33}" type="presParOf" srcId="{6C3B6DD2-AC5C-4E81-A8EF-17C36F346B8C}" destId="{66509739-7FFC-4C96-AD50-6717E6D2B462}" srcOrd="6" destOrd="0" presId="urn:microsoft.com/office/officeart/2005/8/layout/vList4#2"/>
    <dgm:cxn modelId="{2561E9DF-3460-4FC9-BCE6-03A4767AA22C}" type="presParOf" srcId="{66509739-7FFC-4C96-AD50-6717E6D2B462}" destId="{CBA8C436-C6E8-4F75-B787-D643BF566203}" srcOrd="0" destOrd="0" presId="urn:microsoft.com/office/officeart/2005/8/layout/vList4#2"/>
    <dgm:cxn modelId="{72FD69DA-8419-4307-919D-EB4075DA801A}" type="presParOf" srcId="{66509739-7FFC-4C96-AD50-6717E6D2B462}" destId="{C4430A62-A35C-44D1-BC72-495D80FB850C}" srcOrd="1" destOrd="0" presId="urn:microsoft.com/office/officeart/2005/8/layout/vList4#2"/>
    <dgm:cxn modelId="{EBD9C214-E3E0-4D4E-B909-25A90F6A2915}" type="presParOf" srcId="{66509739-7FFC-4C96-AD50-6717E6D2B462}" destId="{ED8B9669-D225-46B9-A4FA-7D0DE186895B}" srcOrd="2" destOrd="0" presId="urn:microsoft.com/office/officeart/2005/8/layout/vList4#2"/>
  </dgm:cxnLst>
  <dgm:bg/>
  <dgm:whole>
    <a:effectLst>
      <a:reflection blurRad="6350" stA="50000" endA="300" endPos="55500" dist="508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411874-1FC5-46DD-9339-9839BAE5B56A}" type="doc">
      <dgm:prSet loTypeId="urn:microsoft.com/office/officeart/2005/8/layout/hProcess3" loCatId="process" qsTypeId="urn:microsoft.com/office/officeart/2005/8/quickstyle/3d9" qsCatId="3D" csTypeId="urn:microsoft.com/office/officeart/2005/8/colors/accent1_2" csCatId="accent1" phldr="0"/>
      <dgm:spPr>
        <a:scene3d>
          <a:camera prst="perspectiveRelaxed" fov="7200000">
            <a:rot lat="21177701" lon="19885460" rev="16904082"/>
          </a:camera>
          <a:lightRig rig="contrasting" dir="t"/>
          <a:backdrop>
            <a:anchor x="0" y="0" z="-210000"/>
            <a:norm dx="0" dy="0" dz="914400"/>
            <a:up dx="0" dy="914400" dz="0"/>
          </a:backdrop>
        </a:scene3d>
      </dgm:spPr>
    </dgm:pt>
    <dgm:pt modelId="{B77E5244-A629-4584-8243-4BF93FBC0517}" type="pres">
      <dgm:prSet presAssocID="{3B411874-1FC5-46DD-9339-9839BAE5B56A}" presName="Name0" presStyleCnt="0">
        <dgm:presLayoutVars>
          <dgm:dir/>
          <dgm:animLvl val="lvl"/>
          <dgm:resizeHandles val="exact"/>
        </dgm:presLayoutVars>
      </dgm:prSet>
      <dgm:spPr/>
    </dgm:pt>
    <dgm:pt modelId="{7B556B19-F95C-4F9F-914C-FF25C325587E}" type="pres">
      <dgm:prSet presAssocID="{3B411874-1FC5-46DD-9339-9839BAE5B56A}" presName="dummy" presStyleCnt="0"/>
      <dgm:spPr/>
    </dgm:pt>
    <dgm:pt modelId="{36FA07F8-EF0B-4AD5-9C09-82D4E74672BD}" type="pres">
      <dgm:prSet presAssocID="{3B411874-1FC5-46DD-9339-9839BAE5B56A}" presName="linH" presStyleCnt="0"/>
      <dgm:spPr/>
    </dgm:pt>
    <dgm:pt modelId="{43702028-4315-4788-BDD8-FB97C1ABB841}" type="pres">
      <dgm:prSet presAssocID="{3B411874-1FC5-46DD-9339-9839BAE5B56A}" presName="padding1" presStyleCnt="0"/>
      <dgm:spPr/>
    </dgm:pt>
    <dgm:pt modelId="{E9CDD31A-C700-493D-84D1-2F39FB4E08E6}" type="pres">
      <dgm:prSet presAssocID="{3B411874-1FC5-46DD-9339-9839BAE5B56A}" presName="padding2" presStyleCnt="0"/>
      <dgm:spPr/>
    </dgm:pt>
    <dgm:pt modelId="{C1DE2A5F-9AED-4FD7-8796-3987BBD5F0F4}" type="pres">
      <dgm:prSet presAssocID="{3B411874-1FC5-46DD-9339-9839BAE5B56A}" presName="negArrow" presStyleCnt="0"/>
      <dgm:spPr/>
    </dgm:pt>
    <dgm:pt modelId="{14CB90D2-DC9A-4976-BF13-98210D043460}" type="pres">
      <dgm:prSet presAssocID="{3B411874-1FC5-46DD-9339-9839BAE5B56A}" presName="backgroundArrow" presStyleLbl="node1" presStyleIdx="0" presStyleCnt="1" custLinFactNeighborX="67272" custLinFactNeighborY="85140"/>
      <dgm:spPr>
        <a:solidFill>
          <a:srgbClr val="FF0000">
            <a:alpha val="79000"/>
          </a:srgbClr>
        </a:solidFill>
        <a:sp3d extrusionH="152250" prstMaterial="plastic">
          <a:bevelT w="165100" prst="coolSlant"/>
        </a:sp3d>
      </dgm:spPr>
    </dgm:pt>
  </dgm:ptLst>
  <dgm:cxnLst>
    <dgm:cxn modelId="{F4BBE633-1450-406D-94AB-B98CD85E52E1}" type="presOf" srcId="{3B411874-1FC5-46DD-9339-9839BAE5B56A}" destId="{B77E5244-A629-4584-8243-4BF93FBC0517}" srcOrd="0" destOrd="0" presId="urn:microsoft.com/office/officeart/2005/8/layout/hProcess3"/>
    <dgm:cxn modelId="{1EA9A094-1AD3-43AC-9D53-88DCFB9B164A}" type="presParOf" srcId="{B77E5244-A629-4584-8243-4BF93FBC0517}" destId="{7B556B19-F95C-4F9F-914C-FF25C325587E}" srcOrd="0" destOrd="0" presId="urn:microsoft.com/office/officeart/2005/8/layout/hProcess3"/>
    <dgm:cxn modelId="{49A37AD3-3838-4DE7-9C46-7AEE582D748B}" type="presParOf" srcId="{B77E5244-A629-4584-8243-4BF93FBC0517}" destId="{36FA07F8-EF0B-4AD5-9C09-82D4E74672BD}" srcOrd="1" destOrd="0" presId="urn:microsoft.com/office/officeart/2005/8/layout/hProcess3"/>
    <dgm:cxn modelId="{8483D181-3180-4604-B22F-1A58FC294D0D}" type="presParOf" srcId="{36FA07F8-EF0B-4AD5-9C09-82D4E74672BD}" destId="{43702028-4315-4788-BDD8-FB97C1ABB841}" srcOrd="0" destOrd="0" presId="urn:microsoft.com/office/officeart/2005/8/layout/hProcess3"/>
    <dgm:cxn modelId="{C97583F7-E25D-4241-B80B-E837E6C85CD0}" type="presParOf" srcId="{36FA07F8-EF0B-4AD5-9C09-82D4E74672BD}" destId="{E9CDD31A-C700-493D-84D1-2F39FB4E08E6}" srcOrd="1" destOrd="0" presId="urn:microsoft.com/office/officeart/2005/8/layout/hProcess3"/>
    <dgm:cxn modelId="{C60BAE66-6618-4AA5-B836-E5BE296FA2D5}" type="presParOf" srcId="{36FA07F8-EF0B-4AD5-9C09-82D4E74672BD}" destId="{C1DE2A5F-9AED-4FD7-8796-3987BBD5F0F4}" srcOrd="2" destOrd="0" presId="urn:microsoft.com/office/officeart/2005/8/layout/hProcess3"/>
    <dgm:cxn modelId="{CFA20B2A-B68C-4C90-A7B8-AECDD07C1264}" type="presParOf" srcId="{36FA07F8-EF0B-4AD5-9C09-82D4E74672BD}" destId="{14CB90D2-DC9A-4976-BF13-98210D043460}" srcOrd="3" destOrd="0" presId="urn:microsoft.com/office/officeart/2005/8/layout/hProcess3"/>
  </dgm:cxnLst>
  <dgm:bg>
    <a:effectLst>
      <a:glow rad="228600">
        <a:srgbClr val="FFC000">
          <a:alpha val="40000"/>
        </a:srgb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59D059-6004-46B4-91B9-39C19D1E6578}" type="doc">
      <dgm:prSet loTypeId="urn:microsoft.com/office/officeart/2005/8/layout/default#1" loCatId="list" qsTypeId="urn:microsoft.com/office/officeart/2005/8/quickstyle/3d9" qsCatId="3D" csTypeId="urn:microsoft.com/office/officeart/2005/8/colors/accent6_5" csCatId="accent6" phldr="1"/>
      <dgm:spPr>
        <a:scene3d>
          <a:camera prst="perspectiveRelaxed" fov="2760000">
            <a:rot lat="18900000" lon="20280000" rev="1440000"/>
          </a:camera>
          <a:lightRig rig="soft" dir="t"/>
          <a:backdrop>
            <a:anchor x="0" y="0" z="-210000"/>
            <a:norm dx="0" dy="0" dz="914400"/>
            <a:up dx="0" dy="914400" dz="0"/>
          </a:backdrop>
        </a:scene3d>
      </dgm:spPr>
      <dgm:t>
        <a:bodyPr/>
        <a:lstStyle/>
        <a:p>
          <a:endParaRPr lang="pt-BR"/>
        </a:p>
      </dgm:t>
    </dgm:pt>
    <dgm:pt modelId="{CCFE55E5-3ACB-4DED-AAAD-E45E4D613F2E}">
      <dgm:prSet phldrT="[Texto]"/>
      <dgm:spPr>
        <a:solidFill>
          <a:schemeClr val="accent6">
            <a:lumMod val="20000"/>
            <a:lumOff val="80000"/>
            <a:alpha val="29000"/>
          </a:schemeClr>
        </a:solidFill>
        <a:sp3d extrusionH="152250" prstMaterial="matte">
          <a:bevelT w="165100" prst="coolSlant"/>
        </a:sp3d>
      </dgm:spPr>
      <dgm:t>
        <a:bodyPr/>
        <a:lstStyle/>
        <a:p>
          <a:r>
            <a:rPr lang="en-US" dirty="0" err="1" smtClean="0">
              <a:effectLst>
                <a:glow rad="228600">
                  <a:schemeClr val="accent2">
                    <a:satMod val="175000"/>
                    <a:alpha val="40000"/>
                  </a:schemeClr>
                </a:glow>
                <a:reflection blurRad="6350" stA="55000" endA="300" endPos="45500" dir="5400000" sy="-100000" algn="bl" rotWithShape="0"/>
              </a:effectLst>
            </a:rPr>
            <a:t>Vidro</a:t>
          </a:r>
          <a:r>
            <a:rPr lang="en-US" dirty="0" smtClean="0">
              <a:effectLst>
                <a:glow rad="228600">
                  <a:schemeClr val="accent2">
                    <a:satMod val="175000"/>
                    <a:alpha val="40000"/>
                  </a:schemeClr>
                </a:glow>
                <a:reflection blurRad="6350" stA="55000" endA="300" endPos="45500" dir="5400000" sy="-100000" algn="bl" rotWithShape="0"/>
              </a:effectLst>
            </a:rPr>
            <a:t>/ITO</a:t>
          </a:r>
          <a:endParaRPr lang="pt-BR" dirty="0">
            <a:effectLst>
              <a:glow rad="228600">
                <a:schemeClr val="accent2">
                  <a:satMod val="175000"/>
                  <a:alpha val="40000"/>
                </a:schemeClr>
              </a:glow>
              <a:reflection blurRad="6350" stA="55000" endA="300" endPos="45500" dir="5400000" sy="-100000" algn="bl" rotWithShape="0"/>
            </a:effectLst>
          </a:endParaRPr>
        </a:p>
      </dgm:t>
    </dgm:pt>
    <dgm:pt modelId="{C4D4657C-F266-40EF-A361-A275064FFE8B}" type="parTrans" cxnId="{C790C9D7-5F37-49CD-8411-A69118F3B6EF}">
      <dgm:prSet/>
      <dgm:spPr/>
      <dgm:t>
        <a:bodyPr/>
        <a:lstStyle/>
        <a:p>
          <a:endParaRPr lang="pt-BR"/>
        </a:p>
      </dgm:t>
    </dgm:pt>
    <dgm:pt modelId="{9D432B2F-D87F-4608-81BE-06F6AB58C4A8}" type="sibTrans" cxnId="{C790C9D7-5F37-49CD-8411-A69118F3B6EF}">
      <dgm:prSet/>
      <dgm:spPr/>
      <dgm:t>
        <a:bodyPr/>
        <a:lstStyle/>
        <a:p>
          <a:endParaRPr lang="pt-BR"/>
        </a:p>
      </dgm:t>
    </dgm:pt>
    <dgm:pt modelId="{23770744-0E3E-4CC8-AE9B-B1E6FF12BB2D}" type="pres">
      <dgm:prSet presAssocID="{2B59D059-6004-46B4-91B9-39C19D1E6578}" presName="diagram" presStyleCnt="0">
        <dgm:presLayoutVars>
          <dgm:dir/>
          <dgm:resizeHandles val="exact"/>
        </dgm:presLayoutVars>
      </dgm:prSet>
      <dgm:spPr/>
      <dgm:t>
        <a:bodyPr/>
        <a:lstStyle/>
        <a:p>
          <a:endParaRPr lang="pt-BR"/>
        </a:p>
      </dgm:t>
    </dgm:pt>
    <dgm:pt modelId="{753B71A3-4044-4843-8FCA-3ABD5824CB26}" type="pres">
      <dgm:prSet presAssocID="{CCFE55E5-3ACB-4DED-AAAD-E45E4D613F2E}" presName="node" presStyleLbl="node1" presStyleIdx="0" presStyleCnt="1" custLinFactNeighborX="1432" custLinFactNeighborY="-472">
        <dgm:presLayoutVars>
          <dgm:bulletEnabled val="1"/>
        </dgm:presLayoutVars>
      </dgm:prSet>
      <dgm:spPr/>
      <dgm:t>
        <a:bodyPr/>
        <a:lstStyle/>
        <a:p>
          <a:endParaRPr lang="pt-BR"/>
        </a:p>
      </dgm:t>
    </dgm:pt>
  </dgm:ptLst>
  <dgm:cxnLst>
    <dgm:cxn modelId="{C790C9D7-5F37-49CD-8411-A69118F3B6EF}" srcId="{2B59D059-6004-46B4-91B9-39C19D1E6578}" destId="{CCFE55E5-3ACB-4DED-AAAD-E45E4D613F2E}" srcOrd="0" destOrd="0" parTransId="{C4D4657C-F266-40EF-A361-A275064FFE8B}" sibTransId="{9D432B2F-D87F-4608-81BE-06F6AB58C4A8}"/>
    <dgm:cxn modelId="{073C6455-B7D5-4857-8694-2ECD1D106040}" type="presOf" srcId="{2B59D059-6004-46B4-91B9-39C19D1E6578}" destId="{23770744-0E3E-4CC8-AE9B-B1E6FF12BB2D}" srcOrd="0" destOrd="0" presId="urn:microsoft.com/office/officeart/2005/8/layout/default#1"/>
    <dgm:cxn modelId="{0961317B-2B02-475F-95D9-0241B0D52130}" type="presOf" srcId="{CCFE55E5-3ACB-4DED-AAAD-E45E4D613F2E}" destId="{753B71A3-4044-4843-8FCA-3ABD5824CB26}" srcOrd="0" destOrd="0" presId="urn:microsoft.com/office/officeart/2005/8/layout/default#1"/>
    <dgm:cxn modelId="{F3336BB3-69FE-4B04-A4AC-D8F4DE4E9FFF}" type="presParOf" srcId="{23770744-0E3E-4CC8-AE9B-B1E6FF12BB2D}" destId="{753B71A3-4044-4843-8FCA-3ABD5824CB26}" srcOrd="0" destOrd="0" presId="urn:microsoft.com/office/officeart/2005/8/layout/defaul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59D059-6004-46B4-91B9-39C19D1E6578}" type="doc">
      <dgm:prSet loTypeId="urn:microsoft.com/office/officeart/2005/8/layout/default#2" loCatId="list" qsTypeId="urn:microsoft.com/office/officeart/2005/8/quickstyle/3d9" qsCatId="3D" csTypeId="urn:microsoft.com/office/officeart/2005/8/colors/colorful2" csCatId="colorful" phldr="1"/>
      <dgm:spPr>
        <a:scene3d>
          <a:camera prst="perspectiveRelaxed" fov="2760000">
            <a:rot lat="19080000" lon="20400000" rev="1320000"/>
          </a:camera>
          <a:lightRig rig="soft" dir="t"/>
          <a:backdrop>
            <a:anchor x="0" y="0" z="-210000"/>
            <a:norm dx="0" dy="0" dz="914400"/>
            <a:up dx="0" dy="914400" dz="0"/>
          </a:backdrop>
        </a:scene3d>
      </dgm:spPr>
      <dgm:t>
        <a:bodyPr/>
        <a:lstStyle/>
        <a:p>
          <a:endParaRPr lang="pt-BR"/>
        </a:p>
      </dgm:t>
    </dgm:pt>
    <dgm:pt modelId="{CCFE55E5-3ACB-4DED-AAAD-E45E4D613F2E}">
      <dgm:prSet phldrT="[Texto]"/>
      <dgm:spPr>
        <a:solidFill>
          <a:schemeClr val="accent2">
            <a:hueOff val="0"/>
            <a:satOff val="0"/>
            <a:lumOff val="0"/>
            <a:alpha val="55000"/>
          </a:schemeClr>
        </a:solidFill>
        <a:sp3d extrusionH="152250" prstMaterial="matte">
          <a:bevelT w="165100" prst="coolSlant"/>
        </a:sp3d>
      </dgm:spPr>
      <dgm:t>
        <a:bodyPr/>
        <a:lstStyle/>
        <a:p>
          <a:r>
            <a:rPr lang="en-US" dirty="0" smtClean="0">
              <a:effectLst>
                <a:glow rad="139700">
                  <a:srgbClr val="FFC000">
                    <a:alpha val="40000"/>
                  </a:srgbClr>
                </a:glow>
              </a:effectLst>
            </a:rPr>
            <a:t>CTB</a:t>
          </a:r>
          <a:endParaRPr lang="pt-BR" dirty="0">
            <a:effectLst>
              <a:glow rad="139700">
                <a:srgbClr val="FFC000">
                  <a:alpha val="40000"/>
                </a:srgbClr>
              </a:glow>
            </a:effectLst>
          </a:endParaRPr>
        </a:p>
      </dgm:t>
    </dgm:pt>
    <dgm:pt modelId="{C4D4657C-F266-40EF-A361-A275064FFE8B}" type="parTrans" cxnId="{C790C9D7-5F37-49CD-8411-A69118F3B6EF}">
      <dgm:prSet/>
      <dgm:spPr/>
      <dgm:t>
        <a:bodyPr/>
        <a:lstStyle/>
        <a:p>
          <a:endParaRPr lang="pt-BR"/>
        </a:p>
      </dgm:t>
    </dgm:pt>
    <dgm:pt modelId="{9D432B2F-D87F-4608-81BE-06F6AB58C4A8}" type="sibTrans" cxnId="{C790C9D7-5F37-49CD-8411-A69118F3B6EF}">
      <dgm:prSet/>
      <dgm:spPr/>
      <dgm:t>
        <a:bodyPr/>
        <a:lstStyle/>
        <a:p>
          <a:endParaRPr lang="pt-BR"/>
        </a:p>
      </dgm:t>
    </dgm:pt>
    <dgm:pt modelId="{23770744-0E3E-4CC8-AE9B-B1E6FF12BB2D}" type="pres">
      <dgm:prSet presAssocID="{2B59D059-6004-46B4-91B9-39C19D1E6578}" presName="diagram" presStyleCnt="0">
        <dgm:presLayoutVars>
          <dgm:dir/>
          <dgm:resizeHandles val="exact"/>
        </dgm:presLayoutVars>
      </dgm:prSet>
      <dgm:spPr/>
      <dgm:t>
        <a:bodyPr/>
        <a:lstStyle/>
        <a:p>
          <a:endParaRPr lang="pt-BR"/>
        </a:p>
      </dgm:t>
    </dgm:pt>
    <dgm:pt modelId="{753B71A3-4044-4843-8FCA-3ABD5824CB26}" type="pres">
      <dgm:prSet presAssocID="{CCFE55E5-3ACB-4DED-AAAD-E45E4D613F2E}" presName="node" presStyleLbl="node1" presStyleIdx="0" presStyleCnt="1" custLinFactNeighborX="1432" custLinFactNeighborY="-472">
        <dgm:presLayoutVars>
          <dgm:bulletEnabled val="1"/>
        </dgm:presLayoutVars>
      </dgm:prSet>
      <dgm:spPr/>
      <dgm:t>
        <a:bodyPr/>
        <a:lstStyle/>
        <a:p>
          <a:endParaRPr lang="pt-BR"/>
        </a:p>
      </dgm:t>
    </dgm:pt>
  </dgm:ptLst>
  <dgm:cxnLst>
    <dgm:cxn modelId="{29A70899-7D2E-4721-92C1-4A47553EE3B4}" type="presOf" srcId="{CCFE55E5-3ACB-4DED-AAAD-E45E4D613F2E}" destId="{753B71A3-4044-4843-8FCA-3ABD5824CB26}" srcOrd="0" destOrd="0" presId="urn:microsoft.com/office/officeart/2005/8/layout/default#2"/>
    <dgm:cxn modelId="{C790C9D7-5F37-49CD-8411-A69118F3B6EF}" srcId="{2B59D059-6004-46B4-91B9-39C19D1E6578}" destId="{CCFE55E5-3ACB-4DED-AAAD-E45E4D613F2E}" srcOrd="0" destOrd="0" parTransId="{C4D4657C-F266-40EF-A361-A275064FFE8B}" sibTransId="{9D432B2F-D87F-4608-81BE-06F6AB58C4A8}"/>
    <dgm:cxn modelId="{8DE5572E-9456-4693-AEF1-523CA5B09254}" type="presOf" srcId="{2B59D059-6004-46B4-91B9-39C19D1E6578}" destId="{23770744-0E3E-4CC8-AE9B-B1E6FF12BB2D}" srcOrd="0" destOrd="0" presId="urn:microsoft.com/office/officeart/2005/8/layout/default#2"/>
    <dgm:cxn modelId="{3B3A5A78-BC1B-4346-94F9-09EB5C940A68}" type="presParOf" srcId="{23770744-0E3E-4CC8-AE9B-B1E6FF12BB2D}" destId="{753B71A3-4044-4843-8FCA-3ABD5824CB26}" srcOrd="0" destOrd="0" presId="urn:microsoft.com/office/officeart/2005/8/layout/defaul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59D059-6004-46B4-91B9-39C19D1E6578}" type="doc">
      <dgm:prSet loTypeId="urn:microsoft.com/office/officeart/2005/8/layout/default#3" loCatId="list" qsTypeId="urn:microsoft.com/office/officeart/2005/8/quickstyle/3d9" qsCatId="3D" csTypeId="urn:microsoft.com/office/officeart/2005/8/colors/accent5_5" csCatId="accent5" phldr="1"/>
      <dgm:spPr>
        <a:scene3d>
          <a:camera prst="perspectiveRelaxed" fov="2760000">
            <a:rot lat="19080000" lon="20400000" rev="1320000"/>
          </a:camera>
          <a:lightRig rig="soft" dir="t"/>
          <a:backdrop>
            <a:anchor x="0" y="0" z="-210000"/>
            <a:norm dx="0" dy="0" dz="914400"/>
            <a:up dx="0" dy="914400" dz="0"/>
          </a:backdrop>
        </a:scene3d>
      </dgm:spPr>
      <dgm:t>
        <a:bodyPr/>
        <a:lstStyle/>
        <a:p>
          <a:endParaRPr lang="pt-BR"/>
        </a:p>
      </dgm:t>
    </dgm:pt>
    <dgm:pt modelId="{CCFE55E5-3ACB-4DED-AAAD-E45E4D613F2E}">
      <dgm:prSet phldrT="[Texto]"/>
      <dgm:spPr>
        <a:solidFill>
          <a:srgbClr val="FF0000">
            <a:alpha val="68000"/>
          </a:srgbClr>
        </a:solidFill>
        <a:sp3d extrusionH="152250" prstMaterial="matte">
          <a:bevelT w="165100" prst="coolSlant"/>
        </a:sp3d>
      </dgm:spPr>
      <dgm:t>
        <a:bodyPr/>
        <a:lstStyle/>
        <a:p>
          <a:r>
            <a:rPr lang="en-US" dirty="0" smtClean="0">
              <a:effectLst>
                <a:glow rad="139700">
                  <a:srgbClr val="FFC000">
                    <a:alpha val="40000"/>
                  </a:srgbClr>
                </a:glow>
                <a:reflection blurRad="6350" stA="55000" endA="300" endPos="45500" dir="5400000" sy="-100000" algn="bl" rotWithShape="0"/>
              </a:effectLst>
            </a:rPr>
            <a:t>CEL</a:t>
          </a:r>
          <a:endParaRPr lang="pt-BR" dirty="0">
            <a:effectLst>
              <a:glow rad="139700">
                <a:srgbClr val="FFC000">
                  <a:alpha val="40000"/>
                </a:srgbClr>
              </a:glow>
              <a:reflection blurRad="6350" stA="55000" endA="300" endPos="45500" dir="5400000" sy="-100000" algn="bl" rotWithShape="0"/>
            </a:effectLst>
          </a:endParaRPr>
        </a:p>
      </dgm:t>
    </dgm:pt>
    <dgm:pt modelId="{C4D4657C-F266-40EF-A361-A275064FFE8B}" type="parTrans" cxnId="{C790C9D7-5F37-49CD-8411-A69118F3B6EF}">
      <dgm:prSet/>
      <dgm:spPr/>
      <dgm:t>
        <a:bodyPr/>
        <a:lstStyle/>
        <a:p>
          <a:endParaRPr lang="pt-BR"/>
        </a:p>
      </dgm:t>
    </dgm:pt>
    <dgm:pt modelId="{9D432B2F-D87F-4608-81BE-06F6AB58C4A8}" type="sibTrans" cxnId="{C790C9D7-5F37-49CD-8411-A69118F3B6EF}">
      <dgm:prSet/>
      <dgm:spPr/>
      <dgm:t>
        <a:bodyPr/>
        <a:lstStyle/>
        <a:p>
          <a:endParaRPr lang="pt-BR"/>
        </a:p>
      </dgm:t>
    </dgm:pt>
    <dgm:pt modelId="{23770744-0E3E-4CC8-AE9B-B1E6FF12BB2D}" type="pres">
      <dgm:prSet presAssocID="{2B59D059-6004-46B4-91B9-39C19D1E6578}" presName="diagram" presStyleCnt="0">
        <dgm:presLayoutVars>
          <dgm:dir/>
          <dgm:resizeHandles val="exact"/>
        </dgm:presLayoutVars>
      </dgm:prSet>
      <dgm:spPr/>
      <dgm:t>
        <a:bodyPr/>
        <a:lstStyle/>
        <a:p>
          <a:endParaRPr lang="pt-BR"/>
        </a:p>
      </dgm:t>
    </dgm:pt>
    <dgm:pt modelId="{753B71A3-4044-4843-8FCA-3ABD5824CB26}" type="pres">
      <dgm:prSet presAssocID="{CCFE55E5-3ACB-4DED-AAAD-E45E4D613F2E}" presName="node" presStyleLbl="node1" presStyleIdx="0" presStyleCnt="1" custLinFactNeighborX="1699" custLinFactNeighborY="-472">
        <dgm:presLayoutVars>
          <dgm:bulletEnabled val="1"/>
        </dgm:presLayoutVars>
      </dgm:prSet>
      <dgm:spPr/>
      <dgm:t>
        <a:bodyPr/>
        <a:lstStyle/>
        <a:p>
          <a:endParaRPr lang="pt-BR"/>
        </a:p>
      </dgm:t>
    </dgm:pt>
  </dgm:ptLst>
  <dgm:cxnLst>
    <dgm:cxn modelId="{C790C9D7-5F37-49CD-8411-A69118F3B6EF}" srcId="{2B59D059-6004-46B4-91B9-39C19D1E6578}" destId="{CCFE55E5-3ACB-4DED-AAAD-E45E4D613F2E}" srcOrd="0" destOrd="0" parTransId="{C4D4657C-F266-40EF-A361-A275064FFE8B}" sibTransId="{9D432B2F-D87F-4608-81BE-06F6AB58C4A8}"/>
    <dgm:cxn modelId="{F6C08D1D-886A-4549-848B-3BEE93F25DB9}" type="presOf" srcId="{CCFE55E5-3ACB-4DED-AAAD-E45E4D613F2E}" destId="{753B71A3-4044-4843-8FCA-3ABD5824CB26}" srcOrd="0" destOrd="0" presId="urn:microsoft.com/office/officeart/2005/8/layout/default#3"/>
    <dgm:cxn modelId="{6F241D71-A05A-4E48-9B30-1CC13E0B3920}" type="presOf" srcId="{2B59D059-6004-46B4-91B9-39C19D1E6578}" destId="{23770744-0E3E-4CC8-AE9B-B1E6FF12BB2D}" srcOrd="0" destOrd="0" presId="urn:microsoft.com/office/officeart/2005/8/layout/default#3"/>
    <dgm:cxn modelId="{D34A0FF9-A1CF-48B8-A8C3-0E265DA7FBE2}" type="presParOf" srcId="{23770744-0E3E-4CC8-AE9B-B1E6FF12BB2D}" destId="{753B71A3-4044-4843-8FCA-3ABD5824CB26}" srcOrd="0" destOrd="0" presId="urn:microsoft.com/office/officeart/2005/8/layout/defaul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59D059-6004-46B4-91B9-39C19D1E6578}" type="doc">
      <dgm:prSet loTypeId="urn:microsoft.com/office/officeart/2005/8/layout/default#4" loCatId="list" qsTypeId="urn:microsoft.com/office/officeart/2005/8/quickstyle/3d9" qsCatId="3D" csTypeId="urn:microsoft.com/office/officeart/2005/8/colors/accent4_2" csCatId="accent4" phldr="1"/>
      <dgm:spPr>
        <a:scene3d>
          <a:camera prst="perspectiveRelaxed" fov="2760000">
            <a:rot lat="19080000" lon="20400000" rev="1320000"/>
          </a:camera>
          <a:lightRig rig="soft" dir="t"/>
          <a:backdrop>
            <a:anchor x="0" y="0" z="-210000"/>
            <a:norm dx="0" dy="0" dz="914400"/>
            <a:up dx="0" dy="914400" dz="0"/>
          </a:backdrop>
        </a:scene3d>
      </dgm:spPr>
      <dgm:t>
        <a:bodyPr/>
        <a:lstStyle/>
        <a:p>
          <a:endParaRPr lang="pt-BR"/>
        </a:p>
      </dgm:t>
    </dgm:pt>
    <dgm:pt modelId="{CCFE55E5-3ACB-4DED-AAAD-E45E4D613F2E}">
      <dgm:prSet phldrT="[Texto]"/>
      <dgm:spPr>
        <a:solidFill>
          <a:schemeClr val="accent4">
            <a:hueOff val="0"/>
            <a:satOff val="0"/>
            <a:lumOff val="0"/>
            <a:alpha val="78000"/>
          </a:schemeClr>
        </a:solidFill>
        <a:sp3d extrusionH="152250" prstMaterial="matte">
          <a:bevelT w="165100" prst="coolSlant"/>
        </a:sp3d>
      </dgm:spPr>
      <dgm:t>
        <a:bodyPr/>
        <a:lstStyle/>
        <a:p>
          <a:r>
            <a:rPr lang="en-US" dirty="0" smtClean="0">
              <a:solidFill>
                <a:schemeClr val="tx1"/>
              </a:solidFill>
              <a:effectLst>
                <a:glow rad="139700">
                  <a:schemeClr val="accent6">
                    <a:satMod val="175000"/>
                    <a:alpha val="40000"/>
                  </a:schemeClr>
                </a:glow>
                <a:reflection blurRad="6350" stA="55000" endA="300" endPos="45500" dir="5400000" sy="-100000" algn="bl" rotWithShape="0"/>
              </a:effectLst>
            </a:rPr>
            <a:t>CTE</a:t>
          </a:r>
          <a:endParaRPr lang="pt-BR" dirty="0">
            <a:solidFill>
              <a:schemeClr val="tx1"/>
            </a:solidFill>
            <a:effectLst>
              <a:glow rad="139700">
                <a:schemeClr val="accent6">
                  <a:satMod val="175000"/>
                  <a:alpha val="40000"/>
                </a:schemeClr>
              </a:glow>
              <a:reflection blurRad="6350" stA="55000" endA="300" endPos="45500" dir="5400000" sy="-100000" algn="bl" rotWithShape="0"/>
            </a:effectLst>
          </a:endParaRPr>
        </a:p>
      </dgm:t>
    </dgm:pt>
    <dgm:pt modelId="{C4D4657C-F266-40EF-A361-A275064FFE8B}" type="parTrans" cxnId="{C790C9D7-5F37-49CD-8411-A69118F3B6EF}">
      <dgm:prSet/>
      <dgm:spPr/>
      <dgm:t>
        <a:bodyPr/>
        <a:lstStyle/>
        <a:p>
          <a:endParaRPr lang="pt-BR"/>
        </a:p>
      </dgm:t>
    </dgm:pt>
    <dgm:pt modelId="{9D432B2F-D87F-4608-81BE-06F6AB58C4A8}" type="sibTrans" cxnId="{C790C9D7-5F37-49CD-8411-A69118F3B6EF}">
      <dgm:prSet/>
      <dgm:spPr/>
      <dgm:t>
        <a:bodyPr/>
        <a:lstStyle/>
        <a:p>
          <a:endParaRPr lang="pt-BR"/>
        </a:p>
      </dgm:t>
    </dgm:pt>
    <dgm:pt modelId="{23770744-0E3E-4CC8-AE9B-B1E6FF12BB2D}" type="pres">
      <dgm:prSet presAssocID="{2B59D059-6004-46B4-91B9-39C19D1E6578}" presName="diagram" presStyleCnt="0">
        <dgm:presLayoutVars>
          <dgm:dir/>
          <dgm:resizeHandles val="exact"/>
        </dgm:presLayoutVars>
      </dgm:prSet>
      <dgm:spPr/>
      <dgm:t>
        <a:bodyPr/>
        <a:lstStyle/>
        <a:p>
          <a:endParaRPr lang="pt-BR"/>
        </a:p>
      </dgm:t>
    </dgm:pt>
    <dgm:pt modelId="{753B71A3-4044-4843-8FCA-3ABD5824CB26}" type="pres">
      <dgm:prSet presAssocID="{CCFE55E5-3ACB-4DED-AAAD-E45E4D613F2E}" presName="node" presStyleLbl="node1" presStyleIdx="0" presStyleCnt="1" custLinFactNeighborX="1699" custLinFactNeighborY="-472">
        <dgm:presLayoutVars>
          <dgm:bulletEnabled val="1"/>
        </dgm:presLayoutVars>
      </dgm:prSet>
      <dgm:spPr/>
      <dgm:t>
        <a:bodyPr/>
        <a:lstStyle/>
        <a:p>
          <a:endParaRPr lang="pt-BR"/>
        </a:p>
      </dgm:t>
    </dgm:pt>
  </dgm:ptLst>
  <dgm:cxnLst>
    <dgm:cxn modelId="{CFE52C92-C087-4A6D-9F48-E145CDCA1EA5}" type="presOf" srcId="{CCFE55E5-3ACB-4DED-AAAD-E45E4D613F2E}" destId="{753B71A3-4044-4843-8FCA-3ABD5824CB26}" srcOrd="0" destOrd="0" presId="urn:microsoft.com/office/officeart/2005/8/layout/default#4"/>
    <dgm:cxn modelId="{C790C9D7-5F37-49CD-8411-A69118F3B6EF}" srcId="{2B59D059-6004-46B4-91B9-39C19D1E6578}" destId="{CCFE55E5-3ACB-4DED-AAAD-E45E4D613F2E}" srcOrd="0" destOrd="0" parTransId="{C4D4657C-F266-40EF-A361-A275064FFE8B}" sibTransId="{9D432B2F-D87F-4608-81BE-06F6AB58C4A8}"/>
    <dgm:cxn modelId="{40778EFF-EC1F-4316-90FD-EF3296FAF5F8}" type="presOf" srcId="{2B59D059-6004-46B4-91B9-39C19D1E6578}" destId="{23770744-0E3E-4CC8-AE9B-B1E6FF12BB2D}" srcOrd="0" destOrd="0" presId="urn:microsoft.com/office/officeart/2005/8/layout/default#4"/>
    <dgm:cxn modelId="{74B5D37A-19B1-4E19-B36F-FDDAC55C640B}" type="presParOf" srcId="{23770744-0E3E-4CC8-AE9B-B1E6FF12BB2D}" destId="{753B71A3-4044-4843-8FCA-3ABD5824CB26}" srcOrd="0" destOrd="0" presId="urn:microsoft.com/office/officeart/2005/8/layout/default#4"/>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59D059-6004-46B4-91B9-39C19D1E6578}" type="doc">
      <dgm:prSet loTypeId="urn:microsoft.com/office/officeart/2005/8/layout/default#5" loCatId="list" qsTypeId="urn:microsoft.com/office/officeart/2005/8/quickstyle/3d9" qsCatId="3D" csTypeId="urn:microsoft.com/office/officeart/2005/8/colors/accent6_5" csCatId="accent6" phldr="1"/>
      <dgm:spPr>
        <a:scene3d>
          <a:camera prst="perspectiveRelaxed" fov="2760000">
            <a:rot lat="19080000" lon="20400000" rev="1320000"/>
          </a:camera>
          <a:lightRig rig="soft" dir="t"/>
          <a:backdrop>
            <a:anchor x="0" y="0" z="-210000"/>
            <a:norm dx="0" dy="0" dz="914400"/>
            <a:up dx="0" dy="914400" dz="0"/>
          </a:backdrop>
        </a:scene3d>
      </dgm:spPr>
      <dgm:t>
        <a:bodyPr/>
        <a:lstStyle/>
        <a:p>
          <a:endParaRPr lang="pt-BR"/>
        </a:p>
      </dgm:t>
    </dgm:pt>
    <dgm:pt modelId="{CCFE55E5-3ACB-4DED-AAAD-E45E4D613F2E}">
      <dgm:prSet phldrT="[Texto]"/>
      <dgm:spPr>
        <a:solidFill>
          <a:schemeClr val="tx1">
            <a:lumMod val="85000"/>
            <a:alpha val="90000"/>
          </a:schemeClr>
        </a:solidFill>
        <a:sp3d extrusionH="152250" prstMaterial="matte">
          <a:bevelT w="165100" prst="coolSlant"/>
        </a:sp3d>
      </dgm:spPr>
      <dgm:t>
        <a:bodyPr/>
        <a:lstStyle/>
        <a:p>
          <a:r>
            <a:rPr lang="en-US" dirty="0" smtClean="0">
              <a:effectLst>
                <a:glow rad="228600">
                  <a:schemeClr val="tx1">
                    <a:lumMod val="85000"/>
                    <a:alpha val="40000"/>
                  </a:schemeClr>
                </a:glow>
                <a:reflection blurRad="6350" stA="55000" endA="50" endPos="85000" dir="5400000" sy="-100000" algn="bl" rotWithShape="0"/>
              </a:effectLst>
            </a:rPr>
            <a:t>Al</a:t>
          </a:r>
          <a:endParaRPr lang="pt-BR" dirty="0">
            <a:effectLst>
              <a:glow rad="228600">
                <a:schemeClr val="tx1">
                  <a:lumMod val="85000"/>
                  <a:alpha val="40000"/>
                </a:schemeClr>
              </a:glow>
              <a:reflection blurRad="6350" stA="55000" endA="50" endPos="85000" dir="5400000" sy="-100000" algn="bl" rotWithShape="0"/>
            </a:effectLst>
          </a:endParaRPr>
        </a:p>
      </dgm:t>
    </dgm:pt>
    <dgm:pt modelId="{C4D4657C-F266-40EF-A361-A275064FFE8B}" type="parTrans" cxnId="{C790C9D7-5F37-49CD-8411-A69118F3B6EF}">
      <dgm:prSet/>
      <dgm:spPr/>
      <dgm:t>
        <a:bodyPr/>
        <a:lstStyle/>
        <a:p>
          <a:endParaRPr lang="pt-BR"/>
        </a:p>
      </dgm:t>
    </dgm:pt>
    <dgm:pt modelId="{9D432B2F-D87F-4608-81BE-06F6AB58C4A8}" type="sibTrans" cxnId="{C790C9D7-5F37-49CD-8411-A69118F3B6EF}">
      <dgm:prSet/>
      <dgm:spPr/>
      <dgm:t>
        <a:bodyPr/>
        <a:lstStyle/>
        <a:p>
          <a:endParaRPr lang="pt-BR"/>
        </a:p>
      </dgm:t>
    </dgm:pt>
    <dgm:pt modelId="{23770744-0E3E-4CC8-AE9B-B1E6FF12BB2D}" type="pres">
      <dgm:prSet presAssocID="{2B59D059-6004-46B4-91B9-39C19D1E6578}" presName="diagram" presStyleCnt="0">
        <dgm:presLayoutVars>
          <dgm:dir/>
          <dgm:resizeHandles val="exact"/>
        </dgm:presLayoutVars>
      </dgm:prSet>
      <dgm:spPr/>
      <dgm:t>
        <a:bodyPr/>
        <a:lstStyle/>
        <a:p>
          <a:endParaRPr lang="pt-BR"/>
        </a:p>
      </dgm:t>
    </dgm:pt>
    <dgm:pt modelId="{753B71A3-4044-4843-8FCA-3ABD5824CB26}" type="pres">
      <dgm:prSet presAssocID="{CCFE55E5-3ACB-4DED-AAAD-E45E4D613F2E}" presName="node" presStyleLbl="node1" presStyleIdx="0" presStyleCnt="1" custLinFactNeighborX="1699" custLinFactNeighborY="-472">
        <dgm:presLayoutVars>
          <dgm:bulletEnabled val="1"/>
        </dgm:presLayoutVars>
      </dgm:prSet>
      <dgm:spPr/>
      <dgm:t>
        <a:bodyPr/>
        <a:lstStyle/>
        <a:p>
          <a:endParaRPr lang="pt-BR"/>
        </a:p>
      </dgm:t>
    </dgm:pt>
  </dgm:ptLst>
  <dgm:cxnLst>
    <dgm:cxn modelId="{8CDABAB9-A6FF-44B8-95C3-FB994BE8D414}" type="presOf" srcId="{CCFE55E5-3ACB-4DED-AAAD-E45E4D613F2E}" destId="{753B71A3-4044-4843-8FCA-3ABD5824CB26}" srcOrd="0" destOrd="0" presId="urn:microsoft.com/office/officeart/2005/8/layout/default#5"/>
    <dgm:cxn modelId="{C790C9D7-5F37-49CD-8411-A69118F3B6EF}" srcId="{2B59D059-6004-46B4-91B9-39C19D1E6578}" destId="{CCFE55E5-3ACB-4DED-AAAD-E45E4D613F2E}" srcOrd="0" destOrd="0" parTransId="{C4D4657C-F266-40EF-A361-A275064FFE8B}" sibTransId="{9D432B2F-D87F-4608-81BE-06F6AB58C4A8}"/>
    <dgm:cxn modelId="{D9B4D956-83A8-4B9C-9C53-BB6FD39EC14A}" type="presOf" srcId="{2B59D059-6004-46B4-91B9-39C19D1E6578}" destId="{23770744-0E3E-4CC8-AE9B-B1E6FF12BB2D}" srcOrd="0" destOrd="0" presId="urn:microsoft.com/office/officeart/2005/8/layout/default#5"/>
    <dgm:cxn modelId="{0BB1CBD8-7CE8-4EFE-83E4-CCFE14A12DFE}" type="presParOf" srcId="{23770744-0E3E-4CC8-AE9B-B1E6FF12BB2D}" destId="{753B71A3-4044-4843-8FCA-3ABD5824CB26}" srcOrd="0" destOrd="0" presId="urn:microsoft.com/office/officeart/2005/8/layout/default#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B74AE-1AF6-41DB-9C25-868FF833474D}">
      <dsp:nvSpPr>
        <dsp:cNvPr id="0" name=""/>
        <dsp:cNvSpPr/>
      </dsp:nvSpPr>
      <dsp:spPr>
        <a:xfrm>
          <a:off x="0" y="0"/>
          <a:ext cx="6500858" cy="1380324"/>
        </a:xfrm>
        <a:prstGeom prst="roundRect">
          <a:avLst>
            <a:gd name="adj" fmla="val 10000"/>
          </a:avLst>
        </a:prstGeom>
        <a:gradFill rotWithShape="0">
          <a:gsLst>
            <a:gs pos="0">
              <a:schemeClr val="accent1">
                <a:shade val="80000"/>
                <a:hueOff val="0"/>
                <a:satOff val="0"/>
                <a:lumOff val="0"/>
                <a:alphaOff val="0"/>
                <a:tint val="98000"/>
                <a:shade val="25000"/>
                <a:satMod val="250000"/>
              </a:schemeClr>
            </a:gs>
            <a:gs pos="68000">
              <a:schemeClr val="accent1">
                <a:shade val="80000"/>
                <a:hueOff val="0"/>
                <a:satOff val="0"/>
                <a:lumOff val="0"/>
                <a:alphaOff val="0"/>
                <a:tint val="86000"/>
                <a:satMod val="115000"/>
              </a:schemeClr>
            </a:gs>
            <a:gs pos="100000">
              <a:schemeClr val="accent1">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0"/>
              <a:satOff val="0"/>
              <a:lumOff val="0"/>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err="1" smtClean="0">
              <a:solidFill>
                <a:srgbClr val="FFFF66"/>
              </a:solidFill>
              <a:effectLst>
                <a:glow rad="101600">
                  <a:schemeClr val="accent2">
                    <a:satMod val="175000"/>
                    <a:alpha val="40000"/>
                  </a:schemeClr>
                </a:glow>
                <a:reflection blurRad="6350" stA="55000" endA="300" endPos="45500" dir="5400000" sy="-100000" algn="bl" rotWithShape="0"/>
              </a:effectLst>
            </a:rPr>
            <a:t>OLEDs</a:t>
          </a:r>
          <a:r>
            <a:rPr lang="pt-BR" sz="3200" kern="1200" dirty="0" smtClean="0">
              <a:solidFill>
                <a:srgbClr val="FFFF66"/>
              </a:solidFill>
              <a:effectLst>
                <a:glow rad="101600">
                  <a:schemeClr val="accent2">
                    <a:satMod val="175000"/>
                    <a:alpha val="40000"/>
                  </a:schemeClr>
                </a:glow>
                <a:reflection blurRad="6350" stA="55000" endA="300" endPos="45500" dir="5400000" sy="-100000" algn="bl" rotWithShape="0"/>
              </a:effectLst>
            </a:rPr>
            <a:t>: Estado da Arte</a:t>
          </a:r>
          <a:endParaRPr lang="pt-BR" sz="3200" kern="1200" dirty="0">
            <a:solidFill>
              <a:srgbClr val="FFFF66"/>
            </a:solidFill>
            <a:effectLst>
              <a:glow rad="101600">
                <a:schemeClr val="accent2">
                  <a:satMod val="175000"/>
                  <a:alpha val="40000"/>
                </a:schemeClr>
              </a:glow>
              <a:reflection blurRad="6350" stA="55000" endA="300" endPos="45500" dir="5400000" sy="-100000" algn="bl" rotWithShape="0"/>
            </a:effectLst>
          </a:endParaRPr>
        </a:p>
      </dsp:txBody>
      <dsp:txXfrm>
        <a:off x="1438204" y="0"/>
        <a:ext cx="5062653" cy="1380324"/>
      </dsp:txXfrm>
    </dsp:sp>
    <dsp:sp modelId="{6DBFBEFC-DA8A-4896-B069-2261F11781AE}">
      <dsp:nvSpPr>
        <dsp:cNvPr id="0" name=""/>
        <dsp:cNvSpPr/>
      </dsp:nvSpPr>
      <dsp:spPr>
        <a:xfrm>
          <a:off x="138032" y="86618"/>
          <a:ext cx="1300171" cy="1104259"/>
        </a:xfrm>
        <a:prstGeom prst="roundRect">
          <a:avLst/>
        </a:prstGeom>
        <a:blipFill rotWithShape="0">
          <a:blip xmlns:r="http://schemas.openxmlformats.org/officeDocument/2006/relationships" r:embed="rId1"/>
          <a:stretch>
            <a:fillRect/>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4BDA3A8-B7B2-4282-AD69-18F1FE5C9588}">
      <dsp:nvSpPr>
        <dsp:cNvPr id="0" name=""/>
        <dsp:cNvSpPr/>
      </dsp:nvSpPr>
      <dsp:spPr>
        <a:xfrm>
          <a:off x="0" y="1346920"/>
          <a:ext cx="6500858" cy="1380324"/>
        </a:xfrm>
        <a:prstGeom prst="roundRect">
          <a:avLst>
            <a:gd name="adj" fmla="val 10000"/>
          </a:avLst>
        </a:prstGeom>
        <a:gradFill rotWithShape="0">
          <a:gsLst>
            <a:gs pos="0">
              <a:schemeClr val="accent1">
                <a:shade val="80000"/>
                <a:hueOff val="236519"/>
                <a:satOff val="-13281"/>
                <a:lumOff val="11454"/>
                <a:alphaOff val="0"/>
                <a:tint val="98000"/>
                <a:shade val="25000"/>
                <a:satMod val="250000"/>
              </a:schemeClr>
            </a:gs>
            <a:gs pos="68000">
              <a:schemeClr val="accent1">
                <a:shade val="80000"/>
                <a:hueOff val="236519"/>
                <a:satOff val="-13281"/>
                <a:lumOff val="11454"/>
                <a:alphaOff val="0"/>
                <a:tint val="86000"/>
                <a:satMod val="115000"/>
              </a:schemeClr>
            </a:gs>
            <a:gs pos="100000">
              <a:schemeClr val="accent1">
                <a:shade val="80000"/>
                <a:hueOff val="236519"/>
                <a:satOff val="-13281"/>
                <a:lumOff val="11454"/>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236519"/>
              <a:satOff val="-13281"/>
              <a:lumOff val="11454"/>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LEO - Técnicas e Materiais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1346920"/>
        <a:ext cx="5062653" cy="1380324"/>
      </dsp:txXfrm>
    </dsp:sp>
    <dsp:sp modelId="{04033F9E-23FA-45B9-BD0F-3605C29445E3}">
      <dsp:nvSpPr>
        <dsp:cNvPr id="0" name=""/>
        <dsp:cNvSpPr/>
      </dsp:nvSpPr>
      <dsp:spPr>
        <a:xfrm>
          <a:off x="138032" y="1485008"/>
          <a:ext cx="1300171" cy="1104259"/>
        </a:xfrm>
        <a:prstGeom prst="roundRect">
          <a:avLst/>
        </a:prstGeom>
        <a:blipFill rotWithShape="0">
          <a:blip xmlns:r="http://schemas.openxmlformats.org/officeDocument/2006/relationships" r:embed="rId2"/>
          <a:stretch>
            <a:fillRect/>
          </a:stretch>
        </a:blipFill>
        <a:ln>
          <a:noFill/>
        </a:ln>
        <a:effectLst>
          <a:outerShdw blurRad="57150" dist="38100" dir="5400000" algn="ctr" rotWithShape="0">
            <a:schemeClr val="accent1">
              <a:tint val="50000"/>
              <a:hueOff val="23182"/>
              <a:satOff val="-1072"/>
              <a:lumOff val="3886"/>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5820A65-8702-42D1-A472-525ED338F954}">
      <dsp:nvSpPr>
        <dsp:cNvPr id="0" name=""/>
        <dsp:cNvSpPr/>
      </dsp:nvSpPr>
      <dsp:spPr>
        <a:xfrm>
          <a:off x="0" y="2762416"/>
          <a:ext cx="6500858" cy="1380324"/>
        </a:xfrm>
        <a:prstGeom prst="roundRect">
          <a:avLst>
            <a:gd name="adj" fmla="val 10000"/>
          </a:avLst>
        </a:prstGeom>
        <a:gradFill rotWithShape="0">
          <a:gsLst>
            <a:gs pos="0">
              <a:schemeClr val="accent1">
                <a:shade val="80000"/>
                <a:hueOff val="473037"/>
                <a:satOff val="-26563"/>
                <a:lumOff val="22907"/>
                <a:alphaOff val="0"/>
                <a:tint val="98000"/>
                <a:shade val="25000"/>
                <a:satMod val="250000"/>
              </a:schemeClr>
            </a:gs>
            <a:gs pos="68000">
              <a:schemeClr val="accent1">
                <a:shade val="80000"/>
                <a:hueOff val="473037"/>
                <a:satOff val="-26563"/>
                <a:lumOff val="22907"/>
                <a:alphaOff val="0"/>
                <a:tint val="86000"/>
                <a:satMod val="115000"/>
              </a:schemeClr>
            </a:gs>
            <a:gs pos="100000">
              <a:schemeClr val="accent1">
                <a:shade val="80000"/>
                <a:hueOff val="473037"/>
                <a:satOff val="-26563"/>
                <a:lumOff val="22907"/>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473037"/>
              <a:satOff val="-26563"/>
              <a:lumOff val="22907"/>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Resultados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2762416"/>
        <a:ext cx="5062653" cy="1380324"/>
      </dsp:txXfrm>
    </dsp:sp>
    <dsp:sp modelId="{4475EAF9-C0C3-479C-9BA4-44E4D2B16F64}">
      <dsp:nvSpPr>
        <dsp:cNvPr id="0" name=""/>
        <dsp:cNvSpPr/>
      </dsp:nvSpPr>
      <dsp:spPr>
        <a:xfrm>
          <a:off x="138032" y="2900537"/>
          <a:ext cx="1300171" cy="1104259"/>
        </a:xfrm>
        <a:prstGeom prst="roundRect">
          <a:avLst/>
        </a:prstGeom>
        <a:blipFill rotWithShape="0">
          <a:blip xmlns:r="http://schemas.openxmlformats.org/officeDocument/2006/relationships" r:embed="rId3"/>
          <a:stretch>
            <a:fillRect/>
          </a:stretch>
        </a:blipFill>
        <a:ln>
          <a:noFill/>
        </a:ln>
        <a:effectLst>
          <a:outerShdw blurRad="57150" dist="38100" dir="5400000" algn="ctr" rotWithShape="0">
            <a:schemeClr val="accent1">
              <a:tint val="50000"/>
              <a:hueOff val="46365"/>
              <a:satOff val="-2144"/>
              <a:lumOff val="7771"/>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BA8C436-C6E8-4F75-B787-D643BF566203}">
      <dsp:nvSpPr>
        <dsp:cNvPr id="0" name=""/>
        <dsp:cNvSpPr/>
      </dsp:nvSpPr>
      <dsp:spPr>
        <a:xfrm>
          <a:off x="0" y="4177911"/>
          <a:ext cx="6500858" cy="1380324"/>
        </a:xfrm>
        <a:prstGeom prst="roundRect">
          <a:avLst>
            <a:gd name="adj" fmla="val 10000"/>
          </a:avLst>
        </a:prstGeom>
        <a:gradFill rotWithShape="0">
          <a:gsLst>
            <a:gs pos="0">
              <a:schemeClr val="accent1">
                <a:shade val="80000"/>
                <a:hueOff val="709556"/>
                <a:satOff val="-39844"/>
                <a:lumOff val="34361"/>
                <a:alphaOff val="0"/>
                <a:tint val="98000"/>
                <a:shade val="25000"/>
                <a:satMod val="250000"/>
              </a:schemeClr>
            </a:gs>
            <a:gs pos="68000">
              <a:schemeClr val="accent1">
                <a:shade val="80000"/>
                <a:hueOff val="709556"/>
                <a:satOff val="-39844"/>
                <a:lumOff val="34361"/>
                <a:alphaOff val="0"/>
                <a:tint val="86000"/>
                <a:satMod val="115000"/>
              </a:schemeClr>
            </a:gs>
            <a:gs pos="100000">
              <a:schemeClr val="accent1">
                <a:shade val="80000"/>
                <a:hueOff val="709556"/>
                <a:satOff val="-39844"/>
                <a:lumOff val="34361"/>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709556"/>
              <a:satOff val="-39844"/>
              <a:lumOff val="34361"/>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Perspectivas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4177911"/>
        <a:ext cx="5062653" cy="1380324"/>
      </dsp:txXfrm>
    </dsp:sp>
    <dsp:sp modelId="{C4430A62-A35C-44D1-BC72-495D80FB850C}">
      <dsp:nvSpPr>
        <dsp:cNvPr id="0" name=""/>
        <dsp:cNvSpPr/>
      </dsp:nvSpPr>
      <dsp:spPr>
        <a:xfrm>
          <a:off x="138032" y="4316065"/>
          <a:ext cx="1300171" cy="1104259"/>
        </a:xfrm>
        <a:prstGeom prst="roundRect">
          <a:avLst/>
        </a:prstGeom>
        <a:blipFill rotWithShape="0">
          <a:blip xmlns:r="http://schemas.openxmlformats.org/officeDocument/2006/relationships" r:embed="rId4"/>
          <a:stretch>
            <a:fillRect/>
          </a:stretch>
        </a:blipFill>
        <a:ln>
          <a:noFill/>
        </a:ln>
        <a:effectLst>
          <a:outerShdw blurRad="57150" dist="38100" dir="5400000" algn="ctr" rotWithShape="0">
            <a:schemeClr val="accent1">
              <a:tint val="50000"/>
              <a:hueOff val="69547"/>
              <a:satOff val="-3216"/>
              <a:lumOff val="11657"/>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B74AE-1AF6-41DB-9C25-868FF833474D}">
      <dsp:nvSpPr>
        <dsp:cNvPr id="0" name=""/>
        <dsp:cNvSpPr/>
      </dsp:nvSpPr>
      <dsp:spPr>
        <a:xfrm>
          <a:off x="0" y="0"/>
          <a:ext cx="6500858" cy="1380324"/>
        </a:xfrm>
        <a:prstGeom prst="roundRect">
          <a:avLst>
            <a:gd name="adj" fmla="val 10000"/>
          </a:avLst>
        </a:prstGeom>
        <a:gradFill rotWithShape="0">
          <a:gsLst>
            <a:gs pos="0">
              <a:schemeClr val="accent1">
                <a:shade val="80000"/>
                <a:hueOff val="0"/>
                <a:satOff val="0"/>
                <a:lumOff val="0"/>
                <a:alphaOff val="0"/>
                <a:tint val="98000"/>
                <a:shade val="25000"/>
                <a:satMod val="250000"/>
              </a:schemeClr>
            </a:gs>
            <a:gs pos="68000">
              <a:schemeClr val="accent1">
                <a:shade val="80000"/>
                <a:hueOff val="0"/>
                <a:satOff val="0"/>
                <a:lumOff val="0"/>
                <a:alphaOff val="0"/>
                <a:tint val="86000"/>
                <a:satMod val="115000"/>
              </a:schemeClr>
            </a:gs>
            <a:gs pos="100000">
              <a:schemeClr val="accent1">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0"/>
              <a:satOff val="0"/>
              <a:lumOff val="0"/>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rtl="0">
            <a:lnSpc>
              <a:spcPct val="90000"/>
            </a:lnSpc>
            <a:spcBef>
              <a:spcPct val="0"/>
            </a:spcBef>
            <a:spcAft>
              <a:spcPct val="35000"/>
            </a:spcAft>
          </a:pPr>
          <a:r>
            <a:rPr lang="pt-BR" sz="3200" kern="1200" dirty="0" err="1" smtClean="0">
              <a:effectLst>
                <a:glow rad="101600">
                  <a:schemeClr val="accent2">
                    <a:satMod val="175000"/>
                    <a:alpha val="40000"/>
                  </a:schemeClr>
                </a:glow>
                <a:reflection blurRad="6350" stA="55000" endA="300" endPos="45500" dir="5400000" sy="-100000" algn="bl" rotWithShape="0"/>
              </a:effectLst>
            </a:rPr>
            <a:t>OLEDs</a:t>
          </a:r>
          <a:r>
            <a:rPr lang="pt-BR" sz="3200" kern="1200" dirty="0" smtClean="0">
              <a:effectLst>
                <a:glow rad="101600">
                  <a:schemeClr val="accent2">
                    <a:satMod val="175000"/>
                    <a:alpha val="40000"/>
                  </a:schemeClr>
                </a:glow>
                <a:reflection blurRad="6350" stA="55000" endA="300" endPos="45500" dir="5400000" sy="-100000" algn="bl" rotWithShape="0"/>
              </a:effectLst>
            </a:rPr>
            <a:t>: Estado da Arte</a:t>
          </a:r>
          <a:endParaRPr lang="pt-BR" sz="3200" kern="1200" dirty="0">
            <a:effectLst>
              <a:glow rad="101600">
                <a:schemeClr val="accent2">
                  <a:satMod val="175000"/>
                  <a:alpha val="40000"/>
                </a:schemeClr>
              </a:glow>
              <a:reflection blurRad="6350" stA="55000" endA="300" endPos="45500" dir="5400000" sy="-100000" algn="bl" rotWithShape="0"/>
            </a:effectLst>
          </a:endParaRPr>
        </a:p>
        <a:p>
          <a:pPr marL="285750" lvl="1" indent="-285750" algn="l" defTabSz="1422400" rtl="0">
            <a:lnSpc>
              <a:spcPct val="90000"/>
            </a:lnSpc>
            <a:spcBef>
              <a:spcPct val="0"/>
            </a:spcBef>
            <a:spcAft>
              <a:spcPct val="15000"/>
            </a:spcAft>
            <a:buChar char="••"/>
          </a:pPr>
          <a:r>
            <a:rPr lang="pt-BR" sz="3200" kern="1200" dirty="0" smtClean="0">
              <a:effectLst>
                <a:glow rad="101600">
                  <a:schemeClr val="accent2">
                    <a:satMod val="175000"/>
                    <a:alpha val="40000"/>
                  </a:schemeClr>
                </a:glow>
                <a:reflection blurRad="6350" stA="55000" endA="300" endPos="45500" dir="5400000" sy="-100000" algn="bl" rotWithShape="0"/>
              </a:effectLst>
            </a:rPr>
            <a:t>Motivação e Objetivos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0"/>
        <a:ext cx="5062653" cy="1380324"/>
      </dsp:txXfrm>
    </dsp:sp>
    <dsp:sp modelId="{6DBFBEFC-DA8A-4896-B069-2261F11781AE}">
      <dsp:nvSpPr>
        <dsp:cNvPr id="0" name=""/>
        <dsp:cNvSpPr/>
      </dsp:nvSpPr>
      <dsp:spPr>
        <a:xfrm>
          <a:off x="138032" y="86618"/>
          <a:ext cx="1300171" cy="1104259"/>
        </a:xfrm>
        <a:prstGeom prst="roundRect">
          <a:avLst/>
        </a:prstGeom>
        <a:blipFill rotWithShape="0">
          <a:blip xmlns:r="http://schemas.openxmlformats.org/officeDocument/2006/relationships" r:embed="rId1"/>
          <a:stretch>
            <a:fillRect/>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4BDA3A8-B7B2-4282-AD69-18F1FE5C9588}">
      <dsp:nvSpPr>
        <dsp:cNvPr id="0" name=""/>
        <dsp:cNvSpPr/>
      </dsp:nvSpPr>
      <dsp:spPr>
        <a:xfrm>
          <a:off x="0" y="1346920"/>
          <a:ext cx="6500858" cy="1380324"/>
        </a:xfrm>
        <a:prstGeom prst="roundRect">
          <a:avLst>
            <a:gd name="adj" fmla="val 10000"/>
          </a:avLst>
        </a:prstGeom>
        <a:gradFill rotWithShape="0">
          <a:gsLst>
            <a:gs pos="0">
              <a:schemeClr val="accent1">
                <a:shade val="80000"/>
                <a:hueOff val="236519"/>
                <a:satOff val="-13281"/>
                <a:lumOff val="11454"/>
                <a:alphaOff val="0"/>
                <a:tint val="98000"/>
                <a:shade val="25000"/>
                <a:satMod val="250000"/>
              </a:schemeClr>
            </a:gs>
            <a:gs pos="68000">
              <a:schemeClr val="accent1">
                <a:shade val="80000"/>
                <a:hueOff val="236519"/>
                <a:satOff val="-13281"/>
                <a:lumOff val="11454"/>
                <a:alphaOff val="0"/>
                <a:tint val="86000"/>
                <a:satMod val="115000"/>
              </a:schemeClr>
            </a:gs>
            <a:gs pos="100000">
              <a:schemeClr val="accent1">
                <a:shade val="80000"/>
                <a:hueOff val="236519"/>
                <a:satOff val="-13281"/>
                <a:lumOff val="11454"/>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236519"/>
              <a:satOff val="-13281"/>
              <a:lumOff val="11454"/>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Técnicas e Materiais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1346920"/>
        <a:ext cx="5062653" cy="1380324"/>
      </dsp:txXfrm>
    </dsp:sp>
    <dsp:sp modelId="{04033F9E-23FA-45B9-BD0F-3605C29445E3}">
      <dsp:nvSpPr>
        <dsp:cNvPr id="0" name=""/>
        <dsp:cNvSpPr/>
      </dsp:nvSpPr>
      <dsp:spPr>
        <a:xfrm>
          <a:off x="138032" y="1485008"/>
          <a:ext cx="1300171" cy="1104259"/>
        </a:xfrm>
        <a:prstGeom prst="roundRect">
          <a:avLst/>
        </a:prstGeom>
        <a:blipFill rotWithShape="0">
          <a:blip xmlns:r="http://schemas.openxmlformats.org/officeDocument/2006/relationships" r:embed="rId2"/>
          <a:stretch>
            <a:fillRect/>
          </a:stretch>
        </a:blipFill>
        <a:ln>
          <a:noFill/>
        </a:ln>
        <a:effectLst>
          <a:outerShdw blurRad="57150" dist="38100" dir="5400000" algn="ctr" rotWithShape="0">
            <a:schemeClr val="accent1">
              <a:tint val="50000"/>
              <a:hueOff val="23182"/>
              <a:satOff val="-1072"/>
              <a:lumOff val="3886"/>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5820A65-8702-42D1-A472-525ED338F954}">
      <dsp:nvSpPr>
        <dsp:cNvPr id="0" name=""/>
        <dsp:cNvSpPr/>
      </dsp:nvSpPr>
      <dsp:spPr>
        <a:xfrm>
          <a:off x="0" y="2762416"/>
          <a:ext cx="6500858" cy="1380324"/>
        </a:xfrm>
        <a:prstGeom prst="roundRect">
          <a:avLst>
            <a:gd name="adj" fmla="val 10000"/>
          </a:avLst>
        </a:prstGeom>
        <a:gradFill rotWithShape="0">
          <a:gsLst>
            <a:gs pos="0">
              <a:schemeClr val="accent1">
                <a:shade val="80000"/>
                <a:hueOff val="473037"/>
                <a:satOff val="-26563"/>
                <a:lumOff val="22907"/>
                <a:alphaOff val="0"/>
                <a:tint val="98000"/>
                <a:shade val="25000"/>
                <a:satMod val="250000"/>
              </a:schemeClr>
            </a:gs>
            <a:gs pos="68000">
              <a:schemeClr val="accent1">
                <a:shade val="80000"/>
                <a:hueOff val="473037"/>
                <a:satOff val="-26563"/>
                <a:lumOff val="22907"/>
                <a:alphaOff val="0"/>
                <a:tint val="86000"/>
                <a:satMod val="115000"/>
              </a:schemeClr>
            </a:gs>
            <a:gs pos="100000">
              <a:schemeClr val="accent1">
                <a:shade val="80000"/>
                <a:hueOff val="473037"/>
                <a:satOff val="-26563"/>
                <a:lumOff val="22907"/>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473037"/>
              <a:satOff val="-26563"/>
              <a:lumOff val="22907"/>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solidFill>
                <a:srgbClr val="FFFF66"/>
              </a:solidFill>
              <a:effectLst>
                <a:glow rad="101600">
                  <a:schemeClr val="accent2">
                    <a:satMod val="175000"/>
                    <a:alpha val="40000"/>
                  </a:schemeClr>
                </a:glow>
                <a:reflection blurRad="6350" stA="55000" endA="300" endPos="45500" dir="5400000" sy="-100000" algn="bl" rotWithShape="0"/>
              </a:effectLst>
            </a:rPr>
            <a:t>Resultados</a:t>
          </a:r>
          <a:endParaRPr lang="pt-BR" sz="3200" kern="1200" dirty="0">
            <a:solidFill>
              <a:srgbClr val="FFFF66"/>
            </a:solidFill>
            <a:effectLst>
              <a:glow rad="101600">
                <a:schemeClr val="accent2">
                  <a:satMod val="175000"/>
                  <a:alpha val="40000"/>
                </a:schemeClr>
              </a:glow>
              <a:reflection blurRad="6350" stA="55000" endA="300" endPos="45500" dir="5400000" sy="-100000" algn="bl" rotWithShape="0"/>
            </a:effectLst>
          </a:endParaRPr>
        </a:p>
      </dsp:txBody>
      <dsp:txXfrm>
        <a:off x="1438204" y="2762416"/>
        <a:ext cx="5062653" cy="1380324"/>
      </dsp:txXfrm>
    </dsp:sp>
    <dsp:sp modelId="{4475EAF9-C0C3-479C-9BA4-44E4D2B16F64}">
      <dsp:nvSpPr>
        <dsp:cNvPr id="0" name=""/>
        <dsp:cNvSpPr/>
      </dsp:nvSpPr>
      <dsp:spPr>
        <a:xfrm>
          <a:off x="138032" y="2900537"/>
          <a:ext cx="1300171" cy="1104259"/>
        </a:xfrm>
        <a:prstGeom prst="roundRect">
          <a:avLst/>
        </a:prstGeom>
        <a:blipFill rotWithShape="0">
          <a:blip xmlns:r="http://schemas.openxmlformats.org/officeDocument/2006/relationships" r:embed="rId3"/>
          <a:stretch>
            <a:fillRect/>
          </a:stretch>
        </a:blipFill>
        <a:ln>
          <a:noFill/>
        </a:ln>
        <a:effectLst>
          <a:outerShdw blurRad="57150" dist="38100" dir="5400000" algn="ctr" rotWithShape="0">
            <a:schemeClr val="accent1">
              <a:tint val="50000"/>
              <a:hueOff val="46365"/>
              <a:satOff val="-2144"/>
              <a:lumOff val="7771"/>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BA8C436-C6E8-4F75-B787-D643BF566203}">
      <dsp:nvSpPr>
        <dsp:cNvPr id="0" name=""/>
        <dsp:cNvSpPr/>
      </dsp:nvSpPr>
      <dsp:spPr>
        <a:xfrm>
          <a:off x="0" y="4177911"/>
          <a:ext cx="6500858" cy="1380324"/>
        </a:xfrm>
        <a:prstGeom prst="roundRect">
          <a:avLst>
            <a:gd name="adj" fmla="val 10000"/>
          </a:avLst>
        </a:prstGeom>
        <a:gradFill rotWithShape="0">
          <a:gsLst>
            <a:gs pos="0">
              <a:schemeClr val="accent1">
                <a:shade val="80000"/>
                <a:hueOff val="709556"/>
                <a:satOff val="-39844"/>
                <a:lumOff val="34361"/>
                <a:alphaOff val="0"/>
                <a:tint val="98000"/>
                <a:shade val="25000"/>
                <a:satMod val="250000"/>
              </a:schemeClr>
            </a:gs>
            <a:gs pos="68000">
              <a:schemeClr val="accent1">
                <a:shade val="80000"/>
                <a:hueOff val="709556"/>
                <a:satOff val="-39844"/>
                <a:lumOff val="34361"/>
                <a:alphaOff val="0"/>
                <a:tint val="86000"/>
                <a:satMod val="115000"/>
              </a:schemeClr>
            </a:gs>
            <a:gs pos="100000">
              <a:schemeClr val="accent1">
                <a:shade val="80000"/>
                <a:hueOff val="709556"/>
                <a:satOff val="-39844"/>
                <a:lumOff val="34361"/>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709556"/>
              <a:satOff val="-39844"/>
              <a:lumOff val="34361"/>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Perspectivas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4177911"/>
        <a:ext cx="5062653" cy="1380324"/>
      </dsp:txXfrm>
    </dsp:sp>
    <dsp:sp modelId="{C4430A62-A35C-44D1-BC72-495D80FB850C}">
      <dsp:nvSpPr>
        <dsp:cNvPr id="0" name=""/>
        <dsp:cNvSpPr/>
      </dsp:nvSpPr>
      <dsp:spPr>
        <a:xfrm>
          <a:off x="138032" y="4316065"/>
          <a:ext cx="1300171" cy="1104259"/>
        </a:xfrm>
        <a:prstGeom prst="roundRect">
          <a:avLst/>
        </a:prstGeom>
        <a:blipFill rotWithShape="0">
          <a:blip xmlns:r="http://schemas.openxmlformats.org/officeDocument/2006/relationships" r:embed="rId4"/>
          <a:stretch>
            <a:fillRect/>
          </a:stretch>
        </a:blipFill>
        <a:ln>
          <a:noFill/>
        </a:ln>
        <a:effectLst>
          <a:outerShdw blurRad="57150" dist="38100" dir="5400000" algn="ctr" rotWithShape="0">
            <a:schemeClr val="accent1">
              <a:tint val="50000"/>
              <a:hueOff val="69547"/>
              <a:satOff val="-3216"/>
              <a:lumOff val="11657"/>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0FA07-6FE1-4E32-BABD-0C21AC1D31EF}">
      <dsp:nvSpPr>
        <dsp:cNvPr id="0" name=""/>
        <dsp:cNvSpPr/>
      </dsp:nvSpPr>
      <dsp:spPr>
        <a:xfrm>
          <a:off x="0" y="0"/>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solidFill>
            <a:schemeClr val="accent3">
              <a:lumMod val="75000"/>
            </a:schemeClr>
          </a:solidFill>
        </a:ln>
        <a:effectLst>
          <a:outerShdw blurRad="127000" dist="38100" dir="2700000" algn="ctr" rotWithShape="0">
            <a:srgbClr val="000000">
              <a:alpha val="45000"/>
            </a:srgbClr>
          </a:outerShdw>
        </a:effectLst>
        <a:scene3d>
          <a:camera prst="orthographicFront"/>
          <a:lightRig rig="balanced" dir="t"/>
        </a:scene3d>
        <a:sp3d prstMaterial="matte">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solidFill>
                <a:srgbClr val="FFFF99"/>
              </a:solidFill>
              <a:effectLst>
                <a:glow rad="139700">
                  <a:schemeClr val="accent2">
                    <a:satMod val="175000"/>
                    <a:alpha val="40000"/>
                  </a:schemeClr>
                </a:glow>
                <a:reflection blurRad="6350" stA="55000" endA="300" endPos="45500" dir="5400000" sy="-100000" algn="bl" rotWithShape="0"/>
              </a:effectLst>
            </a:rPr>
            <a:t>Características  Tecnológicas</a:t>
          </a:r>
        </a:p>
      </dsp:txBody>
      <dsp:txXfrm>
        <a:off x="27415" y="27415"/>
        <a:ext cx="4160012" cy="506770"/>
      </dsp:txXfrm>
    </dsp:sp>
    <dsp:sp modelId="{6F4D6D65-8709-4E0C-B0A6-28C42ABE11C6}">
      <dsp:nvSpPr>
        <dsp:cNvPr id="0" name=""/>
        <dsp:cNvSpPr/>
      </dsp:nvSpPr>
      <dsp:spPr>
        <a:xfrm>
          <a:off x="0" y="653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solidFill>
            <a:schemeClr val="accent3">
              <a:lumMod val="75000"/>
            </a:schemeClr>
          </a:solidFill>
        </a:ln>
        <a:effectLst>
          <a:outerShdw blurRad="127000" dist="38100" dir="2700000" algn="ctr" rotWithShape="0">
            <a:srgbClr val="000000">
              <a:alpha val="45000"/>
            </a:srgbClr>
          </a:outerShdw>
        </a:effectLst>
        <a:scene3d>
          <a:camera prst="orthographicFront"/>
          <a:lightRig rig="balanced" dir="t"/>
        </a:scene3d>
        <a:sp3d prstMaterial="matte">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endParaRPr lang="pt-BR" sz="2200" kern="1200" dirty="0" smtClean="0">
            <a:solidFill>
              <a:srgbClr val="FFFF99"/>
            </a:solidFill>
            <a:effectLst>
              <a:glow rad="101600">
                <a:schemeClr val="accent2">
                  <a:satMod val="175000"/>
                  <a:alpha val="40000"/>
                </a:schemeClr>
              </a:glow>
              <a:reflection blurRad="6350" stA="55000" endA="300" endPos="45500" dir="5400000" sy="-100000" algn="bl" rotWithShape="0"/>
            </a:effectLst>
          </a:endParaRPr>
        </a:p>
      </dsp:txBody>
      <dsp:txXfrm>
        <a:off x="27415" y="680892"/>
        <a:ext cx="4160012" cy="506770"/>
      </dsp:txXfrm>
    </dsp:sp>
    <dsp:sp modelId="{290D82F4-1312-4EC6-99A5-3CB9B128DB32}">
      <dsp:nvSpPr>
        <dsp:cNvPr id="0" name=""/>
        <dsp:cNvSpPr/>
      </dsp:nvSpPr>
      <dsp:spPr>
        <a:xfrm>
          <a:off x="0" y="1301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Alto brilho com alto contraste</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1328892"/>
        <a:ext cx="4160012" cy="506770"/>
      </dsp:txXfrm>
    </dsp:sp>
    <dsp:sp modelId="{8EFE2EEE-7E92-424F-B739-1B2AACFF4E4B}">
      <dsp:nvSpPr>
        <dsp:cNvPr id="0" name=""/>
        <dsp:cNvSpPr/>
      </dsp:nvSpPr>
      <dsp:spPr>
        <a:xfrm>
          <a:off x="0" y="1934401"/>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Alta resolução cromática</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1961816"/>
        <a:ext cx="4160012" cy="506770"/>
      </dsp:txXfrm>
    </dsp:sp>
    <dsp:sp modelId="{FB3E4B87-99FC-45B9-BFCC-581BDCB479E7}">
      <dsp:nvSpPr>
        <dsp:cNvPr id="0" name=""/>
        <dsp:cNvSpPr/>
      </dsp:nvSpPr>
      <dsp:spPr>
        <a:xfrm>
          <a:off x="0" y="2597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Displays compactos, finos</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2624892"/>
        <a:ext cx="4160012" cy="506770"/>
      </dsp:txXfrm>
    </dsp:sp>
    <dsp:sp modelId="{8ABB2C85-A8E4-475F-8888-FE95DA0FE3D7}">
      <dsp:nvSpPr>
        <dsp:cNvPr id="0" name=""/>
        <dsp:cNvSpPr/>
      </dsp:nvSpPr>
      <dsp:spPr>
        <a:xfrm>
          <a:off x="0" y="3245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Independente de ângulo de visão</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3272892"/>
        <a:ext cx="4160012" cy="506770"/>
      </dsp:txXfrm>
    </dsp:sp>
    <dsp:sp modelId="{7BE5B941-F648-4299-A948-3FC2521A3B6A}">
      <dsp:nvSpPr>
        <dsp:cNvPr id="0" name=""/>
        <dsp:cNvSpPr/>
      </dsp:nvSpPr>
      <dsp:spPr>
        <a:xfrm>
          <a:off x="0" y="3893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Displays Transparentes</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3920892"/>
        <a:ext cx="4160012" cy="506770"/>
      </dsp:txXfrm>
    </dsp:sp>
    <dsp:sp modelId="{813AEB6C-21E4-4A18-B18E-DFB468DC8167}">
      <dsp:nvSpPr>
        <dsp:cNvPr id="0" name=""/>
        <dsp:cNvSpPr/>
      </dsp:nvSpPr>
      <dsp:spPr>
        <a:xfrm>
          <a:off x="0" y="4541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Displays Flexíveis</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4568892"/>
        <a:ext cx="4160012" cy="506770"/>
      </dsp:txXfrm>
    </dsp:sp>
    <dsp:sp modelId="{D9DB58D6-2295-4AFA-9020-CCF57CD3C62E}">
      <dsp:nvSpPr>
        <dsp:cNvPr id="0" name=""/>
        <dsp:cNvSpPr/>
      </dsp:nvSpPr>
      <dsp:spPr>
        <a:xfrm>
          <a:off x="0" y="5189477"/>
          <a:ext cx="4214842" cy="561600"/>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127000" dist="38100" dir="2700000" algn="ctr" rotWithShape="0">
            <a:srgbClr val="000000">
              <a:alpha val="45000"/>
            </a:srgbClr>
          </a:outerShdw>
        </a:effectLst>
        <a:scene3d>
          <a:camera prst="orthographicFron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effectLst>
                <a:glow rad="101600">
                  <a:schemeClr val="accent2">
                    <a:satMod val="175000"/>
                    <a:alpha val="40000"/>
                  </a:schemeClr>
                </a:glow>
                <a:reflection blurRad="6350" stA="55000" endA="300" endPos="45500" dir="5400000" sy="-100000" algn="bl" rotWithShape="0"/>
              </a:effectLst>
            </a:rPr>
            <a:t>Aplicações em iluminação</a:t>
          </a:r>
          <a:endParaRPr lang="pt-BR" sz="2200" kern="1200" dirty="0">
            <a:effectLst>
              <a:glow rad="101600">
                <a:schemeClr val="accent2">
                  <a:satMod val="175000"/>
                  <a:alpha val="40000"/>
                </a:schemeClr>
              </a:glow>
              <a:reflection blurRad="6350" stA="55000" endA="300" endPos="45500" dir="5400000" sy="-100000" algn="bl" rotWithShape="0"/>
            </a:effectLst>
          </a:endParaRPr>
        </a:p>
      </dsp:txBody>
      <dsp:txXfrm>
        <a:off x="27415" y="5216892"/>
        <a:ext cx="4160012" cy="506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B74AE-1AF6-41DB-9C25-868FF833474D}">
      <dsp:nvSpPr>
        <dsp:cNvPr id="0" name=""/>
        <dsp:cNvSpPr/>
      </dsp:nvSpPr>
      <dsp:spPr>
        <a:xfrm>
          <a:off x="0" y="0"/>
          <a:ext cx="6500858" cy="1380324"/>
        </a:xfrm>
        <a:prstGeom prst="roundRect">
          <a:avLst>
            <a:gd name="adj" fmla="val 10000"/>
          </a:avLst>
        </a:prstGeom>
        <a:gradFill rotWithShape="0">
          <a:gsLst>
            <a:gs pos="0">
              <a:schemeClr val="accent1">
                <a:shade val="80000"/>
                <a:hueOff val="0"/>
                <a:satOff val="0"/>
                <a:lumOff val="0"/>
                <a:alphaOff val="0"/>
                <a:tint val="98000"/>
                <a:shade val="25000"/>
                <a:satMod val="250000"/>
              </a:schemeClr>
            </a:gs>
            <a:gs pos="68000">
              <a:schemeClr val="accent1">
                <a:shade val="80000"/>
                <a:hueOff val="0"/>
                <a:satOff val="0"/>
                <a:lumOff val="0"/>
                <a:alphaOff val="0"/>
                <a:tint val="86000"/>
                <a:satMod val="115000"/>
              </a:schemeClr>
            </a:gs>
            <a:gs pos="100000">
              <a:schemeClr val="accent1">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0"/>
              <a:satOff val="0"/>
              <a:lumOff val="0"/>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rtl="0">
            <a:lnSpc>
              <a:spcPct val="90000"/>
            </a:lnSpc>
            <a:spcBef>
              <a:spcPct val="0"/>
            </a:spcBef>
            <a:spcAft>
              <a:spcPct val="35000"/>
            </a:spcAft>
          </a:pPr>
          <a:r>
            <a:rPr lang="pt-BR" sz="3200" kern="1200" dirty="0" err="1" smtClean="0">
              <a:effectLst>
                <a:glow rad="101600">
                  <a:schemeClr val="accent2">
                    <a:satMod val="175000"/>
                    <a:alpha val="40000"/>
                  </a:schemeClr>
                </a:glow>
                <a:reflection blurRad="6350" stA="55000" endA="300" endPos="45500" dir="5400000" sy="-100000" algn="bl" rotWithShape="0"/>
              </a:effectLst>
            </a:rPr>
            <a:t>OLEDs</a:t>
          </a:r>
          <a:r>
            <a:rPr lang="pt-BR" sz="3200" kern="1200" dirty="0" smtClean="0">
              <a:effectLst>
                <a:glow rad="101600">
                  <a:schemeClr val="accent2">
                    <a:satMod val="175000"/>
                    <a:alpha val="40000"/>
                  </a:schemeClr>
                </a:glow>
                <a:reflection blurRad="6350" stA="55000" endA="300" endPos="45500" dir="5400000" sy="-100000" algn="bl" rotWithShape="0"/>
              </a:effectLst>
            </a:rPr>
            <a:t>: Estado da Arte</a:t>
          </a:r>
          <a:endParaRPr lang="pt-BR" sz="3200" kern="1200" dirty="0">
            <a:effectLst>
              <a:glow rad="101600">
                <a:schemeClr val="accent2">
                  <a:satMod val="175000"/>
                  <a:alpha val="40000"/>
                </a:schemeClr>
              </a:glow>
              <a:reflection blurRad="6350" stA="55000" endA="300" endPos="45500" dir="5400000" sy="-100000" algn="bl" rotWithShape="0"/>
            </a:effectLst>
          </a:endParaRPr>
        </a:p>
        <a:p>
          <a:pPr marL="285750" lvl="1" indent="-285750" algn="l" defTabSz="1422400" rtl="0">
            <a:lnSpc>
              <a:spcPct val="90000"/>
            </a:lnSpc>
            <a:spcBef>
              <a:spcPct val="0"/>
            </a:spcBef>
            <a:spcAft>
              <a:spcPct val="15000"/>
            </a:spcAft>
            <a:buChar char="••"/>
          </a:pP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0"/>
        <a:ext cx="5062653" cy="1380324"/>
      </dsp:txXfrm>
    </dsp:sp>
    <dsp:sp modelId="{6DBFBEFC-DA8A-4896-B069-2261F11781AE}">
      <dsp:nvSpPr>
        <dsp:cNvPr id="0" name=""/>
        <dsp:cNvSpPr/>
      </dsp:nvSpPr>
      <dsp:spPr>
        <a:xfrm>
          <a:off x="138032" y="86618"/>
          <a:ext cx="1300171" cy="1104259"/>
        </a:xfrm>
        <a:prstGeom prst="roundRect">
          <a:avLst/>
        </a:prstGeom>
        <a:blipFill rotWithShape="0">
          <a:blip xmlns:r="http://schemas.openxmlformats.org/officeDocument/2006/relationships" r:embed="rId1"/>
          <a:stretch>
            <a:fillRect/>
          </a:stretch>
        </a:blipFill>
        <a:ln>
          <a:noFill/>
        </a:ln>
        <a:effectLst>
          <a:outerShdw blurRad="57150" dist="38100" dir="5400000" algn="ctr" rotWithShape="0">
            <a:schemeClr val="accent1">
              <a:tint val="50000"/>
              <a:hueOff val="0"/>
              <a:satOff val="0"/>
              <a:lumOff val="0"/>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4BDA3A8-B7B2-4282-AD69-18F1FE5C9588}">
      <dsp:nvSpPr>
        <dsp:cNvPr id="0" name=""/>
        <dsp:cNvSpPr/>
      </dsp:nvSpPr>
      <dsp:spPr>
        <a:xfrm>
          <a:off x="0" y="1346920"/>
          <a:ext cx="6500858" cy="1380324"/>
        </a:xfrm>
        <a:prstGeom prst="roundRect">
          <a:avLst>
            <a:gd name="adj" fmla="val 10000"/>
          </a:avLst>
        </a:prstGeom>
        <a:gradFill rotWithShape="0">
          <a:gsLst>
            <a:gs pos="0">
              <a:schemeClr val="accent1">
                <a:shade val="80000"/>
                <a:hueOff val="236519"/>
                <a:satOff val="-13281"/>
                <a:lumOff val="11454"/>
                <a:alphaOff val="0"/>
                <a:tint val="98000"/>
                <a:shade val="25000"/>
                <a:satMod val="250000"/>
              </a:schemeClr>
            </a:gs>
            <a:gs pos="68000">
              <a:schemeClr val="accent1">
                <a:shade val="80000"/>
                <a:hueOff val="236519"/>
                <a:satOff val="-13281"/>
                <a:lumOff val="11454"/>
                <a:alphaOff val="0"/>
                <a:tint val="86000"/>
                <a:satMod val="115000"/>
              </a:schemeClr>
            </a:gs>
            <a:gs pos="100000">
              <a:schemeClr val="accent1">
                <a:shade val="80000"/>
                <a:hueOff val="236519"/>
                <a:satOff val="-13281"/>
                <a:lumOff val="11454"/>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236519"/>
              <a:satOff val="-13281"/>
              <a:lumOff val="11454"/>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solidFill>
                <a:srgbClr val="FFFF66"/>
              </a:solidFill>
              <a:effectLst>
                <a:glow rad="101600">
                  <a:schemeClr val="accent2">
                    <a:satMod val="175000"/>
                    <a:alpha val="40000"/>
                  </a:schemeClr>
                </a:glow>
                <a:reflection blurRad="6350" stA="55000" endA="300" endPos="45500" dir="5400000" sy="-100000" algn="bl" rotWithShape="0"/>
              </a:effectLst>
            </a:rPr>
            <a:t>LEO - Técnicas e Materiais</a:t>
          </a:r>
          <a:endParaRPr lang="pt-BR" sz="3200" kern="1200" dirty="0">
            <a:solidFill>
              <a:srgbClr val="FFFF66"/>
            </a:solidFill>
            <a:effectLst>
              <a:glow rad="101600">
                <a:schemeClr val="accent2">
                  <a:satMod val="175000"/>
                  <a:alpha val="40000"/>
                </a:schemeClr>
              </a:glow>
              <a:reflection blurRad="6350" stA="55000" endA="300" endPos="45500" dir="5400000" sy="-100000" algn="bl" rotWithShape="0"/>
            </a:effectLst>
          </a:endParaRPr>
        </a:p>
      </dsp:txBody>
      <dsp:txXfrm>
        <a:off x="1438204" y="1346920"/>
        <a:ext cx="5062653" cy="1380324"/>
      </dsp:txXfrm>
    </dsp:sp>
    <dsp:sp modelId="{04033F9E-23FA-45B9-BD0F-3605C29445E3}">
      <dsp:nvSpPr>
        <dsp:cNvPr id="0" name=""/>
        <dsp:cNvSpPr/>
      </dsp:nvSpPr>
      <dsp:spPr>
        <a:xfrm>
          <a:off x="138032" y="1485008"/>
          <a:ext cx="1300171" cy="1104259"/>
        </a:xfrm>
        <a:prstGeom prst="roundRect">
          <a:avLst/>
        </a:prstGeom>
        <a:blipFill rotWithShape="0">
          <a:blip xmlns:r="http://schemas.openxmlformats.org/officeDocument/2006/relationships" r:embed="rId2"/>
          <a:stretch>
            <a:fillRect/>
          </a:stretch>
        </a:blipFill>
        <a:ln>
          <a:noFill/>
        </a:ln>
        <a:effectLst>
          <a:outerShdw blurRad="57150" dist="38100" dir="5400000" algn="ctr" rotWithShape="0">
            <a:schemeClr val="accent1">
              <a:tint val="50000"/>
              <a:hueOff val="23182"/>
              <a:satOff val="-1072"/>
              <a:lumOff val="3886"/>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5820A65-8702-42D1-A472-525ED338F954}">
      <dsp:nvSpPr>
        <dsp:cNvPr id="0" name=""/>
        <dsp:cNvSpPr/>
      </dsp:nvSpPr>
      <dsp:spPr>
        <a:xfrm>
          <a:off x="0" y="2762416"/>
          <a:ext cx="6500858" cy="1380324"/>
        </a:xfrm>
        <a:prstGeom prst="roundRect">
          <a:avLst>
            <a:gd name="adj" fmla="val 10000"/>
          </a:avLst>
        </a:prstGeom>
        <a:gradFill rotWithShape="0">
          <a:gsLst>
            <a:gs pos="0">
              <a:schemeClr val="accent1">
                <a:shade val="80000"/>
                <a:hueOff val="473037"/>
                <a:satOff val="-26563"/>
                <a:lumOff val="22907"/>
                <a:alphaOff val="0"/>
                <a:tint val="98000"/>
                <a:shade val="25000"/>
                <a:satMod val="250000"/>
              </a:schemeClr>
            </a:gs>
            <a:gs pos="68000">
              <a:schemeClr val="accent1">
                <a:shade val="80000"/>
                <a:hueOff val="473037"/>
                <a:satOff val="-26563"/>
                <a:lumOff val="22907"/>
                <a:alphaOff val="0"/>
                <a:tint val="86000"/>
                <a:satMod val="115000"/>
              </a:schemeClr>
            </a:gs>
            <a:gs pos="100000">
              <a:schemeClr val="accent1">
                <a:shade val="80000"/>
                <a:hueOff val="473037"/>
                <a:satOff val="-26563"/>
                <a:lumOff val="22907"/>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473037"/>
              <a:satOff val="-26563"/>
              <a:lumOff val="22907"/>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Resultados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2762416"/>
        <a:ext cx="5062653" cy="1380324"/>
      </dsp:txXfrm>
    </dsp:sp>
    <dsp:sp modelId="{4475EAF9-C0C3-479C-9BA4-44E4D2B16F64}">
      <dsp:nvSpPr>
        <dsp:cNvPr id="0" name=""/>
        <dsp:cNvSpPr/>
      </dsp:nvSpPr>
      <dsp:spPr>
        <a:xfrm>
          <a:off x="138032" y="2900537"/>
          <a:ext cx="1300171" cy="1104259"/>
        </a:xfrm>
        <a:prstGeom prst="roundRect">
          <a:avLst/>
        </a:prstGeom>
        <a:blipFill rotWithShape="0">
          <a:blip xmlns:r="http://schemas.openxmlformats.org/officeDocument/2006/relationships" r:embed="rId3"/>
          <a:stretch>
            <a:fillRect/>
          </a:stretch>
        </a:blipFill>
        <a:ln>
          <a:noFill/>
        </a:ln>
        <a:effectLst>
          <a:outerShdw blurRad="57150" dist="38100" dir="5400000" algn="ctr" rotWithShape="0">
            <a:schemeClr val="accent1">
              <a:tint val="50000"/>
              <a:hueOff val="46365"/>
              <a:satOff val="-2144"/>
              <a:lumOff val="7771"/>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BA8C436-C6E8-4F75-B787-D643BF566203}">
      <dsp:nvSpPr>
        <dsp:cNvPr id="0" name=""/>
        <dsp:cNvSpPr/>
      </dsp:nvSpPr>
      <dsp:spPr>
        <a:xfrm>
          <a:off x="0" y="4177911"/>
          <a:ext cx="6500858" cy="1380324"/>
        </a:xfrm>
        <a:prstGeom prst="roundRect">
          <a:avLst>
            <a:gd name="adj" fmla="val 10000"/>
          </a:avLst>
        </a:prstGeom>
        <a:gradFill rotWithShape="0">
          <a:gsLst>
            <a:gs pos="0">
              <a:schemeClr val="accent1">
                <a:shade val="80000"/>
                <a:hueOff val="709556"/>
                <a:satOff val="-39844"/>
                <a:lumOff val="34361"/>
                <a:alphaOff val="0"/>
                <a:tint val="98000"/>
                <a:shade val="25000"/>
                <a:satMod val="250000"/>
              </a:schemeClr>
            </a:gs>
            <a:gs pos="68000">
              <a:schemeClr val="accent1">
                <a:shade val="80000"/>
                <a:hueOff val="709556"/>
                <a:satOff val="-39844"/>
                <a:lumOff val="34361"/>
                <a:alphaOff val="0"/>
                <a:tint val="86000"/>
                <a:satMod val="115000"/>
              </a:schemeClr>
            </a:gs>
            <a:gs pos="100000">
              <a:schemeClr val="accent1">
                <a:shade val="80000"/>
                <a:hueOff val="709556"/>
                <a:satOff val="-39844"/>
                <a:lumOff val="34361"/>
                <a:alphaOff val="0"/>
                <a:tint val="50000"/>
                <a:satMod val="150000"/>
              </a:schemeClr>
            </a:gs>
          </a:gsLst>
          <a:path path="circle">
            <a:fillToRect l="50000" t="130000" r="50000" b="-30000"/>
          </a:path>
        </a:gradFill>
        <a:ln>
          <a:noFill/>
        </a:ln>
        <a:effectLst>
          <a:outerShdw blurRad="57150" dist="38100" dir="5400000" algn="ctr" rotWithShape="0">
            <a:schemeClr val="accent1">
              <a:shade val="80000"/>
              <a:hueOff val="709556"/>
              <a:satOff val="-39844"/>
              <a:lumOff val="34361"/>
              <a:alphaOff val="0"/>
              <a:shade val="9000"/>
              <a:satMod val="105000"/>
              <a:alpha val="48000"/>
            </a:schemeClr>
          </a:outerShdw>
        </a:effectLst>
        <a:scene3d>
          <a:camera prst="perspectiveRight"/>
          <a:lightRig rig="balanced" dir="t"/>
        </a:scene3d>
        <a:sp3d prstMaterial="translucentPowder">
          <a:bevelT w="203200" h="508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pt-BR" sz="3200" kern="1200" dirty="0" smtClean="0">
              <a:effectLst>
                <a:glow rad="101600">
                  <a:schemeClr val="accent2">
                    <a:satMod val="175000"/>
                    <a:alpha val="40000"/>
                  </a:schemeClr>
                </a:glow>
                <a:reflection blurRad="6350" stA="55000" endA="300" endPos="45500" dir="5400000" sy="-100000" algn="bl" rotWithShape="0"/>
              </a:effectLst>
            </a:rPr>
            <a:t>Perspectivas</a:t>
          </a:r>
          <a:endParaRPr lang="pt-BR" sz="3200" kern="1200" dirty="0">
            <a:effectLst>
              <a:glow rad="101600">
                <a:schemeClr val="accent2">
                  <a:satMod val="175000"/>
                  <a:alpha val="40000"/>
                </a:schemeClr>
              </a:glow>
              <a:reflection blurRad="6350" stA="55000" endA="300" endPos="45500" dir="5400000" sy="-100000" algn="bl" rotWithShape="0"/>
            </a:effectLst>
          </a:endParaRPr>
        </a:p>
      </dsp:txBody>
      <dsp:txXfrm>
        <a:off x="1438204" y="4177911"/>
        <a:ext cx="5062653" cy="1380324"/>
      </dsp:txXfrm>
    </dsp:sp>
    <dsp:sp modelId="{C4430A62-A35C-44D1-BC72-495D80FB850C}">
      <dsp:nvSpPr>
        <dsp:cNvPr id="0" name=""/>
        <dsp:cNvSpPr/>
      </dsp:nvSpPr>
      <dsp:spPr>
        <a:xfrm>
          <a:off x="138032" y="4316065"/>
          <a:ext cx="1300171" cy="1104259"/>
        </a:xfrm>
        <a:prstGeom prst="roundRect">
          <a:avLst/>
        </a:prstGeom>
        <a:blipFill rotWithShape="0">
          <a:blip xmlns:r="http://schemas.openxmlformats.org/officeDocument/2006/relationships" r:embed="rId4"/>
          <a:stretch>
            <a:fillRect/>
          </a:stretch>
        </a:blipFill>
        <a:ln>
          <a:noFill/>
        </a:ln>
        <a:effectLst>
          <a:outerShdw blurRad="57150" dist="38100" dir="5400000" algn="ctr" rotWithShape="0">
            <a:schemeClr val="accent1">
              <a:tint val="50000"/>
              <a:hueOff val="69547"/>
              <a:satOff val="-3216"/>
              <a:lumOff val="11657"/>
              <a:alphaOff val="0"/>
              <a:shade val="9000"/>
              <a:satMod val="105000"/>
              <a:alpha val="48000"/>
            </a:scheme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B90D2-DC9A-4976-BF13-98210D043460}">
      <dsp:nvSpPr>
        <dsp:cNvPr id="0" name=""/>
        <dsp:cNvSpPr/>
      </dsp:nvSpPr>
      <dsp:spPr>
        <a:xfrm>
          <a:off x="0" y="57950"/>
          <a:ext cx="3071834" cy="1728000"/>
        </a:xfrm>
        <a:prstGeom prst="rightArrow">
          <a:avLst/>
        </a:prstGeom>
        <a:solidFill>
          <a:srgbClr val="FF0000">
            <a:alpha val="79000"/>
          </a:srgbClr>
        </a:solidFill>
        <a:ln>
          <a:noFill/>
        </a:ln>
        <a:effectLst>
          <a:outerShdw blurRad="57150" dist="38100" dir="5400000" algn="ctr" rotWithShape="0">
            <a:schemeClr val="accent1">
              <a:hueOff val="0"/>
              <a:satOff val="0"/>
              <a:lumOff val="0"/>
              <a:alphaOff val="0"/>
              <a:shade val="9000"/>
              <a:satMod val="105000"/>
              <a:alpha val="48000"/>
            </a:schemeClr>
          </a:outerShdw>
        </a:effectLst>
        <a:sp3d extrusionH="152250" prstMaterial="plastic">
          <a:bevelT w="165100" prst="coolSlant"/>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71A3-4044-4843-8FCA-3ABD5824CB26}">
      <dsp:nvSpPr>
        <dsp:cNvPr id="0" name=""/>
        <dsp:cNvSpPr/>
      </dsp:nvSpPr>
      <dsp:spPr>
        <a:xfrm>
          <a:off x="0" y="187948"/>
          <a:ext cx="5748658" cy="3449194"/>
        </a:xfrm>
        <a:prstGeom prst="rect">
          <a:avLst/>
        </a:prstGeom>
        <a:solidFill>
          <a:schemeClr val="accent6">
            <a:lumMod val="20000"/>
            <a:lumOff val="80000"/>
            <a:alpha val="29000"/>
          </a:schemeClr>
        </a:solidFill>
        <a:ln>
          <a:noFill/>
        </a:ln>
        <a:effectLst>
          <a:outerShdw blurRad="57150" dist="38100" dir="5400000" algn="ctr" rotWithShape="0">
            <a:schemeClr val="accent6">
              <a:alpha val="90000"/>
              <a:hueOff val="0"/>
              <a:satOff val="0"/>
              <a:lumOff val="0"/>
              <a:alphaOff val="0"/>
              <a:shade val="9000"/>
              <a:satMod val="105000"/>
              <a:alpha val="48000"/>
            </a:schemeClr>
          </a:outerShdw>
        </a:effectLst>
        <a:scene3d>
          <a:camera prst="perspectiveRelaxed" fov="2760000">
            <a:rot lat="18900000" lon="20280000" rev="144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US" sz="6500" kern="1200" dirty="0" err="1" smtClean="0">
              <a:effectLst>
                <a:glow rad="228600">
                  <a:schemeClr val="accent2">
                    <a:satMod val="175000"/>
                    <a:alpha val="40000"/>
                  </a:schemeClr>
                </a:glow>
                <a:reflection blurRad="6350" stA="55000" endA="300" endPos="45500" dir="5400000" sy="-100000" algn="bl" rotWithShape="0"/>
              </a:effectLst>
            </a:rPr>
            <a:t>Vidro</a:t>
          </a:r>
          <a:r>
            <a:rPr lang="en-US" sz="6500" kern="1200" dirty="0" smtClean="0">
              <a:effectLst>
                <a:glow rad="228600">
                  <a:schemeClr val="accent2">
                    <a:satMod val="175000"/>
                    <a:alpha val="40000"/>
                  </a:schemeClr>
                </a:glow>
                <a:reflection blurRad="6350" stA="55000" endA="300" endPos="45500" dir="5400000" sy="-100000" algn="bl" rotWithShape="0"/>
              </a:effectLst>
            </a:rPr>
            <a:t>/ITO</a:t>
          </a:r>
          <a:endParaRPr lang="pt-BR" sz="6500" kern="1200" dirty="0">
            <a:effectLst>
              <a:glow rad="228600">
                <a:schemeClr val="accent2">
                  <a:satMod val="175000"/>
                  <a:alpha val="40000"/>
                </a:schemeClr>
              </a:glow>
              <a:reflection blurRad="6350" stA="55000" endA="300" endPos="45500" dir="5400000" sy="-100000" algn="bl" rotWithShape="0"/>
            </a:effectLst>
          </a:endParaRPr>
        </a:p>
      </dsp:txBody>
      <dsp:txXfrm>
        <a:off x="0" y="187948"/>
        <a:ext cx="5748658" cy="3449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71A3-4044-4843-8FCA-3ABD5824CB26}">
      <dsp:nvSpPr>
        <dsp:cNvPr id="0" name=""/>
        <dsp:cNvSpPr/>
      </dsp:nvSpPr>
      <dsp:spPr>
        <a:xfrm>
          <a:off x="500062" y="0"/>
          <a:ext cx="4559753" cy="2735852"/>
        </a:xfrm>
        <a:prstGeom prst="rect">
          <a:avLst/>
        </a:prstGeom>
        <a:solidFill>
          <a:schemeClr val="accent2">
            <a:hueOff val="0"/>
            <a:satOff val="0"/>
            <a:lumOff val="0"/>
            <a:alpha val="55000"/>
          </a:schemeClr>
        </a:solidFill>
        <a:ln>
          <a:noFill/>
        </a:ln>
        <a:effectLst>
          <a:outerShdw blurRad="57150" dist="38100" dir="5400000" algn="ctr" rotWithShape="0">
            <a:schemeClr val="accent2">
              <a:hueOff val="0"/>
              <a:satOff val="0"/>
              <a:lumOff val="0"/>
              <a:alphaOff val="0"/>
              <a:shade val="9000"/>
              <a:satMod val="105000"/>
              <a:alpha val="48000"/>
            </a:schemeClr>
          </a:outerShdw>
        </a:effectLst>
        <a:scene3d>
          <a:camera prst="perspectiveRelaxed" fov="2760000">
            <a:rot lat="19080000" lon="20400000" rev="132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US" sz="6500" kern="1200" dirty="0" smtClean="0">
              <a:effectLst>
                <a:glow rad="139700">
                  <a:srgbClr val="FFC000">
                    <a:alpha val="40000"/>
                  </a:srgbClr>
                </a:glow>
              </a:effectLst>
            </a:rPr>
            <a:t>CTB</a:t>
          </a:r>
          <a:endParaRPr lang="pt-BR" sz="6500" kern="1200" dirty="0">
            <a:effectLst>
              <a:glow rad="139700">
                <a:srgbClr val="FFC000">
                  <a:alpha val="40000"/>
                </a:srgbClr>
              </a:glow>
            </a:effectLst>
          </a:endParaRPr>
        </a:p>
      </dsp:txBody>
      <dsp:txXfrm>
        <a:off x="500062" y="0"/>
        <a:ext cx="4559753" cy="273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71A3-4044-4843-8FCA-3ABD5824CB26}">
      <dsp:nvSpPr>
        <dsp:cNvPr id="0" name=""/>
        <dsp:cNvSpPr/>
      </dsp:nvSpPr>
      <dsp:spPr>
        <a:xfrm>
          <a:off x="512237" y="0"/>
          <a:ext cx="4559753" cy="2735852"/>
        </a:xfrm>
        <a:prstGeom prst="rect">
          <a:avLst/>
        </a:prstGeom>
        <a:solidFill>
          <a:srgbClr val="FF0000">
            <a:alpha val="68000"/>
          </a:srgbClr>
        </a:solidFill>
        <a:ln>
          <a:noFill/>
        </a:ln>
        <a:effectLst>
          <a:outerShdw blurRad="57150" dist="38100" dir="5400000" algn="ctr" rotWithShape="0">
            <a:schemeClr val="accent5">
              <a:alpha val="90000"/>
              <a:hueOff val="0"/>
              <a:satOff val="0"/>
              <a:lumOff val="0"/>
              <a:alphaOff val="0"/>
              <a:shade val="9000"/>
              <a:satMod val="105000"/>
              <a:alpha val="48000"/>
            </a:schemeClr>
          </a:outerShdw>
        </a:effectLst>
        <a:scene3d>
          <a:camera prst="perspectiveRelaxed" fov="2760000">
            <a:rot lat="19080000" lon="20400000" rev="132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US" sz="6500" kern="1200" dirty="0" smtClean="0">
              <a:effectLst>
                <a:glow rad="139700">
                  <a:srgbClr val="FFC000">
                    <a:alpha val="40000"/>
                  </a:srgbClr>
                </a:glow>
                <a:reflection blurRad="6350" stA="55000" endA="300" endPos="45500" dir="5400000" sy="-100000" algn="bl" rotWithShape="0"/>
              </a:effectLst>
            </a:rPr>
            <a:t>CEL</a:t>
          </a:r>
          <a:endParaRPr lang="pt-BR" sz="6500" kern="1200" dirty="0">
            <a:effectLst>
              <a:glow rad="139700">
                <a:srgbClr val="FFC000">
                  <a:alpha val="40000"/>
                </a:srgbClr>
              </a:glow>
              <a:reflection blurRad="6350" stA="55000" endA="300" endPos="45500" dir="5400000" sy="-100000" algn="bl" rotWithShape="0"/>
            </a:effectLst>
          </a:endParaRPr>
        </a:p>
      </dsp:txBody>
      <dsp:txXfrm>
        <a:off x="512237" y="0"/>
        <a:ext cx="4559753" cy="27358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71A3-4044-4843-8FCA-3ABD5824CB26}">
      <dsp:nvSpPr>
        <dsp:cNvPr id="0" name=""/>
        <dsp:cNvSpPr/>
      </dsp:nvSpPr>
      <dsp:spPr>
        <a:xfrm>
          <a:off x="512237" y="0"/>
          <a:ext cx="4559753" cy="2735852"/>
        </a:xfrm>
        <a:prstGeom prst="rect">
          <a:avLst/>
        </a:prstGeom>
        <a:solidFill>
          <a:schemeClr val="accent4">
            <a:hueOff val="0"/>
            <a:satOff val="0"/>
            <a:lumOff val="0"/>
            <a:alpha val="78000"/>
          </a:schemeClr>
        </a:solidFill>
        <a:ln>
          <a:noFill/>
        </a:ln>
        <a:effectLst>
          <a:outerShdw blurRad="57150" dist="38100" dir="5400000" algn="ctr" rotWithShape="0">
            <a:schemeClr val="accent4">
              <a:hueOff val="0"/>
              <a:satOff val="0"/>
              <a:lumOff val="0"/>
              <a:alphaOff val="0"/>
              <a:shade val="9000"/>
              <a:satMod val="105000"/>
              <a:alpha val="48000"/>
            </a:schemeClr>
          </a:outerShdw>
        </a:effectLst>
        <a:scene3d>
          <a:camera prst="perspectiveRelaxed" fov="2760000">
            <a:rot lat="19080000" lon="20400000" rev="132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US" sz="6500" kern="1200" dirty="0" smtClean="0">
              <a:solidFill>
                <a:schemeClr val="tx1"/>
              </a:solidFill>
              <a:effectLst>
                <a:glow rad="139700">
                  <a:schemeClr val="accent6">
                    <a:satMod val="175000"/>
                    <a:alpha val="40000"/>
                  </a:schemeClr>
                </a:glow>
                <a:reflection blurRad="6350" stA="55000" endA="300" endPos="45500" dir="5400000" sy="-100000" algn="bl" rotWithShape="0"/>
              </a:effectLst>
            </a:rPr>
            <a:t>CTE</a:t>
          </a:r>
          <a:endParaRPr lang="pt-BR" sz="6500" kern="1200" dirty="0">
            <a:solidFill>
              <a:schemeClr val="tx1"/>
            </a:solidFill>
            <a:effectLst>
              <a:glow rad="139700">
                <a:schemeClr val="accent6">
                  <a:satMod val="175000"/>
                  <a:alpha val="40000"/>
                </a:schemeClr>
              </a:glow>
              <a:reflection blurRad="6350" stA="55000" endA="300" endPos="45500" dir="5400000" sy="-100000" algn="bl" rotWithShape="0"/>
            </a:effectLst>
          </a:endParaRPr>
        </a:p>
      </dsp:txBody>
      <dsp:txXfrm>
        <a:off x="512237" y="0"/>
        <a:ext cx="4559753" cy="27358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71A3-4044-4843-8FCA-3ABD5824CB26}">
      <dsp:nvSpPr>
        <dsp:cNvPr id="0" name=""/>
        <dsp:cNvSpPr/>
      </dsp:nvSpPr>
      <dsp:spPr>
        <a:xfrm>
          <a:off x="512237" y="0"/>
          <a:ext cx="4559753" cy="2735852"/>
        </a:xfrm>
        <a:prstGeom prst="rect">
          <a:avLst/>
        </a:prstGeom>
        <a:solidFill>
          <a:schemeClr val="tx1">
            <a:lumMod val="85000"/>
            <a:alpha val="90000"/>
          </a:schemeClr>
        </a:solidFill>
        <a:ln>
          <a:noFill/>
        </a:ln>
        <a:effectLst>
          <a:outerShdw blurRad="57150" dist="38100" dir="5400000" algn="ctr" rotWithShape="0">
            <a:schemeClr val="accent6">
              <a:alpha val="90000"/>
              <a:hueOff val="0"/>
              <a:satOff val="0"/>
              <a:lumOff val="0"/>
              <a:alphaOff val="0"/>
              <a:shade val="9000"/>
              <a:satMod val="105000"/>
              <a:alpha val="48000"/>
            </a:schemeClr>
          </a:outerShdw>
        </a:effectLst>
        <a:scene3d>
          <a:camera prst="perspectiveRelaxed" fov="2760000">
            <a:rot lat="19080000" lon="20400000" rev="1320000"/>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r>
            <a:rPr lang="en-US" sz="6500" kern="1200" dirty="0" smtClean="0">
              <a:effectLst>
                <a:glow rad="228600">
                  <a:schemeClr val="tx1">
                    <a:lumMod val="85000"/>
                    <a:alpha val="40000"/>
                  </a:schemeClr>
                </a:glow>
                <a:reflection blurRad="6350" stA="55000" endA="50" endPos="85000" dir="5400000" sy="-100000" algn="bl" rotWithShape="0"/>
              </a:effectLst>
            </a:rPr>
            <a:t>Al</a:t>
          </a:r>
          <a:endParaRPr lang="pt-BR" sz="6500" kern="1200" dirty="0">
            <a:effectLst>
              <a:glow rad="228600">
                <a:schemeClr val="tx1">
                  <a:lumMod val="85000"/>
                  <a:alpha val="40000"/>
                </a:schemeClr>
              </a:glow>
              <a:reflection blurRad="6350" stA="55000" endA="50" endPos="85000" dir="5400000" sy="-100000" algn="bl" rotWithShape="0"/>
            </a:effectLst>
          </a:endParaRPr>
        </a:p>
      </dsp:txBody>
      <dsp:txXfrm>
        <a:off x="512237" y="0"/>
        <a:ext cx="4559753" cy="2735852"/>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889938" cy="4887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777607" y="0"/>
            <a:ext cx="2889938" cy="488791"/>
          </a:xfrm>
          <a:prstGeom prst="rect">
            <a:avLst/>
          </a:prstGeom>
        </p:spPr>
        <p:txBody>
          <a:bodyPr vert="horz" lIns="91440" tIns="45720" rIns="91440" bIns="45720" rtlCol="0"/>
          <a:lstStyle>
            <a:lvl1pPr algn="r">
              <a:defRPr sz="1200"/>
            </a:lvl1pPr>
          </a:lstStyle>
          <a:p>
            <a:fld id="{BDD849BB-2C71-4B90-9B83-C51F2809DA78}" type="datetimeFigureOut">
              <a:rPr lang="pt-BR" smtClean="0"/>
              <a:pPr/>
              <a:t>21/06/2013</a:t>
            </a:fld>
            <a:endParaRPr lang="pt-BR"/>
          </a:p>
        </p:txBody>
      </p:sp>
      <p:sp>
        <p:nvSpPr>
          <p:cNvPr id="4" name="Espaço Reservado para Imagem de Slide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66909" y="4643517"/>
            <a:ext cx="5335270" cy="4399121"/>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285337"/>
            <a:ext cx="2889938" cy="488791"/>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777607" y="9285337"/>
            <a:ext cx="2889938" cy="488791"/>
          </a:xfrm>
          <a:prstGeom prst="rect">
            <a:avLst/>
          </a:prstGeom>
        </p:spPr>
        <p:txBody>
          <a:bodyPr vert="horz" lIns="91440" tIns="45720" rIns="91440" bIns="45720" rtlCol="0" anchor="b"/>
          <a:lstStyle>
            <a:lvl1pPr algn="r">
              <a:defRPr sz="1200"/>
            </a:lvl1pPr>
          </a:lstStyle>
          <a:p>
            <a:fld id="{4CF0C0F7-6AA4-436B-9988-F4653A479044}" type="slidenum">
              <a:rPr lang="pt-BR" smtClean="0"/>
              <a:pPr/>
              <a:t>‹nº›</a:t>
            </a:fld>
            <a:endParaRPr lang="pt-BR"/>
          </a:p>
        </p:txBody>
      </p:sp>
    </p:spTree>
    <p:extLst>
      <p:ext uri="{BB962C8B-B14F-4D97-AF65-F5344CB8AC3E}">
        <p14:creationId xmlns:p14="http://schemas.microsoft.com/office/powerpoint/2010/main" val="207021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1</a:t>
            </a:fld>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10</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11</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12</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13</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14</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15</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16</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17</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18</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19</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p:cNvSpPr>
            <a:spLocks noGrp="1" noRot="1" noChangeAspect="1" noTextEdit="1"/>
          </p:cNvSpPr>
          <p:nvPr>
            <p:ph type="sldImg"/>
          </p:nvPr>
        </p:nvSpPr>
        <p:spPr bwMode="auto">
          <a:xfrm>
            <a:off x="1406525" y="673100"/>
            <a:ext cx="3046413" cy="2286000"/>
          </a:xfrm>
          <a:noFill/>
          <a:ln>
            <a:solidFill>
              <a:srgbClr val="000000"/>
            </a:solidFill>
            <a:miter lim="800000"/>
            <a:headEnd/>
            <a:tailEnd/>
          </a:ln>
        </p:spPr>
      </p:sp>
      <p:sp>
        <p:nvSpPr>
          <p:cNvPr id="583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80717C-76CE-415B-8902-61E85A523653}" type="slidenum">
              <a:rPr lang="pt-BR"/>
              <a:pPr fontAlgn="base">
                <a:spcBef>
                  <a:spcPct val="0"/>
                </a:spcBef>
                <a:spcAft>
                  <a:spcPct val="0"/>
                </a:spcAft>
                <a:defRPr/>
              </a:pPr>
              <a:t>2</a:t>
            </a:fld>
            <a:endParaRPr lang="pt-BR"/>
          </a:p>
        </p:txBody>
      </p:sp>
      <p:sp>
        <p:nvSpPr>
          <p:cNvPr id="21508"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20</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21</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22</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smtClean="0"/>
          </a:p>
          <a:p>
            <a:r>
              <a:rPr lang="en-US" dirty="0" err="1" smtClean="0"/>
              <a:t>Oled</a:t>
            </a:r>
            <a:r>
              <a:rPr lang="en-US" baseline="0" dirty="0" smtClean="0"/>
              <a:t> </a:t>
            </a:r>
            <a:r>
              <a:rPr lang="en-US" baseline="0" dirty="0" err="1" smtClean="0"/>
              <a:t>significa</a:t>
            </a:r>
            <a:r>
              <a:rPr lang="en-US" baseline="0" dirty="0" smtClean="0"/>
              <a:t>….</a:t>
            </a:r>
          </a:p>
          <a:p>
            <a:endParaRPr lang="en-US" baseline="0" dirty="0" smtClean="0"/>
          </a:p>
          <a:p>
            <a:endParaRPr lang="en-US" baseline="0" dirty="0" smtClean="0"/>
          </a:p>
          <a:p>
            <a:r>
              <a:rPr lang="pt-BR" sz="1200" kern="1200" dirty="0" smtClean="0">
                <a:solidFill>
                  <a:schemeClr val="tx1"/>
                </a:solidFill>
                <a:latin typeface="+mn-lt"/>
                <a:ea typeface="+mn-ea"/>
                <a:cs typeface="+mn-cs"/>
              </a:rPr>
              <a:t>Os </a:t>
            </a:r>
            <a:r>
              <a:rPr lang="pt-BR" sz="1200" kern="1200" dirty="0" err="1" smtClean="0">
                <a:solidFill>
                  <a:schemeClr val="tx1"/>
                </a:solidFill>
                <a:latin typeface="+mn-lt"/>
                <a:ea typeface="+mn-ea"/>
                <a:cs typeface="+mn-cs"/>
              </a:rPr>
              <a:t>OLEDs</a:t>
            </a:r>
            <a:r>
              <a:rPr lang="pt-BR" sz="1200" kern="1200" dirty="0" smtClean="0">
                <a:solidFill>
                  <a:schemeClr val="tx1"/>
                </a:solidFill>
                <a:latin typeface="+mn-lt"/>
                <a:ea typeface="+mn-ea"/>
                <a:cs typeface="+mn-cs"/>
              </a:rPr>
              <a:t> podem ser divididos em basicamente dois tipos, os </a:t>
            </a:r>
            <a:r>
              <a:rPr lang="pt-BR" sz="1200" kern="1200" dirty="0" err="1" smtClean="0">
                <a:solidFill>
                  <a:schemeClr val="tx1"/>
                </a:solidFill>
                <a:latin typeface="+mn-lt"/>
                <a:ea typeface="+mn-ea"/>
                <a:cs typeface="+mn-cs"/>
              </a:rPr>
              <a:t>SMOLEDs</a:t>
            </a:r>
            <a:r>
              <a:rPr lang="pt-BR" sz="1200" kern="1200" dirty="0" smtClean="0">
                <a:solidFill>
                  <a:schemeClr val="tx1"/>
                </a:solidFill>
                <a:latin typeface="+mn-lt"/>
                <a:ea typeface="+mn-ea"/>
                <a:cs typeface="+mn-cs"/>
              </a:rPr>
              <a:t>, e os </a:t>
            </a:r>
            <a:r>
              <a:rPr lang="pt-BR" sz="1200" kern="1200" dirty="0" err="1" smtClean="0">
                <a:solidFill>
                  <a:schemeClr val="tx1"/>
                </a:solidFill>
                <a:latin typeface="+mn-lt"/>
                <a:ea typeface="+mn-ea"/>
                <a:cs typeface="+mn-cs"/>
              </a:rPr>
              <a:t>PLEDs</a:t>
            </a:r>
            <a:r>
              <a:rPr lang="pt-BR" sz="1200" kern="1200" dirty="0" smtClean="0">
                <a:solidFill>
                  <a:schemeClr val="tx1"/>
                </a:solidFill>
                <a:latin typeface="+mn-lt"/>
                <a:ea typeface="+mn-ea"/>
                <a:cs typeface="+mn-cs"/>
              </a:rPr>
              <a:t>. O primeiro é a contração de </a:t>
            </a:r>
            <a:r>
              <a:rPr lang="pt-BR" sz="1200" i="1" kern="1200" dirty="0" smtClean="0">
                <a:solidFill>
                  <a:schemeClr val="tx1"/>
                </a:solidFill>
                <a:latin typeface="+mn-lt"/>
                <a:ea typeface="+mn-ea"/>
                <a:cs typeface="+mn-cs"/>
              </a:rPr>
              <a:t>Small e </a:t>
            </a:r>
            <a:r>
              <a:rPr lang="pt-BR" sz="1200" i="1" kern="1200" dirty="0" err="1" smtClean="0">
                <a:solidFill>
                  <a:schemeClr val="tx1"/>
                </a:solidFill>
                <a:latin typeface="+mn-lt"/>
                <a:ea typeface="+mn-ea"/>
                <a:cs typeface="+mn-cs"/>
              </a:rPr>
              <a:t>OLEDs</a:t>
            </a:r>
            <a:r>
              <a:rPr lang="pt-BR" sz="1200" kern="1200" dirty="0" smtClean="0">
                <a:solidFill>
                  <a:schemeClr val="tx1"/>
                </a:solidFill>
                <a:latin typeface="+mn-lt"/>
                <a:ea typeface="+mn-ea"/>
                <a:cs typeface="+mn-cs"/>
              </a:rPr>
              <a:t>, sigla usada para os dispositivos fabricados a partir de moléculas orgânicas pequenas e o segundo é a contração de </a:t>
            </a:r>
            <a:r>
              <a:rPr lang="pt-BR" sz="1200" i="1" kern="1200" dirty="0" err="1" smtClean="0">
                <a:solidFill>
                  <a:schemeClr val="tx1"/>
                </a:solidFill>
                <a:latin typeface="+mn-lt"/>
                <a:ea typeface="+mn-ea"/>
                <a:cs typeface="+mn-cs"/>
              </a:rPr>
              <a:t>Polymers</a:t>
            </a:r>
            <a:r>
              <a:rPr lang="pt-BR" sz="1200" kern="1200" dirty="0" smtClean="0">
                <a:solidFill>
                  <a:schemeClr val="tx1"/>
                </a:solidFill>
                <a:latin typeface="+mn-lt"/>
                <a:ea typeface="+mn-ea"/>
                <a:cs typeface="+mn-cs"/>
              </a:rPr>
              <a:t> e </a:t>
            </a:r>
            <a:r>
              <a:rPr lang="pt-BR" sz="1200" kern="1200" dirty="0" err="1" smtClean="0">
                <a:solidFill>
                  <a:schemeClr val="tx1"/>
                </a:solidFill>
                <a:latin typeface="+mn-lt"/>
                <a:ea typeface="+mn-ea"/>
                <a:cs typeface="+mn-cs"/>
              </a:rPr>
              <a:t>OLEDs</a:t>
            </a:r>
            <a:r>
              <a:rPr lang="pt-BR" sz="1200" kern="1200" dirty="0" smtClean="0">
                <a:solidFill>
                  <a:schemeClr val="tx1"/>
                </a:solidFill>
                <a:latin typeface="+mn-lt"/>
                <a:ea typeface="+mn-ea"/>
                <a:cs typeface="+mn-cs"/>
              </a:rPr>
              <a:t>, sigla usada para os dispositivos fabricados a partir de polímeros conjugados. Nesta tese, trabalhamos apenas com os dispositivos orgânicos emissores de luz baseados em pequenas moléculas. </a:t>
            </a:r>
            <a:endParaRPr lang="en-US" baseline="0" dirty="0" smtClean="0"/>
          </a:p>
          <a:p>
            <a:endParaRPr lang="en-US" baseline="0" dirty="0" smtClean="0"/>
          </a:p>
          <a:p>
            <a:r>
              <a:rPr lang="pt-BR" sz="1200" kern="1200" dirty="0" smtClean="0">
                <a:solidFill>
                  <a:schemeClr val="tx1"/>
                </a:solidFill>
                <a:latin typeface="+mn-lt"/>
                <a:ea typeface="+mn-ea"/>
                <a:cs typeface="+mn-cs"/>
              </a:rPr>
              <a:t>Os </a:t>
            </a:r>
            <a:r>
              <a:rPr lang="pt-BR" sz="1200" kern="1200" dirty="0" err="1" smtClean="0">
                <a:solidFill>
                  <a:schemeClr val="tx1"/>
                </a:solidFill>
                <a:latin typeface="+mn-lt"/>
                <a:ea typeface="+mn-ea"/>
                <a:cs typeface="+mn-cs"/>
              </a:rPr>
              <a:t>OLEDs</a:t>
            </a:r>
            <a:r>
              <a:rPr lang="pt-BR" sz="1200" kern="1200" dirty="0" smtClean="0">
                <a:solidFill>
                  <a:schemeClr val="tx1"/>
                </a:solidFill>
                <a:latin typeface="+mn-lt"/>
                <a:ea typeface="+mn-ea"/>
                <a:cs typeface="+mn-cs"/>
              </a:rPr>
              <a:t> são construídos a partir da sobreposição em camadas de uma série de filmes finos, os quais são normalmente depositados seqüencialmente em sistemas de alto vácuo. Vários métodos de deposição de filmes finos podem ser empregados na fabricação desses dispositivos, como por exemplo ....</a:t>
            </a:r>
            <a:endParaRPr lang="en-US" baseline="0" dirty="0" smtClean="0"/>
          </a:p>
          <a:p>
            <a:endParaRPr lang="en-US" baseline="0" dirty="0" smtClean="0"/>
          </a:p>
          <a:p>
            <a:r>
              <a:rPr lang="pt-BR" sz="1200" kern="1200" dirty="0" smtClean="0">
                <a:solidFill>
                  <a:schemeClr val="tx1"/>
                </a:solidFill>
                <a:latin typeface="+mn-lt"/>
                <a:ea typeface="+mn-ea"/>
                <a:cs typeface="+mn-cs"/>
              </a:rPr>
              <a:t>Os dispositivos são construídos de forma que o composto, ou os vários compostos orgânicos moleculares depositados fiquem </a:t>
            </a:r>
            <a:r>
              <a:rPr lang="pt-BR" sz="1200" kern="1200" dirty="0" err="1" smtClean="0">
                <a:solidFill>
                  <a:schemeClr val="tx1"/>
                </a:solidFill>
                <a:latin typeface="+mn-lt"/>
                <a:ea typeface="+mn-ea"/>
                <a:cs typeface="+mn-cs"/>
              </a:rPr>
              <a:t>sanduichados</a:t>
            </a:r>
            <a:r>
              <a:rPr lang="pt-BR" sz="1200" kern="1200" dirty="0" smtClean="0">
                <a:solidFill>
                  <a:schemeClr val="tx1"/>
                </a:solidFill>
                <a:latin typeface="+mn-lt"/>
                <a:ea typeface="+mn-ea"/>
                <a:cs typeface="+mn-cs"/>
              </a:rPr>
              <a:t> entre dois eletrodos de injeção, conforme ilustrado</a:t>
            </a:r>
            <a:r>
              <a:rPr lang="pt-BR" sz="1200" kern="1200" baseline="0" dirty="0" smtClean="0">
                <a:solidFill>
                  <a:schemeClr val="tx1"/>
                </a:solidFill>
                <a:latin typeface="+mn-lt"/>
                <a:ea typeface="+mn-ea"/>
                <a:cs typeface="+mn-cs"/>
              </a:rPr>
              <a:t> aqui...</a:t>
            </a:r>
            <a:endParaRPr lang="en-US" baseline="0" dirty="0" smtClean="0"/>
          </a:p>
          <a:p>
            <a:endParaRPr lang="en-US" baseline="0" dirty="0" smtClean="0"/>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sz="1200" kern="1200" dirty="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latin typeface="+mn-lt"/>
                <a:ea typeface="+mn-ea"/>
                <a:cs typeface="+mn-cs"/>
              </a:rPr>
              <a:t>O processo de injeção termiônica se dá quando os elétrons possuem energia térmica suficiente para pular por cima da barreira de energia potencial estabelecida na interface metal/semicondutor, como é ilustrado na mostrada. Quando a condutividade elétrica do dispositivo é limitada por este tipo de injeção </a:t>
            </a:r>
            <a:r>
              <a:rPr lang="pt-BR" sz="1200" kern="1200" dirty="0" err="1" smtClean="0">
                <a:solidFill>
                  <a:schemeClr val="tx1"/>
                </a:solidFill>
                <a:latin typeface="+mn-lt"/>
                <a:ea typeface="+mn-ea"/>
                <a:cs typeface="+mn-cs"/>
              </a:rPr>
              <a:t>termoiônica</a:t>
            </a:r>
            <a:r>
              <a:rPr lang="pt-BR" sz="1200" kern="1200" dirty="0" smtClean="0">
                <a:solidFill>
                  <a:schemeClr val="tx1"/>
                </a:solidFill>
                <a:latin typeface="+mn-lt"/>
                <a:ea typeface="+mn-ea"/>
                <a:cs typeface="+mn-cs"/>
              </a:rPr>
              <a:t>, a densidade de corrente em circulação é dada pela relação </a:t>
            </a:r>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sz="1200" kern="1200" dirty="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sz="1200" kern="1200" dirty="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29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3</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sz="1200" kern="1200" dirty="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a energia de </a:t>
            </a:r>
            <a:r>
              <a:rPr lang="pt-BR" sz="1200" kern="1200" dirty="0" err="1" smtClean="0">
                <a:solidFill>
                  <a:schemeClr val="tx1"/>
                </a:solidFill>
                <a:latin typeface="+mn-lt"/>
                <a:ea typeface="+mn-ea"/>
                <a:cs typeface="+mn-cs"/>
              </a:rPr>
              <a:t>exitação</a:t>
            </a:r>
            <a:r>
              <a:rPr lang="pt-BR" sz="1200" kern="1200" dirty="0" smtClean="0">
                <a:solidFill>
                  <a:schemeClr val="tx1"/>
                </a:solidFill>
                <a:latin typeface="+mn-lt"/>
                <a:ea typeface="+mn-ea"/>
                <a:cs typeface="+mn-cs"/>
              </a:rPr>
              <a:t> proveniente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pode ser transferida, para os estados moleculares </a:t>
            </a:r>
            <a:r>
              <a:rPr lang="pt-BR" sz="1200" kern="1200" dirty="0" err="1" smtClean="0">
                <a:solidFill>
                  <a:schemeClr val="tx1"/>
                </a:solidFill>
                <a:latin typeface="+mn-lt"/>
                <a:ea typeface="+mn-ea"/>
                <a:cs typeface="+mn-cs"/>
              </a:rPr>
              <a:t>exitados</a:t>
            </a:r>
            <a:r>
              <a:rPr lang="pt-BR" sz="1200" kern="1200" dirty="0" smtClean="0">
                <a:solidFill>
                  <a:schemeClr val="tx1"/>
                </a:solidFill>
                <a:latin typeface="+mn-lt"/>
                <a:ea typeface="+mn-ea"/>
                <a:cs typeface="+mn-cs"/>
              </a:rPr>
              <a:t> de singleto e de tripleto do composto molecular (EL). Em muitos trabalhos estes éxcitons são denominados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singleto e éxcitons de tripleto respectivamente. A luz é produzida na maioria dos compostos orgânicos pelo rápido decaimento dos estados moleculares excitados de singleto do composto EL, e a cor emitida depende da diferença de energia entre estes estados e o estado fundamental do composto (EL). Uma parte da energia é normalmente perdida pelo decaimento não radiativo dos estados excitados de tripleto, provenientes da transferência de energia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tripleto. Porém, um grande volume de pesquisas vem tentado desenvolver compostos e/ou blendas capazes de aproveitar a energia proveniente dos estados de tripletos, seja para decaimentos radiativos mais lentos (fosforescência) seja para transferi-la para centros emissores, como o que acontece, por exemplo, nos compostos moleculares com terras-raras.</a:t>
            </a:r>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a energia de </a:t>
            </a:r>
            <a:r>
              <a:rPr lang="pt-BR" sz="1200" kern="1200" dirty="0" err="1" smtClean="0">
                <a:solidFill>
                  <a:schemeClr val="tx1"/>
                </a:solidFill>
                <a:latin typeface="+mn-lt"/>
                <a:ea typeface="+mn-ea"/>
                <a:cs typeface="+mn-cs"/>
              </a:rPr>
              <a:t>exitação</a:t>
            </a:r>
            <a:r>
              <a:rPr lang="pt-BR" sz="1200" kern="1200" dirty="0" smtClean="0">
                <a:solidFill>
                  <a:schemeClr val="tx1"/>
                </a:solidFill>
                <a:latin typeface="+mn-lt"/>
                <a:ea typeface="+mn-ea"/>
                <a:cs typeface="+mn-cs"/>
              </a:rPr>
              <a:t> proveniente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pode ser transferida, para os estados moleculares </a:t>
            </a:r>
            <a:r>
              <a:rPr lang="pt-BR" sz="1200" kern="1200" dirty="0" err="1" smtClean="0">
                <a:solidFill>
                  <a:schemeClr val="tx1"/>
                </a:solidFill>
                <a:latin typeface="+mn-lt"/>
                <a:ea typeface="+mn-ea"/>
                <a:cs typeface="+mn-cs"/>
              </a:rPr>
              <a:t>exitados</a:t>
            </a:r>
            <a:r>
              <a:rPr lang="pt-BR" sz="1200" kern="1200" dirty="0" smtClean="0">
                <a:solidFill>
                  <a:schemeClr val="tx1"/>
                </a:solidFill>
                <a:latin typeface="+mn-lt"/>
                <a:ea typeface="+mn-ea"/>
                <a:cs typeface="+mn-cs"/>
              </a:rPr>
              <a:t> de singleto e de tripleto do composto molecular (EL). Em muitos trabalhos estes éxcitons são denominados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singleto e éxcitons de tripleto respectivamente. A luz é produzida na maioria dos compostos orgânicos pelo rápido decaimento dos estados moleculares excitados de singleto do composto EL, e a cor emitida depende da diferença de energia entre estes estados e o estado fundamental do composto (EL). Uma parte da energia é normalmente perdida pelo decaimento não radiativo dos estados excitados de tripleto, provenientes da transferência de energia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tripleto. Porém, um grande volume de pesquisas vem tentado desenvolver compostos e/ou blendas capazes de aproveitar a energia proveniente dos estados de tripletos, seja para decaimentos radiativos mais lentos (fosforescência) seja para transferi-la para centros emissores, como o que acontece, por exemplo, nos compostos moleculares com terras-raras.</a:t>
            </a:r>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a energia de </a:t>
            </a:r>
            <a:r>
              <a:rPr lang="pt-BR" sz="1200" kern="1200" dirty="0" err="1" smtClean="0">
                <a:solidFill>
                  <a:schemeClr val="tx1"/>
                </a:solidFill>
                <a:latin typeface="+mn-lt"/>
                <a:ea typeface="+mn-ea"/>
                <a:cs typeface="+mn-cs"/>
              </a:rPr>
              <a:t>exitação</a:t>
            </a:r>
            <a:r>
              <a:rPr lang="pt-BR" sz="1200" kern="1200" dirty="0" smtClean="0">
                <a:solidFill>
                  <a:schemeClr val="tx1"/>
                </a:solidFill>
                <a:latin typeface="+mn-lt"/>
                <a:ea typeface="+mn-ea"/>
                <a:cs typeface="+mn-cs"/>
              </a:rPr>
              <a:t> proveniente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pode ser transferida, para os estados moleculares </a:t>
            </a:r>
            <a:r>
              <a:rPr lang="pt-BR" sz="1200" kern="1200" dirty="0" err="1" smtClean="0">
                <a:solidFill>
                  <a:schemeClr val="tx1"/>
                </a:solidFill>
                <a:latin typeface="+mn-lt"/>
                <a:ea typeface="+mn-ea"/>
                <a:cs typeface="+mn-cs"/>
              </a:rPr>
              <a:t>exitados</a:t>
            </a:r>
            <a:r>
              <a:rPr lang="pt-BR" sz="1200" kern="1200" dirty="0" smtClean="0">
                <a:solidFill>
                  <a:schemeClr val="tx1"/>
                </a:solidFill>
                <a:latin typeface="+mn-lt"/>
                <a:ea typeface="+mn-ea"/>
                <a:cs typeface="+mn-cs"/>
              </a:rPr>
              <a:t> de singleto e de tripleto do composto molecular (EL). Em muitos trabalhos estes éxcitons são denominados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singleto e éxcitons de tripleto respectivamente. A luz é produzida na maioria dos compostos orgânicos pelo rápido decaimento dos estados moleculares excitados de singleto do composto EL, e a cor emitida depende da diferença de energia entre estes estados e o estado fundamental do composto (EL). Uma parte da energia é normalmente perdida pelo decaimento não radiativo dos estados excitados de tripleto, provenientes da transferência de energia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tripleto. Porém, um grande volume de pesquisas vem tentado desenvolver compostos e/ou blendas capazes de aproveitar a energia proveniente dos estados de tripletos, seja para decaimentos radiativos mais lentos (fosforescência) seja para transferi-la para centros emissores, como o que acontece, por exemplo, nos compostos moleculares com terras-raras.</a:t>
            </a:r>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33</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a energia de </a:t>
            </a:r>
            <a:r>
              <a:rPr lang="pt-BR" sz="1200" kern="1200" dirty="0" err="1" smtClean="0">
                <a:solidFill>
                  <a:schemeClr val="tx1"/>
                </a:solidFill>
                <a:latin typeface="+mn-lt"/>
                <a:ea typeface="+mn-ea"/>
                <a:cs typeface="+mn-cs"/>
              </a:rPr>
              <a:t>exitação</a:t>
            </a:r>
            <a:r>
              <a:rPr lang="pt-BR" sz="1200" kern="1200" dirty="0" smtClean="0">
                <a:solidFill>
                  <a:schemeClr val="tx1"/>
                </a:solidFill>
                <a:latin typeface="+mn-lt"/>
                <a:ea typeface="+mn-ea"/>
                <a:cs typeface="+mn-cs"/>
              </a:rPr>
              <a:t> proveniente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pode ser transferida, para os estados moleculares </a:t>
            </a:r>
            <a:r>
              <a:rPr lang="pt-BR" sz="1200" kern="1200" dirty="0" err="1" smtClean="0">
                <a:solidFill>
                  <a:schemeClr val="tx1"/>
                </a:solidFill>
                <a:latin typeface="+mn-lt"/>
                <a:ea typeface="+mn-ea"/>
                <a:cs typeface="+mn-cs"/>
              </a:rPr>
              <a:t>exitados</a:t>
            </a:r>
            <a:r>
              <a:rPr lang="pt-BR" sz="1200" kern="1200" dirty="0" smtClean="0">
                <a:solidFill>
                  <a:schemeClr val="tx1"/>
                </a:solidFill>
                <a:latin typeface="+mn-lt"/>
                <a:ea typeface="+mn-ea"/>
                <a:cs typeface="+mn-cs"/>
              </a:rPr>
              <a:t> de singleto e de tripleto do composto molecular (EL). Em muitos trabalhos estes éxcitons são denominados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singleto e éxcitons de tripleto respectivamente. A luz é produzida na maioria dos compostos orgânicos pelo rápido decaimento dos estados moleculares excitados de singleto do composto EL, e a cor emitida depende da diferença de energia entre estes estados e o estado fundamental do composto (EL). Uma parte da energia é normalmente perdida pelo decaimento não radiativo dos estados excitados de tripleto, provenientes da transferência de energia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tripleto. Porém, um grande volume de pesquisas vem tentado desenvolver compostos e/ou blendas capazes de aproveitar a energia proveniente dos estados de tripletos, seja para decaimentos radiativos mais lentos (fosforescência) seja para transferi-la para centros emissores, como o que acontece, por exemplo, nos compostos moleculares com terras-raras.</a:t>
            </a:r>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34</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35</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584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E1FD64BA-865E-41DE-A408-8437ED319E1A}" type="slidenum">
              <a:rPr lang="pt-BR" smtClean="0"/>
              <a:pPr>
                <a:defRPr/>
              </a:pPr>
              <a:t>36</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a:spcBef>
                <a:spcPct val="50000"/>
              </a:spcBef>
            </a:pPr>
            <a:r>
              <a:rPr lang="en-US" sz="1200" dirty="0" err="1" smtClean="0">
                <a:effectLst>
                  <a:glow rad="139700">
                    <a:schemeClr val="accent2">
                      <a:satMod val="175000"/>
                      <a:alpha val="40000"/>
                    </a:schemeClr>
                  </a:glow>
                  <a:reflection blurRad="6350" stA="60000" endA="900" endPos="58000" dir="5400000" sy="-100000" algn="bl" rotWithShape="0"/>
                </a:effectLst>
              </a:rPr>
              <a:t>Falar</a:t>
            </a:r>
            <a:r>
              <a:rPr lang="en-US" sz="1200" dirty="0" smtClean="0">
                <a:effectLst>
                  <a:glow rad="139700">
                    <a:schemeClr val="accent2">
                      <a:satMod val="175000"/>
                      <a:alpha val="40000"/>
                    </a:schemeClr>
                  </a:glow>
                  <a:reflection blurRad="6350" stA="60000" endA="900" endPos="58000" dir="5400000" sy="-100000" algn="bl" rotWithShape="0"/>
                </a:effectLst>
              </a:rPr>
              <a:t> das </a:t>
            </a:r>
            <a:r>
              <a:rPr lang="en-US" sz="1200" dirty="0" err="1" smtClean="0">
                <a:effectLst>
                  <a:glow rad="139700">
                    <a:schemeClr val="accent2">
                      <a:satMod val="175000"/>
                      <a:alpha val="40000"/>
                    </a:schemeClr>
                  </a:glow>
                  <a:reflection blurRad="6350" stA="60000" endA="900" endPos="58000" dir="5400000" sy="-100000" algn="bl" rotWithShape="0"/>
                </a:effectLst>
              </a:rPr>
              <a:t>emissões</a:t>
            </a:r>
            <a:r>
              <a:rPr lang="en-US" sz="1200" dirty="0" smtClean="0">
                <a:effectLst>
                  <a:glow rad="139700">
                    <a:schemeClr val="accent2">
                      <a:satMod val="175000"/>
                      <a:alpha val="40000"/>
                    </a:schemeClr>
                  </a:glow>
                  <a:reflection blurRad="6350" stA="60000" endA="900" endPos="58000" dir="5400000" sy="-100000" algn="bl" rotWithShape="0"/>
                </a:effectLst>
              </a:rPr>
              <a:t> </a:t>
            </a:r>
            <a:r>
              <a:rPr lang="en-US" sz="1200" dirty="0" err="1" smtClean="0">
                <a:effectLst>
                  <a:glow rad="139700">
                    <a:schemeClr val="accent2">
                      <a:satMod val="175000"/>
                      <a:alpha val="40000"/>
                    </a:schemeClr>
                  </a:glow>
                  <a:reflection blurRad="6350" stA="60000" endA="900" endPos="58000" dir="5400000" sy="-100000" algn="bl" rotWithShape="0"/>
                </a:effectLst>
              </a:rPr>
              <a:t>finas</a:t>
            </a:r>
            <a:r>
              <a:rPr lang="en-US" sz="1200" dirty="0" smtClean="0">
                <a:effectLst>
                  <a:glow rad="139700">
                    <a:schemeClr val="accent2">
                      <a:satMod val="175000"/>
                      <a:alpha val="40000"/>
                    </a:schemeClr>
                  </a:glow>
                  <a:reflection blurRad="6350" stA="60000" endA="900" endPos="58000" dir="5400000" sy="-100000" algn="bl" rotWithShape="0"/>
                </a:effectLst>
              </a:rPr>
              <a:t> dos TR e a </a:t>
            </a:r>
            <a:r>
              <a:rPr lang="en-US" sz="1200" dirty="0" err="1" smtClean="0">
                <a:effectLst>
                  <a:glow rad="139700">
                    <a:schemeClr val="accent2">
                      <a:satMod val="175000"/>
                      <a:alpha val="40000"/>
                    </a:schemeClr>
                  </a:glow>
                  <a:reflection blurRad="6350" stA="60000" endA="900" endPos="58000" dir="5400000" sy="-100000" algn="bl" rotWithShape="0"/>
                </a:effectLst>
              </a:rPr>
              <a:t>vantagem</a:t>
            </a:r>
            <a:r>
              <a:rPr lang="en-US" sz="1200" dirty="0" smtClean="0">
                <a:effectLst>
                  <a:glow rad="139700">
                    <a:schemeClr val="accent2">
                      <a:satMod val="175000"/>
                      <a:alpha val="40000"/>
                    </a:schemeClr>
                  </a:glow>
                  <a:reflection blurRad="6350" stA="60000" endA="900" endPos="58000" dir="5400000" sy="-100000" algn="bl" rotWithShape="0"/>
                </a:effectLst>
              </a:rPr>
              <a:t> do </a:t>
            </a:r>
            <a:r>
              <a:rPr lang="en-US" sz="1200" dirty="0" err="1" smtClean="0">
                <a:effectLst>
                  <a:glow rad="139700">
                    <a:schemeClr val="accent2">
                      <a:satMod val="175000"/>
                      <a:alpha val="40000"/>
                    </a:schemeClr>
                  </a:glow>
                  <a:reflection blurRad="6350" stA="60000" endA="900" endPos="58000" dir="5400000" sy="-100000" algn="bl" rotWithShape="0"/>
                </a:effectLst>
              </a:rPr>
              <a:t>aproveitamento</a:t>
            </a:r>
            <a:r>
              <a:rPr lang="en-US" sz="1200" dirty="0" smtClean="0">
                <a:effectLst>
                  <a:glow rad="139700">
                    <a:schemeClr val="accent2">
                      <a:satMod val="175000"/>
                      <a:alpha val="40000"/>
                    </a:schemeClr>
                  </a:glow>
                  <a:reflection blurRad="6350" stA="60000" endA="900" endPos="58000" dir="5400000" sy="-100000" algn="bl" rotWithShape="0"/>
                </a:effectLst>
              </a:rPr>
              <a:t> </a:t>
            </a:r>
            <a:r>
              <a:rPr lang="en-US" sz="1200" dirty="0" err="1" smtClean="0">
                <a:effectLst>
                  <a:glow rad="139700">
                    <a:schemeClr val="accent2">
                      <a:satMod val="175000"/>
                      <a:alpha val="40000"/>
                    </a:schemeClr>
                  </a:glow>
                  <a:reflection blurRad="6350" stA="60000" endA="900" endPos="58000" dir="5400000" sy="-100000" algn="bl" rotWithShape="0"/>
                </a:effectLst>
              </a:rPr>
              <a:t>proximo</a:t>
            </a:r>
            <a:r>
              <a:rPr lang="en-US" sz="1200" dirty="0" smtClean="0">
                <a:effectLst>
                  <a:glow rad="139700">
                    <a:schemeClr val="accent2">
                      <a:satMod val="175000"/>
                      <a:alpha val="40000"/>
                    </a:schemeClr>
                  </a:glow>
                  <a:reflection blurRad="6350" stA="60000" endA="900" endPos="58000" dir="5400000" sy="-100000" algn="bl" rotWithShape="0"/>
                </a:effectLst>
              </a:rPr>
              <a:t> a 100%</a:t>
            </a:r>
            <a:endParaRPr lang="pt-BR" sz="1200" dirty="0" smtClean="0">
              <a:effectLst>
                <a:glow rad="139700">
                  <a:schemeClr val="accent2">
                    <a:satMod val="175000"/>
                    <a:alpha val="40000"/>
                  </a:schemeClr>
                </a:glow>
                <a:reflection blurRad="6350" stA="60000" endA="900" endPos="58000" dir="5400000" sy="-100000" algn="bl" rotWithShape="0"/>
              </a:effectLst>
            </a:endParaRPr>
          </a:p>
          <a:p>
            <a:endParaRPr lang="pt-BR" sz="1200" kern="1200" dirty="0" smtClean="0">
              <a:solidFill>
                <a:schemeClr val="tx1"/>
              </a:solidFill>
              <a:latin typeface="+mn-lt"/>
              <a:ea typeface="+mn-ea"/>
              <a:cs typeface="+mn-cs"/>
            </a:endParaRPr>
          </a:p>
          <a:p>
            <a:endParaRPr lang="pt-BR" sz="1200" kern="1200" dirty="0" smtClean="0">
              <a:solidFill>
                <a:schemeClr val="tx1"/>
              </a:solidFill>
              <a:latin typeface="+mn-lt"/>
              <a:ea typeface="+mn-ea"/>
              <a:cs typeface="+mn-cs"/>
            </a:endParaRPr>
          </a:p>
          <a:p>
            <a:r>
              <a:rPr lang="pt-BR" sz="1200" kern="1200" dirty="0" smtClean="0">
                <a:solidFill>
                  <a:schemeClr val="tx1"/>
                </a:solidFill>
                <a:latin typeface="+mn-lt"/>
                <a:ea typeface="+mn-ea"/>
                <a:cs typeface="+mn-cs"/>
              </a:rPr>
              <a:t>Como já foi dito os elétrons da camada 4f dos íons terras-raras trivalentes sofrem uma forte blindagem pelos elétrons das camadas externas 5s e 5p. Esta blindagem faz com que as terras-raras não sintam significativamente a influência do campo cristalino presente no interior das matrizes e ou ligantes nas quais estão inseridos, assim estes estados. Além disso, os elementos terras-raras possuem um grande número de níveis que podem proporcionar emissões desde o infravermelho até o ultravioleta sendo que muitas ocorrem na região do visível,  de energia apresentam o caráter atômico em diferentes ambientes químicos. </a:t>
            </a:r>
          </a:p>
          <a:p>
            <a:r>
              <a:rPr lang="pt-BR" sz="1200" kern="1200" dirty="0" smtClean="0">
                <a:solidFill>
                  <a:schemeClr val="tx1"/>
                </a:solidFill>
                <a:latin typeface="+mn-lt"/>
                <a:ea typeface="+mn-ea"/>
                <a:cs typeface="+mn-cs"/>
              </a:rPr>
              <a:t>As transições dos íons TR</a:t>
            </a:r>
            <a:r>
              <a:rPr lang="pt-BR" sz="1200" kern="1200" baseline="30000" dirty="0" smtClean="0">
                <a:solidFill>
                  <a:schemeClr val="tx1"/>
                </a:solidFill>
                <a:latin typeface="+mn-lt"/>
                <a:ea typeface="+mn-ea"/>
                <a:cs typeface="+mn-cs"/>
              </a:rPr>
              <a:t>3+</a:t>
            </a:r>
            <a:r>
              <a:rPr lang="pt-BR" sz="1200" kern="1200" dirty="0" smtClean="0">
                <a:solidFill>
                  <a:schemeClr val="tx1"/>
                </a:solidFill>
                <a:latin typeface="+mn-lt"/>
                <a:ea typeface="+mn-ea"/>
                <a:cs typeface="+mn-cs"/>
              </a:rPr>
              <a:t> são muitas vezes atribuídas ao mecanismo de dipolo elétrico. Para explicar a observação experimental de transições eletrônicas entre estados 4f, B. Judd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e G. </a:t>
            </a:r>
            <a:r>
              <a:rPr lang="pt-BR" sz="1200" kern="1200" dirty="0" err="1" smtClean="0">
                <a:solidFill>
                  <a:schemeClr val="tx1"/>
                </a:solidFill>
                <a:latin typeface="+mn-lt"/>
                <a:ea typeface="+mn-ea"/>
                <a:cs typeface="+mn-cs"/>
              </a:rPr>
              <a:t>Ofelt</a:t>
            </a:r>
            <a:r>
              <a:rPr lang="pt-BR" sz="1200" kern="1200" dirty="0" smtClean="0">
                <a:solidFill>
                  <a:schemeClr val="tx1"/>
                </a:solidFill>
                <a:latin typeface="+mn-lt"/>
                <a:ea typeface="+mn-ea"/>
                <a:cs typeface="+mn-cs"/>
              </a:rPr>
              <a:t>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trabalhando independentemente, consideraram as transições nos terras-raras como oriundas de uma mistura de estados da configuração 4f</a:t>
            </a:r>
            <a:r>
              <a:rPr lang="pt-BR" sz="1200" kern="1200" baseline="30000" dirty="0" smtClean="0">
                <a:solidFill>
                  <a:schemeClr val="tx1"/>
                </a:solidFill>
                <a:latin typeface="+mn-lt"/>
                <a:ea typeface="+mn-ea"/>
                <a:cs typeface="+mn-cs"/>
              </a:rPr>
              <a:t>N</a:t>
            </a:r>
            <a:r>
              <a:rPr lang="pt-BR" sz="1200" kern="1200" baseline="-25000" dirty="0" smtClean="0">
                <a:solidFill>
                  <a:schemeClr val="tx1"/>
                </a:solidFill>
                <a:latin typeface="+mn-lt"/>
                <a:ea typeface="+mn-ea"/>
                <a:cs typeface="+mn-cs"/>
              </a:rPr>
              <a:t> </a:t>
            </a:r>
            <a:r>
              <a:rPr lang="pt-BR" sz="1200" kern="1200" dirty="0" smtClean="0">
                <a:solidFill>
                  <a:schemeClr val="tx1"/>
                </a:solidFill>
                <a:latin typeface="+mn-lt"/>
                <a:ea typeface="+mn-ea"/>
                <a:cs typeface="+mn-cs"/>
              </a:rPr>
              <a:t>e 5d.  Desta mistura surge o conceito de transição de dipolo elétrico forçado e as transições podem ser explicadas tanto qualitativamente como quantitativamente. Esta teoria é conhecida como teoria de </a:t>
            </a:r>
            <a:r>
              <a:rPr lang="pt-BR" sz="1200" kern="1200" dirty="0" err="1" smtClean="0">
                <a:solidFill>
                  <a:schemeClr val="tx1"/>
                </a:solidFill>
                <a:latin typeface="+mn-lt"/>
                <a:ea typeface="+mn-ea"/>
                <a:cs typeface="+mn-cs"/>
              </a:rPr>
              <a:t>Judd-Ofelt</a:t>
            </a:r>
            <a:r>
              <a:rPr lang="pt-BR" sz="1200" kern="1200" dirty="0" smtClean="0">
                <a:solidFill>
                  <a:schemeClr val="tx1"/>
                </a:solidFill>
                <a:latin typeface="+mn-lt"/>
                <a:ea typeface="+mn-ea"/>
                <a:cs typeface="+mn-cs"/>
              </a:rPr>
              <a:t>.</a:t>
            </a:r>
            <a:r>
              <a:rPr lang="pt-BR" dirty="0" smtClean="0"/>
              <a:t> </a:t>
            </a:r>
            <a:endParaRPr lang="en-US" dirty="0" smtClean="0"/>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37</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1200" b="1" kern="1200" dirty="0" smtClean="0">
                <a:solidFill>
                  <a:schemeClr val="tx1"/>
                </a:solidFill>
                <a:latin typeface="+mn-lt"/>
                <a:ea typeface="+mn-ea"/>
                <a:cs typeface="+mn-cs"/>
              </a:rPr>
              <a:t>Os Complexos </a:t>
            </a:r>
            <a:r>
              <a:rPr lang="pt-BR" sz="1200" b="1" kern="1200" dirty="0" err="1" smtClean="0">
                <a:solidFill>
                  <a:schemeClr val="tx1"/>
                </a:solidFill>
                <a:latin typeface="+mn-lt"/>
                <a:ea typeface="+mn-ea"/>
                <a:cs typeface="+mn-cs"/>
              </a:rPr>
              <a:t>organo-metálicos</a:t>
            </a:r>
            <a:r>
              <a:rPr lang="pt-BR" sz="1200" b="1" kern="1200" dirty="0" smtClean="0">
                <a:solidFill>
                  <a:schemeClr val="tx1"/>
                </a:solidFill>
                <a:latin typeface="+mn-lt"/>
                <a:ea typeface="+mn-ea"/>
                <a:cs typeface="+mn-cs"/>
              </a:rPr>
              <a:t> de Terras-raras</a:t>
            </a:r>
          </a:p>
          <a:p>
            <a:endParaRPr lang="pt-BR" sz="1200" b="1" kern="1200" dirty="0" smtClean="0">
              <a:solidFill>
                <a:schemeClr val="tx1"/>
              </a:solidFill>
              <a:latin typeface="+mn-lt"/>
              <a:ea typeface="+mn-ea"/>
              <a:cs typeface="+mn-cs"/>
            </a:endParaRPr>
          </a:p>
          <a:p>
            <a:r>
              <a:rPr lang="pt-BR" sz="1200" kern="1200" dirty="0" smtClean="0">
                <a:solidFill>
                  <a:schemeClr val="tx1"/>
                </a:solidFill>
                <a:latin typeface="+mn-lt"/>
                <a:ea typeface="+mn-ea"/>
                <a:cs typeface="+mn-cs"/>
              </a:rPr>
              <a:t>Para contornar o problema com os baixos coeficientes de absorção dos íons lantanídeos livres, os íons trivalentes são complexados com sistemas ligantes orgânicos que têm altos coeficientes de absorção. Assim, esses ligantes absorvem energia num primeiro momento e em seguida, transferem a energia para o íon central através de relaxação cruzada, mais comumente chamada de efeito antena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Diferentes tipos de ligantes (</a:t>
            </a:r>
            <a:r>
              <a:rPr lang="pt-BR" sz="1200" kern="1200" dirty="0" err="1" smtClean="0">
                <a:solidFill>
                  <a:schemeClr val="tx1"/>
                </a:solidFill>
                <a:latin typeface="+mn-lt"/>
                <a:ea typeface="+mn-ea"/>
                <a:cs typeface="+mn-cs"/>
              </a:rPr>
              <a:t>quelatos</a:t>
            </a:r>
            <a:r>
              <a:rPr lang="pt-BR" sz="1200" kern="1200" dirty="0" smtClean="0">
                <a:solidFill>
                  <a:schemeClr val="tx1"/>
                </a:solidFill>
                <a:latin typeface="+mn-lt"/>
                <a:ea typeface="+mn-ea"/>
                <a:cs typeface="+mn-cs"/>
              </a:rPr>
              <a:t>) podem ser usados na </a:t>
            </a:r>
            <a:r>
              <a:rPr lang="pt-BR" sz="1200" kern="1200" dirty="0" err="1" smtClean="0">
                <a:solidFill>
                  <a:schemeClr val="tx1"/>
                </a:solidFill>
                <a:latin typeface="+mn-lt"/>
                <a:ea typeface="+mn-ea"/>
                <a:cs typeface="+mn-cs"/>
              </a:rPr>
              <a:t>complexação</a:t>
            </a:r>
            <a:r>
              <a:rPr lang="pt-BR" sz="1200" kern="1200" dirty="0" smtClean="0">
                <a:solidFill>
                  <a:schemeClr val="tx1"/>
                </a:solidFill>
                <a:latin typeface="+mn-lt"/>
                <a:ea typeface="+mn-ea"/>
                <a:cs typeface="+mn-cs"/>
              </a:rPr>
              <a:t> com os íons terras-raras. Os mais comuns são os </a:t>
            </a:r>
            <a:r>
              <a:rPr lang="pt-BR" sz="1200" kern="1200" dirty="0" err="1" smtClean="0">
                <a:solidFill>
                  <a:schemeClr val="tx1"/>
                </a:solidFill>
                <a:latin typeface="+mn-lt"/>
                <a:ea typeface="+mn-ea"/>
                <a:cs typeface="+mn-cs"/>
              </a:rPr>
              <a:t>b-dicetonas</a:t>
            </a:r>
            <a:r>
              <a:rPr lang="pt-BR" sz="1200" kern="1200" dirty="0" smtClean="0">
                <a:solidFill>
                  <a:schemeClr val="tx1"/>
                </a:solidFill>
                <a:latin typeface="+mn-lt"/>
                <a:ea typeface="+mn-ea"/>
                <a:cs typeface="+mn-cs"/>
              </a:rPr>
              <a:t>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estudados nesta tese, </a:t>
            </a:r>
            <a:r>
              <a:rPr lang="pt-BR" sz="1200" kern="1200" dirty="0" err="1" smtClean="0">
                <a:solidFill>
                  <a:schemeClr val="tx1"/>
                </a:solidFill>
                <a:latin typeface="+mn-lt"/>
                <a:ea typeface="+mn-ea"/>
                <a:cs typeface="+mn-cs"/>
              </a:rPr>
              <a:t>pyridinas</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bipyridinas</a:t>
            </a:r>
            <a:r>
              <a:rPr lang="pt-BR" sz="1200" kern="1200" dirty="0" smtClean="0">
                <a:solidFill>
                  <a:schemeClr val="tx1"/>
                </a:solidFill>
                <a:latin typeface="+mn-lt"/>
                <a:ea typeface="+mn-ea"/>
                <a:cs typeface="+mn-cs"/>
              </a:rPr>
              <a:t>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calixarenos</a:t>
            </a:r>
            <a:r>
              <a:rPr lang="pt-BR" sz="1200" kern="1200" dirty="0" smtClean="0">
                <a:solidFill>
                  <a:schemeClr val="tx1"/>
                </a:solidFill>
                <a:latin typeface="+mn-lt"/>
                <a:ea typeface="+mn-ea"/>
                <a:cs typeface="+mn-cs"/>
              </a:rPr>
              <a:t>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cyclodextrinas</a:t>
            </a:r>
            <a:r>
              <a:rPr lang="pt-BR" sz="1200" kern="1200" dirty="0" smtClean="0">
                <a:solidFill>
                  <a:schemeClr val="tx1"/>
                </a:solidFill>
                <a:latin typeface="+mn-lt"/>
                <a:ea typeface="+mn-ea"/>
                <a:cs typeface="+mn-cs"/>
              </a:rPr>
              <a:t> </a:t>
            </a:r>
            <a:r>
              <a:rPr lang="pt-BR" sz="1200" kern="1200" baseline="30000" dirty="0" smtClean="0">
                <a:solidFill>
                  <a:schemeClr val="tx1"/>
                </a:solidFill>
                <a:latin typeface="+mn-lt"/>
                <a:ea typeface="+mn-ea"/>
                <a:cs typeface="+mn-cs"/>
              </a:rPr>
              <a:t>[]</a:t>
            </a:r>
            <a:r>
              <a:rPr lang="pt-BR" sz="1200" kern="1200" dirty="0" smtClean="0">
                <a:solidFill>
                  <a:schemeClr val="tx1"/>
                </a:solidFill>
                <a:latin typeface="+mn-lt"/>
                <a:ea typeface="+mn-ea"/>
                <a:cs typeface="+mn-cs"/>
              </a:rPr>
              <a:t>, entre outros...</a:t>
            </a:r>
          </a:p>
          <a:p>
            <a:endParaRPr lang="en-US" sz="1200" kern="120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38</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39</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4</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40</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1) A Fig. mostra os espectros de absorção do complexo de Európio e dos ligantes </a:t>
            </a:r>
            <a:r>
              <a:rPr lang="pt-BR" sz="1200" kern="1200" dirty="0" err="1" smtClean="0">
                <a:solidFill>
                  <a:schemeClr val="tx1"/>
                </a:solidFill>
                <a:latin typeface="+mn-lt"/>
                <a:ea typeface="+mn-ea"/>
                <a:cs typeface="+mn-cs"/>
              </a:rPr>
              <a:t>bmdm</a:t>
            </a:r>
            <a:r>
              <a:rPr lang="pt-BR" sz="1200" kern="1200" dirty="0" smtClean="0">
                <a:solidFill>
                  <a:schemeClr val="tx1"/>
                </a:solidFill>
                <a:latin typeface="+mn-lt"/>
                <a:ea typeface="+mn-ea"/>
                <a:cs typeface="+mn-cs"/>
              </a:rPr>
              <a:t> e </a:t>
            </a:r>
            <a:r>
              <a:rPr lang="pt-BR" sz="1200" kern="1200" dirty="0" err="1" smtClean="0">
                <a:solidFill>
                  <a:schemeClr val="tx1"/>
                </a:solidFill>
                <a:latin typeface="+mn-lt"/>
                <a:ea typeface="+mn-ea"/>
                <a:cs typeface="+mn-cs"/>
              </a:rPr>
              <a:t>tppo</a:t>
            </a:r>
            <a:r>
              <a:rPr lang="pt-BR" sz="1200" kern="1200" dirty="0" smtClean="0">
                <a:solidFill>
                  <a:schemeClr val="tx1"/>
                </a:solidFill>
                <a:latin typeface="+mn-lt"/>
                <a:ea typeface="+mn-ea"/>
                <a:cs typeface="+mn-cs"/>
              </a:rPr>
              <a:t> entre 200-720 </a:t>
            </a:r>
            <a:r>
              <a:rPr lang="pt-BR" sz="1200" kern="1200" dirty="0" err="1" smtClean="0">
                <a:solidFill>
                  <a:schemeClr val="tx1"/>
                </a:solidFill>
                <a:latin typeface="+mn-lt"/>
                <a:ea typeface="+mn-ea"/>
                <a:cs typeface="+mn-cs"/>
              </a:rPr>
              <a:t>nm</a:t>
            </a:r>
            <a:r>
              <a:rPr lang="pt-BR" sz="1200" kern="1200" dirty="0" smtClean="0">
                <a:solidFill>
                  <a:schemeClr val="tx1"/>
                </a:solidFill>
                <a:latin typeface="+mn-lt"/>
                <a:ea typeface="+mn-ea"/>
                <a:cs typeface="+mn-cs"/>
              </a:rPr>
              <a:t>, em solução alcoólica a temperatura ambiente. Observa-se que não há muita diferença entre os espectros do complexo de európio e o ligante </a:t>
            </a:r>
            <a:r>
              <a:rPr lang="pt-BR" sz="1200" kern="1200" dirty="0" err="1" smtClean="0">
                <a:solidFill>
                  <a:schemeClr val="tx1"/>
                </a:solidFill>
                <a:latin typeface="+mn-lt"/>
                <a:ea typeface="+mn-ea"/>
                <a:cs typeface="+mn-cs"/>
              </a:rPr>
              <a:t>bmdm</a:t>
            </a:r>
            <a:r>
              <a:rPr lang="pt-BR" sz="1200" kern="1200" dirty="0" smtClean="0">
                <a:solidFill>
                  <a:schemeClr val="tx1"/>
                </a:solidFill>
                <a:latin typeface="+mn-lt"/>
                <a:ea typeface="+mn-ea"/>
                <a:cs typeface="+mn-cs"/>
              </a:rPr>
              <a:t>. Ambos os espectros apresentam bandas de absorção próximas de 360 </a:t>
            </a:r>
            <a:r>
              <a:rPr lang="pt-BR" sz="1200" kern="1200" dirty="0" err="1" smtClean="0">
                <a:solidFill>
                  <a:schemeClr val="tx1"/>
                </a:solidFill>
                <a:latin typeface="+mn-lt"/>
                <a:ea typeface="+mn-ea"/>
                <a:cs typeface="+mn-cs"/>
              </a:rPr>
              <a:t>nm</a:t>
            </a:r>
            <a:r>
              <a:rPr lang="pt-BR" sz="1200" kern="1200" dirty="0" smtClean="0">
                <a:solidFill>
                  <a:schemeClr val="tx1"/>
                </a:solidFill>
                <a:latin typeface="+mn-lt"/>
                <a:ea typeface="+mn-ea"/>
                <a:cs typeface="+mn-cs"/>
              </a:rPr>
              <a:t>. Tanto para o ligante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a:t>
            </a:r>
            <a:r>
              <a:rPr lang="pt-BR" sz="1200" kern="1200" dirty="0" err="1" smtClean="0">
                <a:solidFill>
                  <a:schemeClr val="tx1"/>
                </a:solidFill>
                <a:latin typeface="+mn-lt"/>
                <a:ea typeface="+mn-ea"/>
                <a:cs typeface="+mn-cs"/>
              </a:rPr>
              <a:t>dicetona</a:t>
            </a:r>
            <a:r>
              <a:rPr lang="pt-BR" sz="1200" kern="1200" dirty="0" smtClean="0">
                <a:solidFill>
                  <a:schemeClr val="tx1"/>
                </a:solidFill>
                <a:latin typeface="+mn-lt"/>
                <a:ea typeface="+mn-ea"/>
                <a:cs typeface="+mn-cs"/>
              </a:rPr>
              <a:t> como para o complexo de Európio, este pico de absorção está associado com as transições S</a:t>
            </a:r>
            <a:r>
              <a:rPr lang="pt-BR" sz="1200" kern="1200" baseline="-25000" dirty="0" smtClean="0">
                <a:solidFill>
                  <a:schemeClr val="tx1"/>
                </a:solidFill>
                <a:latin typeface="+mn-lt"/>
                <a:ea typeface="+mn-ea"/>
                <a:cs typeface="+mn-cs"/>
              </a:rPr>
              <a:t>0</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S</a:t>
            </a:r>
            <a:r>
              <a:rPr lang="pt-BR" sz="1200" kern="1200" baseline="-25000" dirty="0" smtClean="0">
                <a:solidFill>
                  <a:schemeClr val="tx1"/>
                </a:solidFill>
                <a:latin typeface="+mn-lt"/>
                <a:ea typeface="+mn-ea"/>
                <a:cs typeface="+mn-cs"/>
              </a:rPr>
              <a:t>n</a:t>
            </a:r>
            <a:r>
              <a:rPr lang="pt-BR" sz="1200" kern="1200" dirty="0" smtClean="0">
                <a:solidFill>
                  <a:schemeClr val="tx1"/>
                </a:solidFill>
                <a:latin typeface="+mn-lt"/>
                <a:ea typeface="+mn-ea"/>
                <a:cs typeface="+mn-cs"/>
              </a:rPr>
              <a:t> (onde n = 1 e 2) com um forte caráter </a:t>
            </a:r>
            <a:r>
              <a:rPr lang="pt-BR" sz="1200" kern="1200" dirty="0" err="1"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  No espectro do ligante </a:t>
            </a:r>
            <a:r>
              <a:rPr lang="pt-BR" sz="1200" kern="1200" dirty="0" err="1" smtClean="0">
                <a:solidFill>
                  <a:schemeClr val="tx1"/>
                </a:solidFill>
                <a:latin typeface="+mn-lt"/>
                <a:ea typeface="+mn-ea"/>
                <a:cs typeface="+mn-cs"/>
              </a:rPr>
              <a:t>bmdm</a:t>
            </a:r>
            <a:r>
              <a:rPr lang="pt-BR" sz="1200" kern="1200" dirty="0" smtClean="0">
                <a:solidFill>
                  <a:schemeClr val="tx1"/>
                </a:solidFill>
                <a:latin typeface="+mn-lt"/>
                <a:ea typeface="+mn-ea"/>
                <a:cs typeface="+mn-cs"/>
              </a:rPr>
              <a:t> também podemos observar duas bandas, uma a aproximadamente 267 </a:t>
            </a:r>
            <a:r>
              <a:rPr lang="pt-BR" sz="1200" kern="1200" dirty="0" err="1" smtClean="0">
                <a:solidFill>
                  <a:schemeClr val="tx1"/>
                </a:solidFill>
                <a:latin typeface="+mn-lt"/>
                <a:ea typeface="+mn-ea"/>
                <a:cs typeface="+mn-cs"/>
              </a:rPr>
              <a:t>nm</a:t>
            </a:r>
            <a:r>
              <a:rPr lang="pt-BR" sz="1200" kern="1200" dirty="0" smtClean="0">
                <a:solidFill>
                  <a:schemeClr val="tx1"/>
                </a:solidFill>
                <a:latin typeface="+mn-lt"/>
                <a:ea typeface="+mn-ea"/>
                <a:cs typeface="+mn-cs"/>
              </a:rPr>
              <a:t> e outra próxima de 285 </a:t>
            </a:r>
            <a:r>
              <a:rPr lang="pt-BR" sz="1200" kern="1200" dirty="0" err="1" smtClean="0">
                <a:solidFill>
                  <a:schemeClr val="tx1"/>
                </a:solidFill>
                <a:latin typeface="+mn-lt"/>
                <a:ea typeface="+mn-ea"/>
                <a:cs typeface="+mn-cs"/>
              </a:rPr>
              <a:t>nm</a:t>
            </a:r>
            <a:r>
              <a:rPr lang="pt-BR" sz="1200" kern="1200" dirty="0" smtClean="0">
                <a:solidFill>
                  <a:schemeClr val="tx1"/>
                </a:solidFill>
                <a:latin typeface="+mn-lt"/>
                <a:ea typeface="+mn-ea"/>
                <a:cs typeface="+mn-cs"/>
              </a:rPr>
              <a:t>. Estas estão relacionadas com as transições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 do anel de benzeno e tautomerismo </a:t>
            </a:r>
            <a:r>
              <a:rPr lang="pt-BR" sz="1200" kern="1200" dirty="0" err="1" smtClean="0">
                <a:solidFill>
                  <a:schemeClr val="tx1"/>
                </a:solidFill>
                <a:latin typeface="+mn-lt"/>
                <a:ea typeface="+mn-ea"/>
                <a:cs typeface="+mn-cs"/>
              </a:rPr>
              <a:t>ceto-enol</a:t>
            </a:r>
            <a:r>
              <a:rPr lang="pt-BR" sz="1200" kern="1200" dirty="0" smtClean="0">
                <a:solidFill>
                  <a:schemeClr val="tx1"/>
                </a:solidFill>
                <a:latin typeface="+mn-lt"/>
                <a:ea typeface="+mn-ea"/>
                <a:cs typeface="+mn-cs"/>
              </a:rPr>
              <a:t> respectivamente. Para o complexo de Európio a banda 285 </a:t>
            </a:r>
            <a:r>
              <a:rPr lang="pt-BR" sz="1200" kern="1200" dirty="0" err="1" smtClean="0">
                <a:solidFill>
                  <a:schemeClr val="tx1"/>
                </a:solidFill>
                <a:latin typeface="+mn-lt"/>
                <a:ea typeface="+mn-ea"/>
                <a:cs typeface="+mn-cs"/>
              </a:rPr>
              <a:t>nm</a:t>
            </a:r>
            <a:r>
              <a:rPr lang="pt-BR" sz="1200" kern="1200" dirty="0" smtClean="0">
                <a:solidFill>
                  <a:schemeClr val="tx1"/>
                </a:solidFill>
                <a:latin typeface="+mn-lt"/>
                <a:ea typeface="+mn-ea"/>
                <a:cs typeface="+mn-cs"/>
              </a:rPr>
              <a:t>, desaparece devido às suas componentes vibracionais.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2) </a:t>
            </a:r>
            <a:r>
              <a:rPr lang="pt-BR" sz="1200" kern="1200" dirty="0" smtClean="0">
                <a:solidFill>
                  <a:schemeClr val="tx1"/>
                </a:solidFill>
                <a:latin typeface="+mn-lt"/>
                <a:ea typeface="+mn-ea"/>
                <a:cs typeface="+mn-cs"/>
              </a:rPr>
              <a:t>O espectro a baixa temperatura, tem resolução suficiente para mostrar as separações eletrônicas, ou seja, os componentes </a:t>
            </a:r>
            <a:r>
              <a:rPr lang="pt-BR" sz="1200" kern="1200" dirty="0" err="1" smtClean="0">
                <a:solidFill>
                  <a:schemeClr val="tx1"/>
                </a:solidFill>
                <a:latin typeface="+mn-lt"/>
                <a:ea typeface="+mn-ea"/>
                <a:cs typeface="+mn-cs"/>
              </a:rPr>
              <a:t>Stark</a:t>
            </a:r>
            <a:r>
              <a:rPr lang="pt-BR" sz="1200" kern="1200" dirty="0" smtClean="0">
                <a:solidFill>
                  <a:schemeClr val="tx1"/>
                </a:solidFill>
                <a:latin typeface="+mn-lt"/>
                <a:ea typeface="+mn-ea"/>
                <a:cs typeface="+mn-cs"/>
              </a:rPr>
              <a:t> 2J+1, dos níveis de energia devido à presença do campo local. Estas separações são evidentes para as transições </a:t>
            </a:r>
            <a:r>
              <a:rPr lang="pt-BR" sz="1200" kern="1200" baseline="30000" dirty="0" smtClean="0">
                <a:solidFill>
                  <a:schemeClr val="tx1"/>
                </a:solidFill>
                <a:latin typeface="+mn-lt"/>
                <a:ea typeface="+mn-ea"/>
                <a:cs typeface="+mn-cs"/>
              </a:rPr>
              <a:t>5</a:t>
            </a:r>
            <a:r>
              <a:rPr lang="pt-BR" sz="1200" kern="1200" dirty="0" smtClean="0">
                <a:solidFill>
                  <a:schemeClr val="tx1"/>
                </a:solidFill>
                <a:latin typeface="+mn-lt"/>
                <a:ea typeface="+mn-ea"/>
                <a:cs typeface="+mn-cs"/>
              </a:rPr>
              <a:t>D</a:t>
            </a:r>
            <a:r>
              <a:rPr lang="pt-BR" sz="1200" kern="1200" baseline="-25000" dirty="0" smtClean="0">
                <a:solidFill>
                  <a:schemeClr val="tx1"/>
                </a:solidFill>
                <a:latin typeface="+mn-lt"/>
                <a:ea typeface="+mn-ea"/>
                <a:cs typeface="+mn-cs"/>
              </a:rPr>
              <a:t>0 </a:t>
            </a:r>
            <a:r>
              <a:rPr lang="pt-BR" sz="1200" kern="1200" dirty="0" smtClean="0">
                <a:solidFill>
                  <a:schemeClr val="tx1"/>
                </a:solidFill>
                <a:latin typeface="+mn-lt"/>
                <a:ea typeface="+mn-ea"/>
                <a:cs typeface="+mn-cs"/>
              </a:rPr>
              <a:t>→ </a:t>
            </a:r>
            <a:r>
              <a:rPr lang="pt-BR" sz="1200" kern="1200" baseline="30000" dirty="0" smtClean="0">
                <a:solidFill>
                  <a:schemeClr val="tx1"/>
                </a:solidFill>
                <a:latin typeface="+mn-lt"/>
                <a:ea typeface="+mn-ea"/>
                <a:cs typeface="+mn-cs"/>
              </a:rPr>
              <a:t>7</a:t>
            </a:r>
            <a:r>
              <a:rPr lang="pt-BR" sz="1200" kern="1200" dirty="0" smtClean="0">
                <a:solidFill>
                  <a:schemeClr val="tx1"/>
                </a:solidFill>
                <a:latin typeface="+mn-lt"/>
                <a:ea typeface="+mn-ea"/>
                <a:cs typeface="+mn-cs"/>
              </a:rPr>
              <a:t>F</a:t>
            </a:r>
            <a:r>
              <a:rPr lang="pt-BR" sz="1200" kern="1200" baseline="-25000" dirty="0" smtClean="0">
                <a:solidFill>
                  <a:schemeClr val="tx1"/>
                </a:solidFill>
                <a:latin typeface="+mn-lt"/>
                <a:ea typeface="+mn-ea"/>
                <a:cs typeface="+mn-cs"/>
              </a:rPr>
              <a:t>1-4</a:t>
            </a:r>
            <a:r>
              <a:rPr lang="pt-BR" sz="1200" kern="1200" dirty="0" smtClean="0">
                <a:solidFill>
                  <a:schemeClr val="tx1"/>
                </a:solidFill>
                <a:latin typeface="+mn-lt"/>
                <a:ea typeface="+mn-ea"/>
                <a:cs typeface="+mn-cs"/>
              </a:rPr>
              <a:t>, por exemplo, o que indica que o íon Eu</a:t>
            </a:r>
            <a:r>
              <a:rPr lang="pt-BR" sz="1200" kern="1200" baseline="30000" dirty="0" smtClean="0">
                <a:solidFill>
                  <a:schemeClr val="tx1"/>
                </a:solidFill>
                <a:latin typeface="+mn-lt"/>
                <a:ea typeface="+mn-ea"/>
                <a:cs typeface="+mn-cs"/>
              </a:rPr>
              <a:t>3+</a:t>
            </a:r>
            <a:r>
              <a:rPr lang="pt-BR" sz="1200" kern="1200" dirty="0" smtClean="0">
                <a:solidFill>
                  <a:schemeClr val="tx1"/>
                </a:solidFill>
                <a:latin typeface="+mn-lt"/>
                <a:ea typeface="+mn-ea"/>
                <a:cs typeface="+mn-cs"/>
              </a:rPr>
              <a:t> ocupa um sítio de baixa simetria nesse composto. </a:t>
            </a:r>
            <a:r>
              <a:rPr lang="pt-BR" dirty="0" smtClean="0"/>
              <a:t>O gráfico inserido mostra o espectro de fotoluminescência à temperatura ambiente de um filme de 50nm depositado termicamente sobre quartzo.</a:t>
            </a:r>
            <a:endParaRPr lang="pt-BR" sz="1200" kern="1200" dirty="0" smtClean="0">
              <a:solidFill>
                <a:schemeClr val="tx1"/>
              </a:solidFill>
              <a:latin typeface="+mn-lt"/>
              <a:ea typeface="+mn-ea"/>
              <a:cs typeface="+mn-cs"/>
            </a:endParaRPr>
          </a:p>
          <a:p>
            <a:endParaRPr lang="en-US" dirty="0" smtClean="0"/>
          </a:p>
          <a:p>
            <a:r>
              <a:rPr lang="pt-BR" sz="1200" kern="1200" dirty="0" smtClean="0">
                <a:solidFill>
                  <a:schemeClr val="tx1"/>
                </a:solidFill>
                <a:latin typeface="+mn-lt"/>
                <a:ea typeface="+mn-ea"/>
                <a:cs typeface="+mn-cs"/>
              </a:rPr>
              <a:t>É também importante mencionar que os espectros de </a:t>
            </a:r>
            <a:r>
              <a:rPr lang="pt-BR" sz="1200" kern="1200" dirty="0" err="1" smtClean="0">
                <a:solidFill>
                  <a:schemeClr val="tx1"/>
                </a:solidFill>
                <a:latin typeface="+mn-lt"/>
                <a:ea typeface="+mn-ea"/>
                <a:cs typeface="+mn-cs"/>
              </a:rPr>
              <a:t>fotoemissão</a:t>
            </a:r>
            <a:r>
              <a:rPr lang="pt-BR" sz="1200" kern="1200" dirty="0" smtClean="0">
                <a:solidFill>
                  <a:schemeClr val="tx1"/>
                </a:solidFill>
                <a:latin typeface="+mn-lt"/>
                <a:ea typeface="+mn-ea"/>
                <a:cs typeface="+mn-cs"/>
              </a:rPr>
              <a:t> deste complexo, não exibem transições provenientes dos ligantes, sugerindo que existe uma eficiente transferência </a:t>
            </a:r>
            <a:r>
              <a:rPr lang="pt-BR" sz="1200" kern="1200" dirty="0" err="1" smtClean="0">
                <a:solidFill>
                  <a:schemeClr val="tx1"/>
                </a:solidFill>
                <a:latin typeface="+mn-lt"/>
                <a:ea typeface="+mn-ea"/>
                <a:cs typeface="+mn-cs"/>
              </a:rPr>
              <a:t>intramolecular</a:t>
            </a:r>
            <a:r>
              <a:rPr lang="pt-BR" sz="1200" kern="1200" dirty="0" smtClean="0">
                <a:solidFill>
                  <a:schemeClr val="tx1"/>
                </a:solidFill>
                <a:latin typeface="+mn-lt"/>
                <a:ea typeface="+mn-ea"/>
                <a:cs typeface="+mn-cs"/>
              </a:rPr>
              <a:t> do ligante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a:t>
            </a:r>
            <a:r>
              <a:rPr lang="pt-BR" sz="1200" kern="1200" dirty="0" err="1" smtClean="0">
                <a:solidFill>
                  <a:schemeClr val="tx1"/>
                </a:solidFill>
                <a:latin typeface="+mn-lt"/>
                <a:ea typeface="+mn-ea"/>
                <a:cs typeface="+mn-cs"/>
              </a:rPr>
              <a:t>dicetona</a:t>
            </a:r>
            <a:r>
              <a:rPr lang="pt-BR" sz="1200" kern="1200" dirty="0" smtClean="0">
                <a:solidFill>
                  <a:schemeClr val="tx1"/>
                </a:solidFill>
                <a:latin typeface="+mn-lt"/>
                <a:ea typeface="+mn-ea"/>
                <a:cs typeface="+mn-cs"/>
              </a:rPr>
              <a:t> para o íon de Eu</a:t>
            </a:r>
            <a:r>
              <a:rPr lang="pt-BR" sz="1200" kern="1200" baseline="30000" dirty="0" smtClean="0">
                <a:solidFill>
                  <a:schemeClr val="tx1"/>
                </a:solidFill>
                <a:latin typeface="+mn-lt"/>
                <a:ea typeface="+mn-ea"/>
                <a:cs typeface="+mn-cs"/>
              </a:rPr>
              <a:t>3+</a:t>
            </a:r>
            <a:r>
              <a:rPr lang="pt-BR" sz="1200" kern="1200" dirty="0" smtClean="0">
                <a:solidFill>
                  <a:schemeClr val="tx1"/>
                </a:solidFill>
                <a:latin typeface="+mn-lt"/>
                <a:ea typeface="+mn-ea"/>
                <a:cs typeface="+mn-cs"/>
              </a:rPr>
              <a:t>.</a:t>
            </a:r>
            <a:endParaRPr lang="en-US" dirty="0" smtClean="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41</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85000" lnSpcReduction="20000"/>
          </a:bodyPr>
          <a:lstStyle/>
          <a:p>
            <a:r>
              <a:rPr lang="pt-BR" sz="1200" kern="1200" dirty="0" smtClean="0">
                <a:solidFill>
                  <a:schemeClr val="tx1"/>
                </a:solidFill>
                <a:latin typeface="+mn-lt"/>
                <a:ea typeface="+mn-ea"/>
                <a:cs typeface="+mn-cs"/>
              </a:rPr>
              <a:t>Assim, tendo em vista os excelentes resultados de </a:t>
            </a:r>
            <a:r>
              <a:rPr lang="pt-BR" sz="1200" kern="1200" dirty="0" err="1" smtClean="0">
                <a:solidFill>
                  <a:schemeClr val="tx1"/>
                </a:solidFill>
                <a:latin typeface="+mn-lt"/>
                <a:ea typeface="+mn-ea"/>
                <a:cs typeface="+mn-cs"/>
              </a:rPr>
              <a:t>fotoemissão</a:t>
            </a:r>
            <a:r>
              <a:rPr lang="pt-BR" sz="1200" kern="1200" dirty="0" smtClean="0">
                <a:solidFill>
                  <a:schemeClr val="tx1"/>
                </a:solidFill>
                <a:latin typeface="+mn-lt"/>
                <a:ea typeface="+mn-ea"/>
                <a:cs typeface="+mn-cs"/>
              </a:rPr>
              <a:t>, propusemos a construção de um OLED baseado neste complexo com o objetivo de obter um dispositivo capaz de emitir luz com igual pureza de cor. Primeiramente, para avaliar a habilidade desse complexo em atuar simultaneamente como camada transportadora de elétrons e camada emissora, construímos um dispositivo com apenas duas camadas de filmes orgânicos (dispositivo 1 - bicamada), uma de TPD, com a função de transportar buracos e outra de [Eu(</a:t>
            </a:r>
            <a:r>
              <a:rPr lang="pt-BR" sz="1200" kern="1200" dirty="0" err="1" smtClean="0">
                <a:solidFill>
                  <a:schemeClr val="tx1"/>
                </a:solidFill>
                <a:latin typeface="+mn-lt"/>
                <a:ea typeface="+mn-ea"/>
                <a:cs typeface="+mn-cs"/>
              </a:rPr>
              <a:t>bmdm</a:t>
            </a:r>
            <a:r>
              <a:rPr lang="pt-BR" sz="1200" kern="1200" dirty="0" smtClean="0">
                <a:solidFill>
                  <a:schemeClr val="tx1"/>
                </a:solidFill>
                <a:latin typeface="+mn-lt"/>
                <a:ea typeface="+mn-ea"/>
                <a:cs typeface="+mn-cs"/>
              </a:rPr>
              <a:t>)</a:t>
            </a:r>
            <a:r>
              <a:rPr lang="pt-BR" sz="1200" kern="1200" baseline="-25000" dirty="0" smtClean="0">
                <a:solidFill>
                  <a:schemeClr val="tx1"/>
                </a:solidFill>
                <a:latin typeface="+mn-lt"/>
                <a:ea typeface="+mn-ea"/>
                <a:cs typeface="+mn-cs"/>
              </a:rPr>
              <a:t>3</a:t>
            </a:r>
            <a:r>
              <a:rPr lang="pt-BR" sz="1200" kern="1200" dirty="0" smtClean="0">
                <a:solidFill>
                  <a:schemeClr val="tx1"/>
                </a:solidFill>
                <a:latin typeface="+mn-lt"/>
                <a:ea typeface="+mn-ea"/>
                <a:cs typeface="+mn-cs"/>
              </a:rPr>
              <a:t>(</a:t>
            </a:r>
            <a:r>
              <a:rPr lang="pt-BR" sz="1200" kern="1200" dirty="0" err="1" smtClean="0">
                <a:solidFill>
                  <a:schemeClr val="tx1"/>
                </a:solidFill>
                <a:latin typeface="+mn-lt"/>
                <a:ea typeface="+mn-ea"/>
                <a:cs typeface="+mn-cs"/>
              </a:rPr>
              <a:t>ttpo</a:t>
            </a:r>
            <a:r>
              <a:rPr lang="pt-BR" sz="1200" kern="1200" dirty="0" smtClean="0">
                <a:solidFill>
                  <a:schemeClr val="tx1"/>
                </a:solidFill>
                <a:latin typeface="+mn-lt"/>
                <a:ea typeface="+mn-ea"/>
                <a:cs typeface="+mn-cs"/>
              </a:rPr>
              <a:t>)</a:t>
            </a:r>
            <a:r>
              <a:rPr lang="pt-BR" sz="1200" kern="1200" baseline="-25000" dirty="0" smtClean="0">
                <a:solidFill>
                  <a:schemeClr val="tx1"/>
                </a:solidFill>
                <a:latin typeface="+mn-lt"/>
                <a:ea typeface="+mn-ea"/>
                <a:cs typeface="+mn-cs"/>
              </a:rPr>
              <a:t>2</a:t>
            </a:r>
            <a:r>
              <a:rPr lang="pt-BR" sz="1200" kern="1200" dirty="0" smtClean="0">
                <a:solidFill>
                  <a:schemeClr val="tx1"/>
                </a:solidFill>
                <a:latin typeface="+mn-lt"/>
                <a:ea typeface="+mn-ea"/>
                <a:cs typeface="+mn-cs"/>
              </a:rPr>
              <a:t>] com a dupla função de transportar elétrons e emitir,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 </a:t>
            </a:r>
            <a:r>
              <a:rPr lang="en-US" sz="1200" kern="1200" dirty="0" err="1" smtClean="0">
                <a:solidFill>
                  <a:schemeClr val="tx1"/>
                </a:solidFill>
                <a:latin typeface="+mn-lt"/>
                <a:ea typeface="+mn-ea"/>
                <a:cs typeface="+mn-cs"/>
              </a:rPr>
              <a:t>grafico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mostra</a:t>
            </a:r>
            <a:r>
              <a:rPr lang="en-US" sz="1200" kern="1200" dirty="0" smtClean="0">
                <a:solidFill>
                  <a:schemeClr val="tx1"/>
                </a:solidFill>
                <a:latin typeface="+mn-lt"/>
                <a:ea typeface="+mn-ea"/>
                <a:cs typeface="+mn-cs"/>
              </a:rPr>
              <a:t> 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emissão</a:t>
            </a:r>
            <a:r>
              <a:rPr lang="en-US" sz="1200" kern="1200" baseline="0" dirty="0" smtClean="0">
                <a:solidFill>
                  <a:schemeClr val="tx1"/>
                </a:solidFill>
                <a:latin typeface="+mn-lt"/>
                <a:ea typeface="+mn-ea"/>
                <a:cs typeface="+mn-cs"/>
              </a:rPr>
              <a:t> do </a:t>
            </a:r>
            <a:r>
              <a:rPr lang="en-US" sz="1200" kern="1200" baseline="0" dirty="0" err="1" smtClean="0">
                <a:solidFill>
                  <a:schemeClr val="tx1"/>
                </a:solidFill>
                <a:latin typeface="+mn-lt"/>
                <a:ea typeface="+mn-ea"/>
                <a:cs typeface="+mn-cs"/>
              </a:rPr>
              <a:t>complexo</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europio</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a:t>
            </a:r>
            <a:r>
              <a:rPr lang="en-US" sz="1200" kern="1200" baseline="0" dirty="0" err="1" smtClean="0">
                <a:solidFill>
                  <a:schemeClr val="tx1"/>
                </a:solidFill>
                <a:latin typeface="+mn-lt"/>
                <a:ea typeface="+mn-ea"/>
                <a:cs typeface="+mn-cs"/>
              </a:rPr>
              <a:t>linhas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são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largas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pq</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dispositivos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operam</a:t>
            </a:r>
            <a:r>
              <a:rPr lang="en-US" sz="1200" kern="1200" baseline="0" dirty="0" smtClean="0">
                <a:solidFill>
                  <a:schemeClr val="tx1"/>
                </a:solidFill>
                <a:latin typeface="+mn-lt"/>
                <a:ea typeface="+mn-ea"/>
                <a:cs typeface="+mn-cs"/>
              </a:rPr>
              <a:t> num regime de </a:t>
            </a:r>
            <a:r>
              <a:rPr lang="en-US" sz="1200" kern="1200" baseline="0" dirty="0" err="1" smtClean="0">
                <a:solidFill>
                  <a:schemeClr val="tx1"/>
                </a:solidFill>
                <a:latin typeface="+mn-lt"/>
                <a:ea typeface="+mn-ea"/>
                <a:cs typeface="+mn-cs"/>
              </a:rPr>
              <a:t>temperaturas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altas</a:t>
            </a:r>
            <a:r>
              <a:rPr lang="en-US" sz="1200" kern="1200" baseline="0" dirty="0" smtClean="0">
                <a:solidFill>
                  <a:schemeClr val="tx1"/>
                </a:solidFill>
                <a:latin typeface="+mn-lt"/>
                <a:ea typeface="+mn-ea"/>
                <a:cs typeface="+mn-cs"/>
              </a:rPr>
              <a:t>. Os </a:t>
            </a:r>
            <a:r>
              <a:rPr lang="en-US" sz="1200" kern="1200" baseline="0" dirty="0" err="1" smtClean="0">
                <a:solidFill>
                  <a:schemeClr val="tx1"/>
                </a:solidFill>
                <a:latin typeface="+mn-lt"/>
                <a:ea typeface="+mn-ea"/>
                <a:cs typeface="+mn-cs"/>
              </a:rPr>
              <a:t>níveis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dessas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transições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ficam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alargados</a:t>
            </a:r>
            <a:r>
              <a:rPr lang="en-US" sz="1200" kern="1200" baseline="0" dirty="0" smtClean="0">
                <a:solidFill>
                  <a:schemeClr val="tx1"/>
                </a:solidFill>
                <a:latin typeface="+mn-lt"/>
                <a:ea typeface="+mn-ea"/>
                <a:cs typeface="+mn-cs"/>
              </a:rPr>
              <a:t> com a </a:t>
            </a:r>
            <a:r>
              <a:rPr lang="en-US" sz="1200" kern="1200" baseline="0" dirty="0" err="1" smtClean="0">
                <a:solidFill>
                  <a:schemeClr val="tx1"/>
                </a:solidFill>
                <a:latin typeface="+mn-lt"/>
                <a:ea typeface="+mn-ea"/>
                <a:cs typeface="+mn-cs"/>
              </a:rPr>
              <a:t>temperatura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gerando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essas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linhas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largas</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 </a:t>
            </a:r>
            <a:r>
              <a:rPr lang="en-US" sz="1200" kern="1200" baseline="0" dirty="0" err="1" smtClean="0">
                <a:solidFill>
                  <a:schemeClr val="tx1"/>
                </a:solidFill>
                <a:latin typeface="+mn-lt"/>
                <a:ea typeface="+mn-ea"/>
                <a:cs typeface="+mn-cs"/>
              </a:rPr>
              <a:t>dispositivo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funcionou</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muito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bem</a:t>
            </a:r>
            <a:r>
              <a:rPr lang="en-US" sz="1200" kern="1200" baseline="0" dirty="0" smtClean="0">
                <a:solidFill>
                  <a:schemeClr val="tx1"/>
                </a:solidFill>
                <a:latin typeface="+mn-lt"/>
                <a:ea typeface="+mn-ea"/>
                <a:cs typeface="+mn-cs"/>
              </a:rPr>
              <a:t>,,,, o </a:t>
            </a:r>
            <a:r>
              <a:rPr lang="en-US" sz="1200" kern="1200" baseline="0" dirty="0" err="1" smtClean="0">
                <a:solidFill>
                  <a:schemeClr val="tx1"/>
                </a:solidFill>
                <a:latin typeface="+mn-lt"/>
                <a:ea typeface="+mn-ea"/>
                <a:cs typeface="+mn-cs"/>
              </a:rPr>
              <a:t>diagrama</a:t>
            </a:r>
            <a:r>
              <a:rPr lang="en-US" sz="1200" kern="1200" baseline="0" dirty="0" smtClean="0">
                <a:solidFill>
                  <a:schemeClr val="tx1"/>
                </a:solidFill>
                <a:latin typeface="+mn-lt"/>
                <a:ea typeface="+mn-ea"/>
                <a:cs typeface="+mn-cs"/>
              </a:rPr>
              <a:t> IV </a:t>
            </a:r>
            <a:r>
              <a:rPr lang="en-US" sz="1200" kern="1200" baseline="0" dirty="0" err="1" smtClean="0">
                <a:solidFill>
                  <a:schemeClr val="tx1"/>
                </a:solidFill>
                <a:latin typeface="+mn-lt"/>
                <a:ea typeface="+mn-ea"/>
                <a:cs typeface="+mn-cs"/>
              </a:rPr>
              <a:t>mostra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que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seu</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comportamento</a:t>
            </a:r>
            <a:r>
              <a:rPr lang="en-US" sz="1200" kern="1200" baseline="0" dirty="0" smtClean="0">
                <a:solidFill>
                  <a:schemeClr val="tx1"/>
                </a:solidFill>
                <a:latin typeface="+mn-lt"/>
                <a:ea typeface="+mn-ea"/>
                <a:cs typeface="+mn-cs"/>
              </a:rPr>
              <a:t> é </a:t>
            </a:r>
            <a:r>
              <a:rPr lang="en-US" sz="1200" kern="1200" baseline="0" dirty="0" err="1" smtClean="0">
                <a:solidFill>
                  <a:schemeClr val="tx1"/>
                </a:solidFill>
                <a:latin typeface="+mn-lt"/>
                <a:ea typeface="+mn-ea"/>
                <a:cs typeface="+mn-cs"/>
              </a:rPr>
              <a:t>típico</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diodo</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acordo</a:t>
            </a:r>
            <a:r>
              <a:rPr lang="en-US" sz="1200" kern="1200" baseline="0" dirty="0" smtClean="0">
                <a:solidFill>
                  <a:schemeClr val="tx1"/>
                </a:solidFill>
                <a:latin typeface="+mn-lt"/>
                <a:ea typeface="+mn-ea"/>
                <a:cs typeface="+mn-cs"/>
              </a:rPr>
              <a:t> com o </a:t>
            </a:r>
            <a:r>
              <a:rPr lang="en-US" sz="1200" kern="1200" baseline="0" dirty="0" err="1" smtClean="0">
                <a:solidFill>
                  <a:schemeClr val="tx1"/>
                </a:solidFill>
                <a:latin typeface="+mn-lt"/>
                <a:ea typeface="+mn-ea"/>
                <a:cs typeface="+mn-cs"/>
              </a:rPr>
              <a:t>previsto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pela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teoria</a:t>
            </a:r>
            <a:r>
              <a:rPr lang="en-US" sz="1200" kern="1200" baseline="0" dirty="0" smtClean="0">
                <a:solidFill>
                  <a:schemeClr val="tx1"/>
                </a:solidFill>
                <a:latin typeface="+mn-lt"/>
                <a:ea typeface="+mn-ea"/>
                <a:cs typeface="+mn-cs"/>
              </a:rPr>
              <a:t>… o </a:t>
            </a:r>
            <a:r>
              <a:rPr lang="en-US" sz="1200" kern="1200" baseline="0" dirty="0" err="1" smtClean="0">
                <a:solidFill>
                  <a:schemeClr val="tx1"/>
                </a:solidFill>
                <a:latin typeface="+mn-lt"/>
                <a:ea typeface="+mn-ea"/>
                <a:cs typeface="+mn-cs"/>
              </a:rPr>
              <a:t>dispositivo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ligou</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torno</a:t>
            </a:r>
            <a:r>
              <a:rPr lang="en-US" sz="1200" kern="1200" baseline="0" dirty="0" smtClean="0">
                <a:solidFill>
                  <a:schemeClr val="tx1"/>
                </a:solidFill>
                <a:latin typeface="+mn-lt"/>
                <a:ea typeface="+mn-ea"/>
                <a:cs typeface="+mn-cs"/>
              </a:rPr>
              <a:t> de 10V (VER TESE) e </a:t>
            </a:r>
            <a:r>
              <a:rPr lang="en-US" sz="1200" kern="1200" baseline="0" dirty="0" err="1" smtClean="0">
                <a:solidFill>
                  <a:schemeClr val="tx1"/>
                </a:solidFill>
                <a:latin typeface="+mn-lt"/>
                <a:ea typeface="+mn-ea"/>
                <a:cs typeface="+mn-cs"/>
              </a:rPr>
              <a:t>teve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seu</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máximo</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funcionamento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torno</a:t>
            </a:r>
            <a:r>
              <a:rPr lang="en-US" sz="1200" kern="1200" baseline="0" dirty="0" smtClean="0">
                <a:solidFill>
                  <a:schemeClr val="tx1"/>
                </a:solidFill>
                <a:latin typeface="+mn-lt"/>
                <a:ea typeface="+mn-ea"/>
                <a:cs typeface="+mn-cs"/>
              </a:rPr>
              <a:t> de 21 V.</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 </a:t>
            </a:r>
            <a:r>
              <a:rPr lang="en-US" sz="1200" kern="1200" baseline="0" dirty="0" err="1" smtClean="0">
                <a:solidFill>
                  <a:schemeClr val="tx1"/>
                </a:solidFill>
                <a:latin typeface="+mn-lt"/>
                <a:ea typeface="+mn-ea"/>
                <a:cs typeface="+mn-cs"/>
              </a:rPr>
              <a:t>diagrama</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cromaticidade</a:t>
            </a:r>
            <a:r>
              <a:rPr lang="en-US" sz="1200" kern="1200" baseline="0" dirty="0" smtClean="0">
                <a:solidFill>
                  <a:schemeClr val="tx1"/>
                </a:solidFill>
                <a:latin typeface="+mn-lt"/>
                <a:ea typeface="+mn-ea"/>
                <a:cs typeface="+mn-cs"/>
              </a:rPr>
              <a:t> CIE – </a:t>
            </a:r>
            <a:r>
              <a:rPr lang="en-US" sz="1200" kern="1200" baseline="0" dirty="0" err="1" smtClean="0">
                <a:solidFill>
                  <a:schemeClr val="tx1"/>
                </a:solidFill>
                <a:latin typeface="+mn-lt"/>
                <a:ea typeface="+mn-ea"/>
                <a:cs typeface="+mn-cs"/>
              </a:rPr>
              <a:t>indica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uma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alta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pureza</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cor</a:t>
            </a:r>
            <a:r>
              <a:rPr lang="en-US" sz="1200" kern="1200" baseline="0" dirty="0" smtClean="0">
                <a:solidFill>
                  <a:schemeClr val="tx1"/>
                </a:solidFill>
                <a:latin typeface="+mn-lt"/>
                <a:ea typeface="+mn-ea"/>
                <a:cs typeface="+mn-cs"/>
              </a:rPr>
              <a:t> – Para </a:t>
            </a:r>
            <a:r>
              <a:rPr lang="en-US" sz="1200" kern="1200" baseline="0" dirty="0" err="1" smtClean="0">
                <a:solidFill>
                  <a:schemeClr val="tx1"/>
                </a:solidFill>
                <a:latin typeface="+mn-lt"/>
                <a:ea typeface="+mn-ea"/>
                <a:cs typeface="+mn-cs"/>
              </a:rPr>
              <a:t>quem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nao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está</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familiarizado</a:t>
            </a:r>
            <a:r>
              <a:rPr lang="en-US" sz="1200" kern="1200" baseline="0" dirty="0" smtClean="0">
                <a:solidFill>
                  <a:schemeClr val="tx1"/>
                </a:solidFill>
                <a:latin typeface="+mn-lt"/>
                <a:ea typeface="+mn-ea"/>
                <a:cs typeface="+mn-cs"/>
              </a:rPr>
              <a:t> com </a:t>
            </a:r>
            <a:r>
              <a:rPr lang="en-US" sz="1200" kern="1200" baseline="0" dirty="0" err="1" smtClean="0">
                <a:solidFill>
                  <a:schemeClr val="tx1"/>
                </a:solidFill>
                <a:latin typeface="+mn-lt"/>
                <a:ea typeface="+mn-ea"/>
                <a:cs typeface="+mn-cs"/>
              </a:rPr>
              <a:t>esse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diagrama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como</a:t>
            </a:r>
            <a:r>
              <a:rPr lang="en-US" sz="1200" kern="1200" baseline="0" dirty="0" smtClean="0">
                <a:solidFill>
                  <a:schemeClr val="tx1"/>
                </a:solidFill>
                <a:latin typeface="+mn-lt"/>
                <a:ea typeface="+mn-ea"/>
                <a:cs typeface="+mn-cs"/>
              </a:rPr>
              <a:t> é a </a:t>
            </a:r>
            <a:r>
              <a:rPr lang="en-US" sz="1200" kern="1200" baseline="0" dirty="0" err="1" smtClean="0">
                <a:solidFill>
                  <a:schemeClr val="tx1"/>
                </a:solidFill>
                <a:latin typeface="+mn-lt"/>
                <a:ea typeface="+mn-ea"/>
                <a:cs typeface="+mn-cs"/>
              </a:rPr>
              <a:t>primeira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vez</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que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ele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aparece</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cabe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explicar</a:t>
            </a:r>
            <a:r>
              <a:rPr lang="en-US" sz="1200" kern="1200" baseline="0" dirty="0" smtClean="0">
                <a:solidFill>
                  <a:schemeClr val="tx1"/>
                </a:solidFill>
                <a:latin typeface="+mn-lt"/>
                <a:ea typeface="+mn-ea"/>
                <a:cs typeface="+mn-cs"/>
              </a:rPr>
              <a:t> com </a:t>
            </a:r>
            <a:r>
              <a:rPr lang="en-US" sz="1200" kern="1200" baseline="0" dirty="0" err="1" smtClean="0">
                <a:solidFill>
                  <a:schemeClr val="tx1"/>
                </a:solidFill>
                <a:latin typeface="+mn-lt"/>
                <a:ea typeface="+mn-ea"/>
                <a:cs typeface="+mn-cs"/>
              </a:rPr>
              <a:t>mais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detalhes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ele</a:t>
            </a:r>
            <a:r>
              <a:rPr lang="en-US" sz="1200" kern="1200" baseline="0" dirty="0" smtClean="0">
                <a:solidFill>
                  <a:schemeClr val="tx1"/>
                </a:solidFill>
                <a:latin typeface="+mn-lt"/>
                <a:ea typeface="+mn-ea"/>
                <a:cs typeface="+mn-cs"/>
              </a:rPr>
              <a:t> tem </a:t>
            </a:r>
            <a:r>
              <a:rPr lang="en-US" sz="1200" kern="1200" baseline="0" dirty="0" err="1" smtClean="0">
                <a:solidFill>
                  <a:schemeClr val="tx1"/>
                </a:solidFill>
                <a:latin typeface="+mn-lt"/>
                <a:ea typeface="+mn-ea"/>
                <a:cs typeface="+mn-cs"/>
              </a:rPr>
              <a:t>uma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escala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em</a:t>
            </a:r>
            <a:r>
              <a:rPr lang="en-US" sz="1200" kern="1200" baseline="0" dirty="0" smtClean="0">
                <a:solidFill>
                  <a:schemeClr val="tx1"/>
                </a:solidFill>
                <a:latin typeface="+mn-lt"/>
                <a:ea typeface="+mn-ea"/>
                <a:cs typeface="+mn-cs"/>
              </a:rPr>
              <a:t> nm (no </a:t>
            </a:r>
            <a:r>
              <a:rPr lang="en-US" sz="1200" kern="1200" baseline="0" dirty="0" err="1" smtClean="0">
                <a:solidFill>
                  <a:schemeClr val="tx1"/>
                </a:solidFill>
                <a:latin typeface="+mn-lt"/>
                <a:ea typeface="+mn-ea"/>
                <a:cs typeface="+mn-cs"/>
              </a:rPr>
              <a:t>visível</a:t>
            </a:r>
            <a:r>
              <a:rPr lang="en-US" sz="1200" kern="1200" baseline="0" dirty="0" smtClean="0">
                <a:solidFill>
                  <a:schemeClr val="tx1"/>
                </a:solidFill>
                <a:latin typeface="+mn-lt"/>
                <a:ea typeface="+mn-ea"/>
                <a:cs typeface="+mn-cs"/>
              </a:rPr>
              <a:t>) de 420 a 680 – e </a:t>
            </a:r>
            <a:r>
              <a:rPr lang="en-US" sz="1200" kern="1200" baseline="0" dirty="0" err="1" smtClean="0">
                <a:solidFill>
                  <a:schemeClr val="tx1"/>
                </a:solidFill>
                <a:latin typeface="+mn-lt"/>
                <a:ea typeface="+mn-ea"/>
                <a:cs typeface="+mn-cs"/>
              </a:rPr>
              <a:t>uma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escala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unidades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cartesianas</a:t>
            </a:r>
            <a:r>
              <a:rPr lang="en-US" sz="1200" kern="1200" baseline="0" dirty="0" smtClean="0">
                <a:solidFill>
                  <a:schemeClr val="tx1"/>
                </a:solidFill>
                <a:latin typeface="+mn-lt"/>
                <a:ea typeface="+mn-ea"/>
                <a:cs typeface="+mn-cs"/>
              </a:rPr>
              <a:t>, X e Y  - as cores das </a:t>
            </a:r>
            <a:r>
              <a:rPr lang="en-US" sz="1200" kern="1200" baseline="0" dirty="0" err="1" smtClean="0">
                <a:solidFill>
                  <a:schemeClr val="tx1"/>
                </a:solidFill>
                <a:latin typeface="+mn-lt"/>
                <a:ea typeface="+mn-ea"/>
                <a:cs typeface="+mn-cs"/>
              </a:rPr>
              <a:t>bordas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indicam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valores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puros</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mistura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desses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valores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puros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geram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todas</a:t>
            </a:r>
            <a:r>
              <a:rPr lang="en-US" sz="1200" kern="1200" baseline="0" dirty="0" smtClean="0">
                <a:solidFill>
                  <a:schemeClr val="tx1"/>
                </a:solidFill>
                <a:latin typeface="+mn-lt"/>
                <a:ea typeface="+mn-ea"/>
                <a:cs typeface="+mn-cs"/>
              </a:rPr>
              <a:t> as </a:t>
            </a:r>
            <a:r>
              <a:rPr lang="en-US" sz="1200" kern="1200" baseline="0" dirty="0" err="1" smtClean="0">
                <a:solidFill>
                  <a:schemeClr val="tx1"/>
                </a:solidFill>
                <a:latin typeface="+mn-lt"/>
                <a:ea typeface="+mn-ea"/>
                <a:cs typeface="+mn-cs"/>
              </a:rPr>
              <a:t>outras</a:t>
            </a:r>
            <a:r>
              <a:rPr lang="en-US" sz="1200" kern="1200" baseline="0" dirty="0" smtClean="0">
                <a:solidFill>
                  <a:schemeClr val="tx1"/>
                </a:solidFill>
                <a:latin typeface="+mn-lt"/>
                <a:ea typeface="+mn-ea"/>
                <a:cs typeface="+mn-cs"/>
              </a:rPr>
              <a:t> cores </a:t>
            </a:r>
            <a:r>
              <a:rPr lang="en-US" sz="1200" kern="1200" baseline="0" dirty="0" err="1" smtClean="0">
                <a:solidFill>
                  <a:schemeClr val="tx1"/>
                </a:solidFill>
                <a:latin typeface="+mn-lt"/>
                <a:ea typeface="+mn-ea"/>
                <a:cs typeface="+mn-cs"/>
              </a:rPr>
              <a:t>possíveis</a:t>
            </a:r>
            <a:r>
              <a:rPr lang="en-US" sz="1200" kern="1200" baseline="0" dirty="0" smtClean="0">
                <a:solidFill>
                  <a:schemeClr val="tx1"/>
                </a:solidFill>
                <a:latin typeface="+mn-lt"/>
                <a:ea typeface="+mn-ea"/>
                <a:cs typeface="+mn-cs"/>
              </a:rPr>
              <a:t>… cores </a:t>
            </a:r>
            <a:r>
              <a:rPr lang="en-US" sz="1200" kern="1200" baseline="0" dirty="0" err="1" smtClean="0">
                <a:solidFill>
                  <a:schemeClr val="tx1"/>
                </a:solidFill>
                <a:latin typeface="+mn-lt"/>
                <a:ea typeface="+mn-ea"/>
                <a:cs typeface="+mn-cs"/>
              </a:rPr>
              <a:t>menos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puras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misturas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como</a:t>
            </a:r>
            <a:r>
              <a:rPr lang="en-US" sz="1200" kern="1200" baseline="0" dirty="0" smtClean="0">
                <a:solidFill>
                  <a:schemeClr val="tx1"/>
                </a:solidFill>
                <a:latin typeface="+mn-lt"/>
                <a:ea typeface="+mn-ea"/>
                <a:cs typeface="+mn-cs"/>
              </a:rPr>
              <a:t> o </a:t>
            </a:r>
            <a:r>
              <a:rPr lang="en-US" sz="1200" kern="1200" baseline="0" dirty="0" err="1" smtClean="0">
                <a:solidFill>
                  <a:schemeClr val="tx1"/>
                </a:solidFill>
                <a:latin typeface="+mn-lt"/>
                <a:ea typeface="+mn-ea"/>
                <a:cs typeface="+mn-cs"/>
              </a:rPr>
              <a:t>branco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por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exemplo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cujas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coordenadas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cartesianas</a:t>
            </a:r>
            <a:r>
              <a:rPr lang="en-US" sz="1200" kern="1200" baseline="0" dirty="0" smtClean="0">
                <a:solidFill>
                  <a:schemeClr val="tx1"/>
                </a:solidFill>
                <a:latin typeface="+mn-lt"/>
                <a:ea typeface="+mn-ea"/>
                <a:cs typeface="+mn-cs"/>
              </a:rPr>
              <a:t> vale X=0,33 e Y= 0,33.</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Gostaria</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chamar</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atenção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para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dois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fatos</a:t>
            </a:r>
            <a:r>
              <a:rPr lang="en-US" sz="1200" kern="1200" baseline="0" dirty="0" smtClean="0">
                <a:solidFill>
                  <a:schemeClr val="tx1"/>
                </a:solidFill>
                <a:latin typeface="+mn-lt"/>
                <a:ea typeface="+mn-ea"/>
                <a:cs typeface="+mn-cs"/>
              </a:rPr>
              <a:t> – 1) </a:t>
            </a:r>
            <a:r>
              <a:rPr lang="en-US" sz="1200" kern="1200" baseline="0" dirty="0" err="1" smtClean="0">
                <a:solidFill>
                  <a:schemeClr val="tx1"/>
                </a:solidFill>
                <a:latin typeface="+mn-lt"/>
                <a:ea typeface="+mn-ea"/>
                <a:cs typeface="+mn-cs"/>
              </a:rPr>
              <a:t>nao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apresentou</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bandas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espúrias</a:t>
            </a:r>
            <a:r>
              <a:rPr lang="en-US" sz="1200" kern="1200" baseline="0" dirty="0" smtClean="0">
                <a:solidFill>
                  <a:schemeClr val="tx1"/>
                </a:solidFill>
                <a:latin typeface="+mn-lt"/>
                <a:ea typeface="+mn-ea"/>
                <a:cs typeface="+mn-cs"/>
              </a:rPr>
              <a:t> e </a:t>
            </a:r>
            <a:r>
              <a:rPr lang="en-US" sz="1200" kern="1200" baseline="0" dirty="0" err="1" smtClean="0">
                <a:solidFill>
                  <a:schemeClr val="tx1"/>
                </a:solidFill>
                <a:latin typeface="+mn-lt"/>
                <a:ea typeface="+mn-ea"/>
                <a:cs typeface="+mn-cs"/>
              </a:rPr>
              <a:t>apresentou</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transição</a:t>
            </a:r>
            <a:r>
              <a:rPr lang="en-US" sz="1200" kern="1200" baseline="0" dirty="0" smtClean="0">
                <a:solidFill>
                  <a:schemeClr val="tx1"/>
                </a:solidFill>
                <a:latin typeface="+mn-lt"/>
                <a:ea typeface="+mn-ea"/>
                <a:cs typeface="+mn-cs"/>
              </a:rPr>
              <a:t> 1-1!!!!</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Falar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eficiência</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transferência</a:t>
            </a:r>
            <a:r>
              <a:rPr lang="en-US" sz="1200" kern="1200" baseline="0" dirty="0" smtClean="0">
                <a:solidFill>
                  <a:schemeClr val="tx1"/>
                </a:solidFill>
                <a:latin typeface="+mn-lt"/>
                <a:ea typeface="+mn-ea"/>
                <a:cs typeface="+mn-cs"/>
              </a:rPr>
              <a:t> e </a:t>
            </a:r>
            <a:r>
              <a:rPr lang="en-US" sz="1200" kern="1200" baseline="0" dirty="0" err="1" smtClean="0">
                <a:solidFill>
                  <a:schemeClr val="tx1"/>
                </a:solidFill>
                <a:latin typeface="+mn-lt"/>
                <a:ea typeface="+mn-ea"/>
                <a:cs typeface="+mn-cs"/>
              </a:rPr>
              <a:t>da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pureza</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cor</a:t>
            </a:r>
            <a:r>
              <a:rPr lang="en-US" sz="1200" kern="1200" baseline="0" dirty="0" smtClean="0">
                <a:solidFill>
                  <a:schemeClr val="tx1"/>
                </a:solidFill>
                <a:latin typeface="+mn-lt"/>
                <a:ea typeface="+mn-ea"/>
                <a:cs typeface="+mn-cs"/>
              </a:rPr>
              <a:t> (0,97) e </a:t>
            </a:r>
            <a:r>
              <a:rPr lang="en-US" sz="1200" kern="1200" baseline="0" dirty="0" err="1" smtClean="0">
                <a:solidFill>
                  <a:schemeClr val="tx1"/>
                </a:solidFill>
                <a:latin typeface="+mn-lt"/>
                <a:ea typeface="+mn-ea"/>
                <a:cs typeface="+mn-cs"/>
              </a:rPr>
              <a:t>como</a:t>
            </a:r>
            <a:r>
              <a:rPr lang="en-US" sz="1200" kern="1200" baseline="0" dirty="0" smtClean="0">
                <a:solidFill>
                  <a:schemeClr val="tx1"/>
                </a:solidFill>
                <a:latin typeface="+mn-lt"/>
                <a:ea typeface="+mn-ea"/>
                <a:cs typeface="+mn-cs"/>
              </a:rPr>
              <a:t> se </a:t>
            </a:r>
            <a:r>
              <a:rPr lang="en-US" sz="1200" kern="1200" baseline="0" dirty="0" err="1" smtClean="0">
                <a:solidFill>
                  <a:schemeClr val="tx1"/>
                </a:solidFill>
                <a:latin typeface="+mn-lt"/>
                <a:ea typeface="+mn-ea"/>
                <a:cs typeface="+mn-cs"/>
              </a:rPr>
              <a:t>calcula</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Fazer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gancho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para</a:t>
            </a:r>
            <a:r>
              <a:rPr lang="en-US" sz="1200" kern="1200" baseline="0" dirty="0" smtClean="0">
                <a:solidFill>
                  <a:schemeClr val="tx1"/>
                </a:solidFill>
                <a:latin typeface="+mn-lt"/>
                <a:ea typeface="+mn-ea"/>
                <a:cs typeface="+mn-cs"/>
              </a:rPr>
              <a:t> o </a:t>
            </a:r>
            <a:r>
              <a:rPr lang="en-US" sz="1200" kern="1200" baseline="0" dirty="0" err="1" smtClean="0">
                <a:solidFill>
                  <a:schemeClr val="tx1"/>
                </a:solidFill>
                <a:latin typeface="+mn-lt"/>
                <a:ea typeface="+mn-ea"/>
                <a:cs typeface="+mn-cs"/>
              </a:rPr>
              <a:t>proximo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dispositivo</a:t>
            </a:r>
            <a:r>
              <a:rPr lang="en-US" sz="1200" kern="1200" baseline="0" dirty="0" smtClean="0">
                <a:solidFill>
                  <a:schemeClr val="tx1"/>
                </a:solidFill>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42</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latin typeface="+mn-lt"/>
                <a:ea typeface="+mn-ea"/>
                <a:cs typeface="+mn-cs"/>
              </a:rPr>
              <a:t>Parâmetros eletroquímicos, como potencial de ionização (IP) pode ser</a:t>
            </a:r>
            <a:r>
              <a:rPr lang="pt-BR" sz="1200" kern="1200" baseline="0" dirty="0" smtClean="0">
                <a:solidFill>
                  <a:schemeClr val="tx1"/>
                </a:solidFill>
                <a:latin typeface="+mn-lt"/>
                <a:ea typeface="+mn-ea"/>
                <a:cs typeface="+mn-cs"/>
              </a:rPr>
              <a:t> </a:t>
            </a:r>
            <a:r>
              <a:rPr lang="pt-BR" sz="1200" kern="1200" dirty="0" smtClean="0">
                <a:solidFill>
                  <a:schemeClr val="tx1"/>
                </a:solidFill>
                <a:latin typeface="+mn-lt"/>
                <a:ea typeface="+mn-ea"/>
                <a:cs typeface="+mn-cs"/>
              </a:rPr>
              <a:t>obtidos pela técnica de voltametria</a:t>
            </a:r>
          </a:p>
          <a:p>
            <a:endParaRPr lang="pt-BR" sz="1200" kern="1200" dirty="0" smtClean="0">
              <a:solidFill>
                <a:schemeClr val="tx1"/>
              </a:solidFill>
              <a:latin typeface="+mn-lt"/>
              <a:ea typeface="+mn-ea"/>
              <a:cs typeface="+mn-cs"/>
            </a:endParaRPr>
          </a:p>
          <a:p>
            <a:r>
              <a:rPr lang="pt-BR" sz="1200" kern="1200" dirty="0" smtClean="0">
                <a:solidFill>
                  <a:schemeClr val="tx1"/>
                </a:solidFill>
                <a:latin typeface="+mn-lt"/>
                <a:ea typeface="+mn-ea"/>
                <a:cs typeface="+mn-cs"/>
              </a:rPr>
              <a:t>Os valores de IP e </a:t>
            </a:r>
            <a:r>
              <a:rPr lang="pt-BR" sz="1200" kern="1200" dirty="0" err="1" smtClean="0">
                <a:solidFill>
                  <a:schemeClr val="tx1"/>
                </a:solidFill>
                <a:latin typeface="+mn-lt"/>
                <a:ea typeface="+mn-ea"/>
                <a:cs typeface="+mn-cs"/>
                <a:sym typeface="Symbol"/>
              </a:rPr>
              <a:t>Eg</a:t>
            </a:r>
            <a:r>
              <a:rPr lang="pt-BR" sz="1200" kern="1200" dirty="0" smtClean="0">
                <a:solidFill>
                  <a:schemeClr val="tx1"/>
                </a:solidFill>
                <a:latin typeface="+mn-lt"/>
                <a:ea typeface="+mn-ea"/>
                <a:cs typeface="+mn-cs"/>
              </a:rPr>
              <a:t> são diretamente relacionados aos níveis HOMO/LUMO dos materiais orgânicos e assim, permitem determinar a barreira de energia interfacial. Estes parâmetros são utilizados para construir o diagrama de energia de dispositivos orgânicos.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Por exemplo, a diferença entre IP e </a:t>
            </a:r>
            <a:r>
              <a:rPr lang="pt-BR" sz="1200" kern="1200" dirty="0" smtClean="0">
                <a:solidFill>
                  <a:schemeClr val="tx1"/>
                </a:solidFill>
                <a:latin typeface="+mn-lt"/>
                <a:ea typeface="+mn-ea"/>
                <a:cs typeface="+mn-cs"/>
                <a:sym typeface="Symbol"/>
              </a:rPr>
              <a:t></a:t>
            </a:r>
            <a:r>
              <a:rPr lang="pt-BR" sz="1200" kern="1200" dirty="0" smtClean="0">
                <a:solidFill>
                  <a:schemeClr val="tx1"/>
                </a:solidFill>
                <a:latin typeface="+mn-lt"/>
                <a:ea typeface="+mn-ea"/>
                <a:cs typeface="+mn-cs"/>
              </a:rPr>
              <a:t> nos fornece o valor da </a:t>
            </a:r>
            <a:r>
              <a:rPr lang="pt-BR" sz="1200" kern="1200" dirty="0" err="1" smtClean="0">
                <a:solidFill>
                  <a:schemeClr val="tx1"/>
                </a:solidFill>
                <a:latin typeface="+mn-lt"/>
                <a:ea typeface="+mn-ea"/>
                <a:cs typeface="+mn-cs"/>
              </a:rPr>
              <a:t>Eg</a:t>
            </a:r>
            <a:r>
              <a:rPr lang="pt-BR" sz="1200" kern="1200" dirty="0" smtClean="0">
                <a:solidFill>
                  <a:schemeClr val="tx1"/>
                </a:solidFill>
                <a:latin typeface="+mn-lt"/>
                <a:ea typeface="+mn-ea"/>
                <a:cs typeface="+mn-cs"/>
              </a:rPr>
              <a:t> (valor em energia do </a:t>
            </a:r>
            <a:r>
              <a:rPr lang="pt-BR" sz="1200" kern="1200" dirty="0" err="1" smtClean="0">
                <a:solidFill>
                  <a:schemeClr val="tx1"/>
                </a:solidFill>
                <a:latin typeface="+mn-lt"/>
                <a:ea typeface="+mn-ea"/>
                <a:cs typeface="+mn-cs"/>
              </a:rPr>
              <a:t>gap</a:t>
            </a:r>
            <a:r>
              <a:rPr lang="pt-BR" sz="1200" kern="1200" dirty="0" smtClean="0">
                <a:solidFill>
                  <a:schemeClr val="tx1"/>
                </a:solidFill>
                <a:latin typeface="+mn-lt"/>
                <a:ea typeface="+mn-ea"/>
                <a:cs typeface="+mn-cs"/>
              </a:rPr>
              <a:t> óptico) que é associada às transições ópticas e propriedades elétricas intrínsecas destes materiais</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Está é caracterização que vem se </a:t>
            </a:r>
            <a:r>
              <a:rPr lang="pt-BR" sz="1200" kern="1200" dirty="0" err="1" smtClean="0">
                <a:solidFill>
                  <a:schemeClr val="tx1"/>
                </a:solidFill>
                <a:latin typeface="+mn-lt"/>
                <a:ea typeface="+mn-ea"/>
                <a:cs typeface="+mn-cs"/>
              </a:rPr>
              <a:t>consolifdando</a:t>
            </a:r>
            <a:r>
              <a:rPr lang="pt-BR" sz="1200" kern="1200" baseline="0" dirty="0" smtClean="0">
                <a:solidFill>
                  <a:schemeClr val="tx1"/>
                </a:solidFill>
                <a:latin typeface="+mn-lt"/>
                <a:ea typeface="+mn-ea"/>
                <a:cs typeface="+mn-cs"/>
              </a:rPr>
              <a:t> como uma </a:t>
            </a:r>
            <a:r>
              <a:rPr lang="pt-BR" sz="1200" kern="1200" dirty="0" smtClean="0">
                <a:solidFill>
                  <a:schemeClr val="tx1"/>
                </a:solidFill>
                <a:latin typeface="+mn-lt"/>
                <a:ea typeface="+mn-ea"/>
                <a:cs typeface="+mn-cs"/>
              </a:rPr>
              <a:t>importante ferramenta para entender e controlar as propriedades elétricas e ópticas dos materiais usados na fabricação dos dispositivos. </a:t>
            </a:r>
          </a:p>
          <a:p>
            <a:endParaRPr lang="en-US" sz="1200" kern="1200" dirty="0" smtClean="0">
              <a:solidFill>
                <a:schemeClr val="tx1"/>
              </a:solidFill>
              <a:latin typeface="+mn-lt"/>
              <a:ea typeface="+mn-ea"/>
              <a:cs typeface="+mn-cs"/>
            </a:endParaRPr>
          </a:p>
          <a:p>
            <a:endParaRPr lang="pt-BR" sz="1200" kern="1200" dirty="0" smtClean="0">
              <a:solidFill>
                <a:schemeClr val="tx1"/>
              </a:solidFill>
              <a:latin typeface="+mn-lt"/>
              <a:ea typeface="+mn-ea"/>
              <a:cs typeface="+mn-cs"/>
            </a:endParaRPr>
          </a:p>
          <a:p>
            <a:r>
              <a:rPr lang="pt-BR" sz="1200" kern="1200" dirty="0" smtClean="0">
                <a:solidFill>
                  <a:schemeClr val="tx1"/>
                </a:solidFill>
                <a:latin typeface="+mn-lt"/>
                <a:ea typeface="+mn-ea"/>
                <a:cs typeface="+mn-cs"/>
              </a:rPr>
              <a:t>O diagrama de energia é importante para desenvolver e entender o desempenho dos dispositivos. </a:t>
            </a:r>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43</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xfrm>
            <a:off x="1943100" y="427038"/>
            <a:ext cx="2298700" cy="1725612"/>
          </a:xfrm>
          <a:noFill/>
          <a:ln>
            <a:solidFill>
              <a:srgbClr val="000000"/>
            </a:solidFill>
            <a:miter lim="800000"/>
            <a:headEnd/>
            <a:tailEnd/>
          </a:ln>
        </p:spPr>
      </p:sp>
      <p:sp>
        <p:nvSpPr>
          <p:cNvPr id="8909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C0B35-4EA3-48E9-A4DC-C9016D7E31A8}" type="slidenum">
              <a:rPr lang="pt-BR"/>
              <a:pPr fontAlgn="base">
                <a:spcBef>
                  <a:spcPct val="0"/>
                </a:spcBef>
                <a:spcAft>
                  <a:spcPct val="0"/>
                </a:spcAft>
                <a:defRPr/>
              </a:pPr>
              <a:t>44</a:t>
            </a:fld>
            <a:endParaRPr lang="pt-BR"/>
          </a:p>
        </p:txBody>
      </p:sp>
      <p:sp>
        <p:nvSpPr>
          <p:cNvPr id="28676"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bwMode="auto">
          <a:xfrm>
            <a:off x="2151063" y="496888"/>
            <a:ext cx="2020887" cy="1516062"/>
          </a:xfrm>
          <a:noFill/>
          <a:ln>
            <a:solidFill>
              <a:srgbClr val="000000"/>
            </a:solidFill>
            <a:miter lim="800000"/>
            <a:headEnd/>
            <a:tailEnd/>
          </a:ln>
        </p:spPr>
      </p:sp>
      <p:sp>
        <p:nvSpPr>
          <p:cNvPr id="9011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8ABFE3-979F-4316-99FF-8FBE0AAE7733}" type="slidenum">
              <a:rPr lang="pt-BR"/>
              <a:pPr fontAlgn="base">
                <a:spcBef>
                  <a:spcPct val="0"/>
                </a:spcBef>
                <a:spcAft>
                  <a:spcPct val="0"/>
                </a:spcAft>
                <a:defRPr/>
              </a:pPr>
              <a:t>45</a:t>
            </a:fld>
            <a:endParaRPr lang="pt-BR"/>
          </a:p>
        </p:txBody>
      </p:sp>
      <p:sp>
        <p:nvSpPr>
          <p:cNvPr id="2970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48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43916755-60E6-4519-9ECC-543C85A3A260}" type="slidenum">
              <a:rPr lang="pt-BR" smtClean="0"/>
              <a:pPr>
                <a:defRPr/>
              </a:pPr>
              <a:t>46</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47</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48</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49</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baseline="0" dirty="0" smtClean="0"/>
          </a:p>
          <a:p>
            <a:r>
              <a:rPr lang="en-US" baseline="0" dirty="0" smtClean="0"/>
              <a:t>Os </a:t>
            </a:r>
            <a:r>
              <a:rPr lang="en-US" baseline="0" dirty="0" err="1" smtClean="0"/>
              <a:t>oleds</a:t>
            </a:r>
            <a:r>
              <a:rPr lang="en-US" baseline="0" dirty="0" smtClean="0"/>
              <a:t> </a:t>
            </a:r>
            <a:r>
              <a:rPr lang="en-US" baseline="0" dirty="0" err="1" smtClean="0"/>
              <a:t>possuem</a:t>
            </a:r>
            <a:r>
              <a:rPr lang="en-US" baseline="0" dirty="0" smtClean="0"/>
              <a:t> </a:t>
            </a:r>
            <a:r>
              <a:rPr lang="en-US" baseline="0" dirty="0" err="1" smtClean="0"/>
              <a:t>em</a:t>
            </a:r>
            <a:r>
              <a:rPr lang="en-US" baseline="0" dirty="0" smtClean="0"/>
              <a:t> </a:t>
            </a:r>
            <a:r>
              <a:rPr lang="en-US" baseline="0" dirty="0" err="1" smtClean="0"/>
              <a:t>comparação</a:t>
            </a:r>
            <a:r>
              <a:rPr lang="en-US" baseline="0" dirty="0" smtClean="0"/>
              <a:t> </a:t>
            </a:r>
            <a:r>
              <a:rPr lang="en-US" baseline="0" dirty="0" err="1" smtClean="0"/>
              <a:t>às</a:t>
            </a:r>
            <a:r>
              <a:rPr lang="en-US" baseline="0" dirty="0" smtClean="0"/>
              <a:t> </a:t>
            </a:r>
            <a:r>
              <a:rPr lang="en-US" baseline="0" dirty="0" err="1" smtClean="0"/>
              <a:t>telas</a:t>
            </a:r>
            <a:r>
              <a:rPr lang="en-US" baseline="0" dirty="0" smtClean="0"/>
              <a:t> </a:t>
            </a:r>
            <a:r>
              <a:rPr lang="en-US" baseline="0" dirty="0" err="1" smtClean="0"/>
              <a:t>convencionais</a:t>
            </a:r>
            <a:r>
              <a:rPr lang="en-US" baseline="0" dirty="0" smtClean="0"/>
              <a:t>, LDCs e Plasma….</a:t>
            </a:r>
            <a:r>
              <a:rPr lang="en-US" baseline="0" dirty="0" err="1" smtClean="0"/>
              <a:t>maior</a:t>
            </a:r>
            <a:r>
              <a:rPr lang="en-US" baseline="0" dirty="0" smtClean="0"/>
              <a:t> </a:t>
            </a:r>
            <a:r>
              <a:rPr lang="en-US" baseline="0" dirty="0" err="1" smtClean="0"/>
              <a:t>brilho</a:t>
            </a:r>
            <a:r>
              <a:rPr lang="en-US" baseline="0" dirty="0" smtClean="0"/>
              <a:t> e </a:t>
            </a:r>
            <a:r>
              <a:rPr lang="en-US" baseline="0" dirty="0" err="1" smtClean="0"/>
              <a:t>maior</a:t>
            </a:r>
            <a:r>
              <a:rPr lang="en-US" baseline="0" dirty="0" smtClean="0"/>
              <a:t> </a:t>
            </a:r>
            <a:r>
              <a:rPr lang="en-US" baseline="0" dirty="0" err="1" smtClean="0"/>
              <a:t>contraste</a:t>
            </a:r>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a:t>
            </a:r>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50</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51</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52</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53</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54</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55</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p:cNvSpPr>
            <a:spLocks noGrp="1" noRot="1" noChangeAspect="1" noTextEdit="1"/>
          </p:cNvSpPr>
          <p:nvPr>
            <p:ph type="sldImg"/>
          </p:nvPr>
        </p:nvSpPr>
        <p:spPr bwMode="auto">
          <a:xfrm>
            <a:off x="1690688" y="673100"/>
            <a:ext cx="3046412" cy="2286000"/>
          </a:xfrm>
          <a:noFill/>
          <a:ln>
            <a:solidFill>
              <a:srgbClr val="000000"/>
            </a:solidFill>
            <a:miter lim="800000"/>
            <a:headEnd/>
            <a:tailEnd/>
          </a:ln>
        </p:spPr>
      </p:sp>
      <p:sp>
        <p:nvSpPr>
          <p:cNvPr id="60420"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AA98F1-BDDE-4A93-B694-E4D81F55EAF9}" type="slidenum">
              <a:rPr lang="pt-BR"/>
              <a:pPr fontAlgn="base">
                <a:spcBef>
                  <a:spcPct val="0"/>
                </a:spcBef>
                <a:spcAft>
                  <a:spcPct val="0"/>
                </a:spcAft>
                <a:defRPr/>
              </a:pPr>
              <a:t>56</a:t>
            </a:fld>
            <a:endParaRPr lang="pt-BR"/>
          </a:p>
        </p:txBody>
      </p:sp>
      <p:sp>
        <p:nvSpPr>
          <p:cNvPr id="23556"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6</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xfrm>
            <a:off x="1833563" y="815975"/>
            <a:ext cx="3046412" cy="2286000"/>
          </a:xfrm>
          <a:noFill/>
          <a:ln>
            <a:solidFill>
              <a:srgbClr val="000000"/>
            </a:solidFill>
            <a:miter lim="800000"/>
            <a:headEnd/>
            <a:tailEnd/>
          </a:ln>
        </p:spPr>
      </p:sp>
      <p:sp>
        <p:nvSpPr>
          <p:cNvPr id="5939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1E4BA-B2B9-486A-ADAB-E5F0B7F89BF5}" type="slidenum">
              <a:rPr lang="pt-BR"/>
              <a:pPr fontAlgn="base">
                <a:spcBef>
                  <a:spcPct val="0"/>
                </a:spcBef>
                <a:spcAft>
                  <a:spcPct val="0"/>
                </a:spcAft>
                <a:defRPr/>
              </a:pPr>
              <a:t>7</a:t>
            </a:fld>
            <a:endParaRPr lang="pt-BR"/>
          </a:p>
        </p:txBody>
      </p:sp>
      <p:sp>
        <p:nvSpPr>
          <p:cNvPr id="22532"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latin typeface="+mn-lt"/>
                <a:ea typeface="+mn-ea"/>
                <a:cs typeface="+mn-cs"/>
              </a:rPr>
              <a:t>a energia de </a:t>
            </a:r>
            <a:r>
              <a:rPr lang="pt-BR" sz="1200" kern="1200" dirty="0" err="1" smtClean="0">
                <a:solidFill>
                  <a:schemeClr val="tx1"/>
                </a:solidFill>
                <a:latin typeface="+mn-lt"/>
                <a:ea typeface="+mn-ea"/>
                <a:cs typeface="+mn-cs"/>
              </a:rPr>
              <a:t>exitação</a:t>
            </a:r>
            <a:r>
              <a:rPr lang="pt-BR" sz="1200" kern="1200" dirty="0" smtClean="0">
                <a:solidFill>
                  <a:schemeClr val="tx1"/>
                </a:solidFill>
                <a:latin typeface="+mn-lt"/>
                <a:ea typeface="+mn-ea"/>
                <a:cs typeface="+mn-cs"/>
              </a:rPr>
              <a:t> proveniente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pode ser transferida, para os estados moleculares </a:t>
            </a:r>
            <a:r>
              <a:rPr lang="pt-BR" sz="1200" kern="1200" dirty="0" err="1" smtClean="0">
                <a:solidFill>
                  <a:schemeClr val="tx1"/>
                </a:solidFill>
                <a:latin typeface="+mn-lt"/>
                <a:ea typeface="+mn-ea"/>
                <a:cs typeface="+mn-cs"/>
              </a:rPr>
              <a:t>exitados</a:t>
            </a:r>
            <a:r>
              <a:rPr lang="pt-BR" sz="1200" kern="1200" dirty="0" smtClean="0">
                <a:solidFill>
                  <a:schemeClr val="tx1"/>
                </a:solidFill>
                <a:latin typeface="+mn-lt"/>
                <a:ea typeface="+mn-ea"/>
                <a:cs typeface="+mn-cs"/>
              </a:rPr>
              <a:t> de singleto e de tripleto do composto molecular (EL). Em muitos trabalhos estes éxcitons são denominados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singleto e éxcitons de tripleto respectivamente. A luz é produzida na maioria dos compostos orgânicos pelo rápido decaimento dos estados moleculares excitados de singleto do composto EL, e a cor emitida depende da diferença de energia entre estes estados e o estado fundamental do composto (EL). Uma parte da energia é normalmente perdida pelo decaimento não radiativo dos estados excitados de tripleto, provenientes da transferência de energia dos </a:t>
            </a:r>
            <a:r>
              <a:rPr lang="pt-BR" sz="1200" kern="1200" dirty="0" err="1" smtClean="0">
                <a:solidFill>
                  <a:schemeClr val="tx1"/>
                </a:solidFill>
                <a:latin typeface="+mn-lt"/>
                <a:ea typeface="+mn-ea"/>
                <a:cs typeface="+mn-cs"/>
              </a:rPr>
              <a:t>éxitons</a:t>
            </a:r>
            <a:r>
              <a:rPr lang="pt-BR" sz="1200" kern="1200" dirty="0" smtClean="0">
                <a:solidFill>
                  <a:schemeClr val="tx1"/>
                </a:solidFill>
                <a:latin typeface="+mn-lt"/>
                <a:ea typeface="+mn-ea"/>
                <a:cs typeface="+mn-cs"/>
              </a:rPr>
              <a:t> de tripleto. Porém, um grande volume de pesquisas vem tentado desenvolver compostos e/ou blendas capazes de aproveitar a energia proveniente dos estados de tripletos, seja para decaimentos radiativos mais lentos (fosforescência) seja para transferi-la para centros emissores, como o que acontece, por exemplo, nos compostos moleculares com terras-raras.</a:t>
            </a:r>
          </a:p>
          <a:p>
            <a:endParaRPr lang="pt-BR" dirty="0"/>
          </a:p>
        </p:txBody>
      </p:sp>
      <p:sp>
        <p:nvSpPr>
          <p:cNvPr id="4" name="Espaço Reservado para Número de Slide 3"/>
          <p:cNvSpPr>
            <a:spLocks noGrp="1"/>
          </p:cNvSpPr>
          <p:nvPr>
            <p:ph type="sldNum" sz="quarter" idx="10"/>
          </p:nvPr>
        </p:nvSpPr>
        <p:spPr/>
        <p:txBody>
          <a:bodyPr/>
          <a:lstStyle/>
          <a:p>
            <a:fld id="{4CF0C0F7-6AA4-436B-9988-F4653A479044}" type="slidenum">
              <a:rPr lang="pt-BR" smtClean="0"/>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 name="Espaço Reservado para Número de Slide 3"/>
          <p:cNvSpPr>
            <a:spLocks noGrp="1"/>
          </p:cNvSpPr>
          <p:nvPr>
            <p:ph type="sldNum" sz="quarter" idx="5"/>
          </p:nvPr>
        </p:nvSpPr>
        <p:spPr/>
        <p:txBody>
          <a:bodyPr/>
          <a:lstStyle/>
          <a:p>
            <a:pPr>
              <a:defRPr/>
            </a:pPr>
            <a:fld id="{55FAC085-A011-49B1-97F0-7FF3F04E932D}" type="slidenum">
              <a:rPr lang="pt-BR" smtClean="0"/>
              <a:pPr>
                <a:defRPr/>
              </a:pPr>
              <a:t>9</a:t>
            </a:fld>
            <a:endParaRPr lang="pt-BR"/>
          </a:p>
        </p:txBody>
      </p:sp>
      <p:sp>
        <p:nvSpPr>
          <p:cNvPr id="24580" name="Espaço Reservado para Anotações 4"/>
          <p:cNvSpPr>
            <a:spLocks noGrp="1"/>
          </p:cNvSpPr>
          <p:nvPr/>
        </p:nvSpPr>
        <p:spPr bwMode="auto">
          <a:xfrm>
            <a:off x="667063" y="4643207"/>
            <a:ext cx="5334963" cy="4398502"/>
          </a:xfrm>
          <a:prstGeom prst="rect">
            <a:avLst/>
          </a:prstGeom>
        </p:spPr>
        <p:txBody>
          <a:bodyPr lIns="91424" tIns="45712" rIns="91424" bIns="45712"/>
          <a:lstStyle/>
          <a:p>
            <a:pPr eaLnBrk="0" hangingPunct="0">
              <a:spcBef>
                <a:spcPct val="30000"/>
              </a:spcBef>
            </a:pPr>
            <a:endParaRPr lang="pt-BR"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estilo do título mestre</a:t>
            </a:r>
            <a:endParaRPr kumimoji="0"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30" name="Espaço Reservado para Data 29"/>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19" name="Espaço Reservado para Rodapé 18"/>
          <p:cNvSpPr>
            <a:spLocks noGrp="1"/>
          </p:cNvSpPr>
          <p:nvPr>
            <p:ph type="ftr" sz="quarter" idx="11"/>
          </p:nvPr>
        </p:nvSpPr>
        <p:spPr/>
        <p:txBody>
          <a:bodyPr/>
          <a:lstStyle/>
          <a:p>
            <a:endParaRPr lang="pt-BR"/>
          </a:p>
        </p:txBody>
      </p:sp>
      <p:sp>
        <p:nvSpPr>
          <p:cNvPr id="27" name="Espaço Reservado para Número de Slide 26"/>
          <p:cNvSpPr>
            <a:spLocks noGrp="1"/>
          </p:cNvSpPr>
          <p:nvPr>
            <p:ph type="sldNum" sz="quarter" idx="12"/>
          </p:nvPr>
        </p:nvSpPr>
        <p:spPr/>
        <p:txBody>
          <a:bodyPr/>
          <a:lstStyle/>
          <a:p>
            <a:fld id="{2F5F836C-9A9C-4E99-AE75-989F189D696E}"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F5F836C-9A9C-4E99-AE75-989F189D696E}"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tIns="45720" anchor="b"/>
          <a:lstStyle>
            <a:lvl1pPr>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smtClean="0"/>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F5F836C-9A9C-4E99-AE75-989F189D696E}"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Único Canto Aparado e Arredondad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ângulo retângu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ítu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t-BR" smtClean="0"/>
              <a:t>Clique para editar o estilo do título mestre</a:t>
            </a:r>
            <a:endParaRPr kumimoji="0" lang="en-US"/>
          </a:p>
        </p:txBody>
      </p:sp>
      <p:sp>
        <p:nvSpPr>
          <p:cNvPr id="4" name="Espaço Reservado para Tex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p:txBody>
          <a:bodyPr/>
          <a:lstStyle/>
          <a:p>
            <a:fld id="{B2D608C3-1239-4EB6-9C46-063AD0783A8B}" type="datetimeFigureOut">
              <a:rPr lang="pt-BR" smtClean="0"/>
              <a:pPr/>
              <a:t>21/06/2013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a:xfrm>
            <a:off x="8077200" y="6356350"/>
            <a:ext cx="609600" cy="365125"/>
          </a:xfrm>
        </p:spPr>
        <p:txBody>
          <a:bodyPr/>
          <a:lstStyle/>
          <a:p>
            <a:fld id="{2F5F836C-9A9C-4E99-AE75-989F189D696E}" type="slidenum">
              <a:rPr lang="pt-BR" smtClean="0"/>
              <a:pPr/>
              <a:t>‹nº›</a:t>
            </a:fld>
            <a:endParaRPr lang="pt-B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smtClean="0"/>
              <a:t>Clique no ícone para adicionar uma imagem</a:t>
            </a:r>
            <a:endParaRPr kumimoji="0" lang="en-US" dirty="0"/>
          </a:p>
        </p:txBody>
      </p:sp>
      <p:sp>
        <p:nvSpPr>
          <p:cNvPr id="10" name="Forma liv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a liv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a liv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a liv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ço Reservado para Títu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t-BR" smtClean="0"/>
              <a:t>Clique para editar o estilo do título mestre</a:t>
            </a:r>
            <a:endParaRPr kumimoji="0" lang="en-US"/>
          </a:p>
        </p:txBody>
      </p:sp>
      <p:sp>
        <p:nvSpPr>
          <p:cNvPr id="30" name="Espaço Reservado para Tex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D608C3-1239-4EB6-9C46-063AD0783A8B}" type="datetimeFigureOut">
              <a:rPr lang="pt-BR" smtClean="0"/>
              <a:pPr/>
              <a:t>21/06/2013</a:t>
            </a:fld>
            <a:endParaRPr lang="pt-BR"/>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F5F836C-9A9C-4E99-AE75-989F189D696E}" type="slidenum">
              <a:rPr lang="pt-BR" smtClean="0"/>
              <a:pPr/>
              <a:t>‹nº›</a:t>
            </a:fld>
            <a:endParaRPr lang="pt-BR"/>
          </a:p>
        </p:txBody>
      </p:sp>
      <p:grpSp>
        <p:nvGrpSpPr>
          <p:cNvPr id="2" name="Grupo 1"/>
          <p:cNvGrpSpPr/>
          <p:nvPr/>
        </p:nvGrpSpPr>
        <p:grpSpPr>
          <a:xfrm>
            <a:off x="-19017" y="202408"/>
            <a:ext cx="9180548" cy="649224"/>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26" Type="http://schemas.openxmlformats.org/officeDocument/2006/relationships/diagramColors" Target="../diagrams/colors8.xml"/><Relationship Id="rId3" Type="http://schemas.openxmlformats.org/officeDocument/2006/relationships/diagramData" Target="../diagrams/data4.xml"/><Relationship Id="rId21" Type="http://schemas.openxmlformats.org/officeDocument/2006/relationships/diagramColors" Target="../diagrams/colors7.xml"/><Relationship Id="rId34" Type="http://schemas.openxmlformats.org/officeDocument/2006/relationships/image" Target="../media/image58.png"/><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5" Type="http://schemas.openxmlformats.org/officeDocument/2006/relationships/diagramQuickStyle" Target="../diagrams/quickStyle8.xml"/><Relationship Id="rId33" Type="http://schemas.openxmlformats.org/officeDocument/2006/relationships/image" Target="../media/image57.png"/><Relationship Id="rId2" Type="http://schemas.openxmlformats.org/officeDocument/2006/relationships/notesSlide" Target="../notesSlides/notesSlide23.xml"/><Relationship Id="rId16" Type="http://schemas.openxmlformats.org/officeDocument/2006/relationships/diagramColors" Target="../diagrams/colors6.xml"/><Relationship Id="rId20" Type="http://schemas.openxmlformats.org/officeDocument/2006/relationships/diagramQuickStyle" Target="../diagrams/quickStyle7.xml"/><Relationship Id="rId29" Type="http://schemas.openxmlformats.org/officeDocument/2006/relationships/diagramLayout" Target="../diagrams/layout9.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diagramColors" Target="../diagrams/colors5.xml"/><Relationship Id="rId24" Type="http://schemas.openxmlformats.org/officeDocument/2006/relationships/diagramLayout" Target="../diagrams/layout8.xml"/><Relationship Id="rId32" Type="http://schemas.microsoft.com/office/2007/relationships/diagramDrawing" Target="../diagrams/drawing9.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23" Type="http://schemas.openxmlformats.org/officeDocument/2006/relationships/diagramData" Target="../diagrams/data8.xml"/><Relationship Id="rId28" Type="http://schemas.openxmlformats.org/officeDocument/2006/relationships/diagramData" Target="../diagrams/data9.xml"/><Relationship Id="rId10" Type="http://schemas.openxmlformats.org/officeDocument/2006/relationships/diagramQuickStyle" Target="../diagrams/quickStyle5.xml"/><Relationship Id="rId19" Type="http://schemas.openxmlformats.org/officeDocument/2006/relationships/diagramLayout" Target="../diagrams/layout7.xml"/><Relationship Id="rId31" Type="http://schemas.openxmlformats.org/officeDocument/2006/relationships/diagramColors" Target="../diagrams/colors9.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 Id="rId27" Type="http://schemas.microsoft.com/office/2007/relationships/diagramDrawing" Target="../diagrams/drawing8.xml"/><Relationship Id="rId30"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7.xml"/><Relationship Id="rId7" Type="http://schemas.openxmlformats.org/officeDocument/2006/relationships/image" Target="../media/image7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3.jpeg"/><Relationship Id="rId5" Type="http://schemas.openxmlformats.org/officeDocument/2006/relationships/image" Target="../media/image72.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file:///F:\Semin&#225;rio\Apresenta&#231;&#227;o%20NIMO.wmv"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86.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85.w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2.xml"/><Relationship Id="rId7" Type="http://schemas.openxmlformats.org/officeDocument/2006/relationships/image" Target="../media/image91.png"/><Relationship Id="rId12"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90.wmf"/><Relationship Id="rId11" Type="http://schemas.openxmlformats.org/officeDocument/2006/relationships/image" Target="../media/image89.wmf"/><Relationship Id="rId5" Type="http://schemas.openxmlformats.org/officeDocument/2006/relationships/image" Target="../media/image87.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88.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94.emf"/><Relationship Id="rId5" Type="http://schemas.openxmlformats.org/officeDocument/2006/relationships/image" Target="../media/image93.wmf"/><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97.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96.wmf"/><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46.xml"/><Relationship Id="rId7" Type="http://schemas.openxmlformats.org/officeDocument/2006/relationships/image" Target="../media/image101.jpeg"/><Relationship Id="rId12" Type="http://schemas.openxmlformats.org/officeDocument/2006/relationships/image" Target="../media/image104.jpe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98.wmf"/><Relationship Id="rId11" Type="http://schemas.openxmlformats.org/officeDocument/2006/relationships/image" Target="../media/image103.jpeg"/><Relationship Id="rId5" Type="http://schemas.openxmlformats.org/officeDocument/2006/relationships/oleObject" Target="../embeddings/oleObject10.bin"/><Relationship Id="rId10" Type="http://schemas.openxmlformats.org/officeDocument/2006/relationships/image" Target="../media/image102.jpeg"/><Relationship Id="rId4" Type="http://schemas.openxmlformats.org/officeDocument/2006/relationships/image" Target="../media/image100.png"/><Relationship Id="rId9" Type="http://schemas.openxmlformats.org/officeDocument/2006/relationships/image" Target="../media/image99.wmf"/></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7.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106.wmf"/><Relationship Id="rId4" Type="http://schemas.openxmlformats.org/officeDocument/2006/relationships/oleObject" Target="../embeddings/oleObject1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8.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110.jpeg"/><Relationship Id="rId4" Type="http://schemas.openxmlformats.org/officeDocument/2006/relationships/image" Target="../media/image109.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diagramLayout" Target="../diagrams/layout2.xml"/><Relationship Id="rId3" Type="http://schemas.openxmlformats.org/officeDocument/2006/relationships/image" Target="../media/image8.jpeg"/><Relationship Id="rId21" Type="http://schemas.microsoft.com/office/2007/relationships/diagramDrawing" Target="../diagrams/drawing2.xml"/><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diagramData" Target="../diagrams/data2.xml"/><Relationship Id="rId2" Type="http://schemas.openxmlformats.org/officeDocument/2006/relationships/notesSlide" Target="../notesSlides/notesSlide5.xml"/><Relationship Id="rId16" Type="http://schemas.openxmlformats.org/officeDocument/2006/relationships/image" Target="../media/image21.jpeg"/><Relationship Id="rId20"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diagramQuickStyle" Target="../diagrams/quickStyle2.xml"/><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50.xml"/><Relationship Id="rId7" Type="http://schemas.openxmlformats.org/officeDocument/2006/relationships/image" Target="../media/image114.jpe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13.wmf"/><Relationship Id="rId5" Type="http://schemas.openxmlformats.org/officeDocument/2006/relationships/image" Target="../media/image111.wmf"/><Relationship Id="rId4" Type="http://schemas.openxmlformats.org/officeDocument/2006/relationships/oleObject" Target="../embeddings/oleObject15.bin"/><Relationship Id="rId9" Type="http://schemas.openxmlformats.org/officeDocument/2006/relationships/image" Target="../media/image112.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16.png"/><Relationship Id="rId5" Type="http://schemas.openxmlformats.org/officeDocument/2006/relationships/image" Target="../media/image115.wmf"/><Relationship Id="rId4" Type="http://schemas.openxmlformats.org/officeDocument/2006/relationships/oleObject" Target="../embeddings/oleObject17.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17.wmf"/><Relationship Id="rId4" Type="http://schemas.openxmlformats.org/officeDocument/2006/relationships/oleObject" Target="../embeddings/oleObject18.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18.wmf"/><Relationship Id="rId4" Type="http://schemas.openxmlformats.org/officeDocument/2006/relationships/oleObject" Target="../embeddings/oleObject19.bin"/></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oled-info.com/fraunhofer-comedd-developed-color-tunable-oled-lighting-panel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cstate="print"/>
          <a:srcRect/>
          <a:stretch>
            <a:fillRect/>
          </a:stretch>
        </p:blipFill>
        <p:spPr bwMode="auto">
          <a:xfrm>
            <a:off x="-92819" y="692600"/>
            <a:ext cx="8736785" cy="3800495"/>
          </a:xfrm>
          <a:prstGeom prst="rect">
            <a:avLst/>
          </a:prstGeom>
          <a:noFill/>
          <a:ln>
            <a:noFill/>
          </a:ln>
          <a:effectLst>
            <a:outerShdw blurRad="127000" dist="38100" dir="2700000" algn="ctr">
              <a:srgbClr val="000000">
                <a:alpha val="45000"/>
              </a:srgbClr>
            </a:outerShdw>
            <a:reflection blurRad="6350" stA="50000" endA="300" endPos="55000" dir="5400000" sy="-100000" algn="bl" rotWithShape="0"/>
          </a:effectLst>
          <a:scene3d>
            <a:camera prst="perspectiveFront" fov="2700000">
              <a:rot lat="20376000" lon="1938000" rev="20112001"/>
            </a:camera>
            <a:lightRig rig="balanced" dir="t"/>
          </a:scene3d>
          <a:sp3d>
            <a:bevelT w="203200" h="50800" prst="softRound"/>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6" name="Picture 4" descr="OLED lighting prediction by Display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43933"/>
            <a:ext cx="5581666" cy="4328244"/>
          </a:xfrm>
          <a:prstGeom prst="rect">
            <a:avLst/>
          </a:prstGeom>
          <a:noFill/>
          <a:extLst>
            <a:ext uri="{909E8E84-426E-40DD-AFC4-6F175D3DCCD1}">
              <a14:hiddenFill xmlns:a14="http://schemas.microsoft.com/office/drawing/2010/main">
                <a:solidFill>
                  <a:srgbClr val="FFFFFF"/>
                </a:solidFill>
              </a14:hiddenFill>
            </a:ext>
          </a:extLst>
        </p:spPr>
      </p:pic>
      <p:pic>
        <p:nvPicPr>
          <p:cNvPr id="417798" name="Picture 6" descr="http://www.oled-info.com/files/images/LG-Chem-OLED-Lighting-Panels-img_assist-300x2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843933"/>
            <a:ext cx="28575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417800" name="Picture 8" descr="http://www.oled-info.com/files/images/agfa-holst-flexible-oled-lighting-no-ito-img_assist-301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123161"/>
            <a:ext cx="2867025" cy="204901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360040" y="6165304"/>
            <a:ext cx="8388424" cy="646331"/>
          </a:xfrm>
          <a:prstGeom prst="rect">
            <a:avLst/>
          </a:prstGeom>
        </p:spPr>
        <p:txBody>
          <a:bodyPr wrap="square">
            <a:spAutoFit/>
          </a:bodyPr>
          <a:lstStyle/>
          <a:p>
            <a:pPr algn="ctr"/>
            <a:r>
              <a:rPr lang="en-US" dirty="0"/>
              <a:t>Konica Minolta (4 OLED panels for about $</a:t>
            </a:r>
            <a:r>
              <a:rPr lang="en-US" dirty="0" smtClean="0"/>
              <a:t>1,250 ($310 </a:t>
            </a:r>
            <a:r>
              <a:rPr lang="en-US" dirty="0" err="1" smtClean="0"/>
              <a:t>cada</a:t>
            </a:r>
            <a:r>
              <a:rPr lang="en-US" dirty="0" smtClean="0"/>
              <a:t>)). </a:t>
            </a:r>
            <a:r>
              <a:rPr lang="en-US" dirty="0"/>
              <a:t>74x74 mm rigid glass - 45 lm/W, 8,000 hours lifetime - color temperature of 2800K.</a:t>
            </a:r>
            <a:endParaRPr lang="pt-BR" dirty="0"/>
          </a:p>
        </p:txBody>
      </p:sp>
      <p:sp>
        <p:nvSpPr>
          <p:cNvPr id="10"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smtClean="0"/>
              <a:t>Mercado</a:t>
            </a:r>
            <a:endParaRPr lang="en-US" sz="4800" baseline="30000" dirty="0"/>
          </a:p>
        </p:txBody>
      </p:sp>
      <p:sp>
        <p:nvSpPr>
          <p:cNvPr id="5" name="Retângulo 4"/>
          <p:cNvSpPr/>
          <p:nvPr/>
        </p:nvSpPr>
        <p:spPr>
          <a:xfrm>
            <a:off x="3236730" y="1018737"/>
            <a:ext cx="3265574" cy="369332"/>
          </a:xfrm>
          <a:prstGeom prst="rect">
            <a:avLst/>
          </a:prstGeom>
        </p:spPr>
        <p:txBody>
          <a:bodyPr wrap="none">
            <a:spAutoFit/>
          </a:bodyPr>
          <a:lstStyle/>
          <a:p>
            <a:r>
              <a:rPr lang="pt-BR" dirty="0" smtClean="0"/>
              <a:t>Mercado de $3 bilhões em </a:t>
            </a:r>
            <a:r>
              <a:rPr lang="pt-BR" dirty="0"/>
              <a:t>2020</a:t>
            </a:r>
          </a:p>
        </p:txBody>
      </p:sp>
      <p:sp>
        <p:nvSpPr>
          <p:cNvPr id="6" name="Retângulo 5"/>
          <p:cNvSpPr/>
          <p:nvPr/>
        </p:nvSpPr>
        <p:spPr>
          <a:xfrm>
            <a:off x="1925960" y="1357973"/>
            <a:ext cx="5292080" cy="369332"/>
          </a:xfrm>
          <a:prstGeom prst="rect">
            <a:avLst/>
          </a:prstGeom>
        </p:spPr>
        <p:txBody>
          <a:bodyPr wrap="square">
            <a:spAutoFit/>
          </a:bodyPr>
          <a:lstStyle/>
          <a:p>
            <a:r>
              <a:rPr lang="en-US" dirty="0"/>
              <a:t>€1,000/m</a:t>
            </a:r>
            <a:r>
              <a:rPr lang="en-US" baseline="30000" dirty="0"/>
              <a:t>2</a:t>
            </a:r>
            <a:r>
              <a:rPr lang="en-US" dirty="0"/>
              <a:t> </a:t>
            </a:r>
            <a:r>
              <a:rPr lang="en-US" dirty="0" smtClean="0"/>
              <a:t> </a:t>
            </a:r>
            <a:r>
              <a:rPr lang="en-US" dirty="0" err="1" smtClean="0"/>
              <a:t>em</a:t>
            </a:r>
            <a:r>
              <a:rPr lang="en-US" dirty="0" smtClean="0"/>
              <a:t> </a:t>
            </a:r>
            <a:r>
              <a:rPr lang="en-US" dirty="0"/>
              <a:t>2015/2016 </a:t>
            </a:r>
            <a:r>
              <a:rPr lang="en-US" dirty="0" smtClean="0"/>
              <a:t>(</a:t>
            </a:r>
            <a:r>
              <a:rPr lang="en-US" dirty="0" err="1" smtClean="0"/>
              <a:t>hoje</a:t>
            </a:r>
            <a:r>
              <a:rPr lang="en-US" dirty="0" smtClean="0"/>
              <a:t> </a:t>
            </a:r>
            <a:r>
              <a:rPr lang="en-US" dirty="0"/>
              <a:t>~R$ 2900,00/m</a:t>
            </a:r>
            <a:r>
              <a:rPr lang="en-US" baseline="30000" dirty="0"/>
              <a:t>2</a:t>
            </a:r>
            <a:r>
              <a:rPr lang="en-US" dirty="0"/>
              <a:t>)</a:t>
            </a:r>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smtClean="0"/>
              <a:t>Mercado</a:t>
            </a:r>
            <a:endParaRPr lang="en-US" sz="4800" baseline="30000" dirty="0"/>
          </a:p>
        </p:txBody>
      </p:sp>
      <p:sp>
        <p:nvSpPr>
          <p:cNvPr id="5" name="Título 3"/>
          <p:cNvSpPr txBox="1">
            <a:spLocks/>
          </p:cNvSpPr>
          <p:nvPr/>
        </p:nvSpPr>
        <p:spPr>
          <a:xfrm>
            <a:off x="599349" y="1484784"/>
            <a:ext cx="7851648" cy="785818"/>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lang="en-US" sz="4800" dirty="0" err="1" smtClean="0"/>
              <a:t>Flexíveis</a:t>
            </a:r>
            <a:endParaRPr lang="en-US" sz="4800" baseline="30000" dirty="0"/>
          </a:p>
        </p:txBody>
      </p:sp>
      <p:pic>
        <p:nvPicPr>
          <p:cNvPr id="418818" name="Picture 2" descr="http://www.oled-info.com/files/ihs-flexible-display-shipments-2012-2020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01" y="2420888"/>
            <a:ext cx="6696744" cy="402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966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smtClean="0"/>
              <a:t>Mercado</a:t>
            </a:r>
            <a:endParaRPr lang="en-US" sz="4800" baseline="30000" dirty="0"/>
          </a:p>
        </p:txBody>
      </p:sp>
      <p:pic>
        <p:nvPicPr>
          <p:cNvPr id="420866" name="Picture 2" descr="http://www.oled-info.com/files/Nanomarkets-oled-material-value-2013-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09" y="1052736"/>
            <a:ext cx="7776864" cy="548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62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113228365"/>
              </p:ext>
            </p:extLst>
          </p:nvPr>
        </p:nvGraphicFramePr>
        <p:xfrm>
          <a:off x="1500166" y="847710"/>
          <a:ext cx="6500858" cy="593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698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835696" y="1131014"/>
            <a:ext cx="7164288" cy="785818"/>
          </a:xfrm>
        </p:spPr>
        <p:txBody>
          <a:bodyPr>
            <a:normAutofit fontScale="90000"/>
          </a:bodyPr>
          <a:lstStyle/>
          <a:p>
            <a:pPr algn="ctr" eaLnBrk="1" fontAlgn="auto" hangingPunct="1">
              <a:spcAft>
                <a:spcPts val="0"/>
              </a:spcAft>
              <a:defRPr/>
            </a:pPr>
            <a:r>
              <a:rPr lang="en-US" sz="4800" dirty="0" smtClean="0"/>
              <a:t>GEO – </a:t>
            </a:r>
            <a:r>
              <a:rPr lang="en-US" sz="4800" dirty="0" err="1" smtClean="0"/>
              <a:t>Grupo</a:t>
            </a:r>
            <a:r>
              <a:rPr lang="en-US" sz="4800" dirty="0" smtClean="0"/>
              <a:t> de </a:t>
            </a:r>
            <a:r>
              <a:rPr lang="en-US" sz="4800" dirty="0" err="1" smtClean="0"/>
              <a:t>Eletrônica</a:t>
            </a:r>
            <a:r>
              <a:rPr lang="en-US" sz="4800" dirty="0" smtClean="0"/>
              <a:t> </a:t>
            </a:r>
            <a:r>
              <a:rPr lang="en-US" sz="4800" dirty="0" err="1" smtClean="0"/>
              <a:t>Orgânica</a:t>
            </a:r>
            <a:endParaRPr lang="en-US" sz="4800" baseline="30000" dirty="0"/>
          </a:p>
        </p:txBody>
      </p:sp>
      <p:sp>
        <p:nvSpPr>
          <p:cNvPr id="11" name="Rectangle 15"/>
          <p:cNvSpPr>
            <a:spLocks noChangeArrowheads="1"/>
          </p:cNvSpPr>
          <p:nvPr/>
        </p:nvSpPr>
        <p:spPr bwMode="auto">
          <a:xfrm>
            <a:off x="1763688" y="1984772"/>
            <a:ext cx="6178129" cy="2308324"/>
          </a:xfrm>
          <a:prstGeom prst="rect">
            <a:avLst/>
          </a:prstGeom>
          <a:noFill/>
          <a:ln w="9525">
            <a:noFill/>
            <a:miter lim="800000"/>
            <a:headEnd/>
            <a:tailEnd/>
          </a:ln>
          <a:effectLst/>
        </p:spPr>
        <p:txBody>
          <a:bodyPr wrap="square" anchor="ctr">
            <a:spAutoFit/>
          </a:bodyPr>
          <a:lstStyle/>
          <a:p>
            <a:pPr algn="ctr" eaLnBrk="0" hangingPunct="0">
              <a:lnSpc>
                <a:spcPct val="150000"/>
              </a:lnSpc>
              <a:defRPr/>
            </a:pPr>
            <a:r>
              <a:rPr lang="pt-BR" sz="2400" dirty="0" smtClean="0">
                <a:effectLst>
                  <a:outerShdw blurRad="38100" dist="38100" dir="2700000" algn="tl">
                    <a:srgbClr val="000000">
                      <a:alpha val="43137"/>
                    </a:srgbClr>
                  </a:outerShdw>
                </a:effectLst>
              </a:rPr>
              <a:t>Prof. </a:t>
            </a:r>
            <a:r>
              <a:rPr lang="pt-BR" sz="2400" dirty="0" err="1" smtClean="0">
                <a:effectLst>
                  <a:outerShdw blurRad="38100" dist="38100" dir="2700000" algn="tl">
                    <a:srgbClr val="000000">
                      <a:alpha val="43137"/>
                    </a:srgbClr>
                  </a:outerShdw>
                </a:effectLst>
              </a:rPr>
              <a:t>Welber</a:t>
            </a:r>
            <a:r>
              <a:rPr lang="pt-BR" sz="2400" dirty="0" smtClean="0">
                <a:effectLst>
                  <a:outerShdw blurRad="38100" dist="38100" dir="2700000" algn="tl">
                    <a:srgbClr val="000000">
                      <a:alpha val="43137"/>
                    </a:srgbClr>
                  </a:outerShdw>
                </a:effectLst>
              </a:rPr>
              <a:t>  </a:t>
            </a:r>
            <a:r>
              <a:rPr lang="pt-BR" sz="2400" dirty="0" err="1" smtClean="0">
                <a:effectLst>
                  <a:outerShdw blurRad="38100" dist="38100" dir="2700000" algn="tl">
                    <a:srgbClr val="000000">
                      <a:alpha val="43137"/>
                    </a:srgbClr>
                  </a:outerShdw>
                </a:effectLst>
              </a:rPr>
              <a:t>Gianini</a:t>
            </a:r>
            <a:r>
              <a:rPr lang="pt-BR" sz="2400" dirty="0" smtClean="0">
                <a:effectLst>
                  <a:outerShdw blurRad="38100" dist="38100" dir="2700000" algn="tl">
                    <a:srgbClr val="000000">
                      <a:alpha val="43137"/>
                    </a:srgbClr>
                  </a:outerShdw>
                </a:effectLst>
              </a:rPr>
              <a:t> Quirino</a:t>
            </a:r>
          </a:p>
          <a:p>
            <a:pPr algn="ctr" eaLnBrk="0" hangingPunct="0">
              <a:lnSpc>
                <a:spcPct val="150000"/>
              </a:lnSpc>
              <a:defRPr/>
            </a:pPr>
            <a:r>
              <a:rPr lang="pt-BR" sz="2400" dirty="0" smtClean="0">
                <a:effectLst>
                  <a:outerShdw blurRad="38100" dist="38100" dir="2700000" algn="tl">
                    <a:srgbClr val="000000">
                      <a:alpha val="43137"/>
                    </a:srgbClr>
                  </a:outerShdw>
                </a:effectLst>
              </a:rPr>
              <a:t>Prof. Cristiano </a:t>
            </a:r>
            <a:r>
              <a:rPr lang="pt-BR" sz="2400" dirty="0" err="1" smtClean="0">
                <a:effectLst>
                  <a:outerShdw blurRad="38100" dist="38100" dir="2700000" algn="tl">
                    <a:srgbClr val="000000">
                      <a:alpha val="43137"/>
                    </a:srgbClr>
                  </a:outerShdw>
                </a:effectLst>
              </a:rPr>
              <a:t>Legnani</a:t>
            </a:r>
            <a:endParaRPr lang="pt-BR" sz="2400" dirty="0" smtClean="0">
              <a:effectLst>
                <a:outerShdw blurRad="38100" dist="38100" dir="2700000" algn="tl">
                  <a:srgbClr val="000000">
                    <a:alpha val="43137"/>
                  </a:srgbClr>
                </a:outerShdw>
              </a:effectLst>
            </a:endParaRPr>
          </a:p>
          <a:p>
            <a:pPr algn="ctr" eaLnBrk="0" hangingPunct="0">
              <a:lnSpc>
                <a:spcPct val="150000"/>
              </a:lnSpc>
              <a:defRPr/>
            </a:pPr>
            <a:r>
              <a:rPr lang="pt-BR" sz="2400" dirty="0" smtClean="0">
                <a:effectLst>
                  <a:outerShdw blurRad="38100" dist="38100" dir="2700000" algn="tl">
                    <a:srgbClr val="000000">
                      <a:alpha val="43137"/>
                    </a:srgbClr>
                  </a:outerShdw>
                </a:effectLst>
              </a:rPr>
              <a:t>Profa. </a:t>
            </a:r>
            <a:r>
              <a:rPr lang="pt-BR" sz="2400" dirty="0" err="1" smtClean="0">
                <a:effectLst>
                  <a:outerShdw blurRad="38100" dist="38100" dir="2700000" algn="tl">
                    <a:srgbClr val="000000">
                      <a:alpha val="43137"/>
                    </a:srgbClr>
                  </a:outerShdw>
                </a:effectLst>
              </a:rPr>
              <a:t>Indhira</a:t>
            </a:r>
            <a:r>
              <a:rPr lang="pt-BR" sz="2400" dirty="0" smtClean="0">
                <a:effectLst>
                  <a:outerShdw blurRad="38100" dist="38100" dir="2700000" algn="tl">
                    <a:srgbClr val="000000">
                      <a:alpha val="43137"/>
                    </a:srgbClr>
                  </a:outerShdw>
                </a:effectLst>
              </a:rPr>
              <a:t> O. Maciel</a:t>
            </a:r>
          </a:p>
          <a:p>
            <a:pPr algn="ctr" eaLnBrk="0" hangingPunct="0">
              <a:lnSpc>
                <a:spcPct val="150000"/>
              </a:lnSpc>
              <a:defRPr/>
            </a:pPr>
            <a:r>
              <a:rPr lang="pt-BR" sz="2400" dirty="0" smtClean="0">
                <a:effectLst>
                  <a:outerShdw blurRad="38100" dist="38100" dir="2700000" algn="tl">
                    <a:srgbClr val="000000">
                      <a:alpha val="43137"/>
                    </a:srgbClr>
                  </a:outerShdw>
                </a:effectLst>
              </a:rPr>
              <a:t>Prof. Benjamin </a:t>
            </a:r>
            <a:r>
              <a:rPr lang="pt-BR" sz="2400" dirty="0" err="1" smtClean="0">
                <a:effectLst>
                  <a:outerShdw blurRad="38100" dist="38100" dir="2700000" algn="tl">
                    <a:srgbClr val="000000">
                      <a:alpha val="43137"/>
                    </a:srgbClr>
                  </a:outerShdw>
                </a:effectLst>
              </a:rPr>
              <a:t>Fragneaud</a:t>
            </a:r>
            <a:endParaRPr lang="pt-BR" sz="1600" dirty="0" smtClean="0">
              <a:effectLst>
                <a:outerShdw blurRad="38100" dist="38100" dir="2700000" algn="tl">
                  <a:srgbClr val="000000">
                    <a:alpha val="43137"/>
                  </a:srgbClr>
                </a:outerShdw>
              </a:effectLst>
            </a:endParaRPr>
          </a:p>
        </p:txBody>
      </p:sp>
      <p:pic>
        <p:nvPicPr>
          <p:cNvPr id="12" name="Picture 2"/>
          <p:cNvPicPr>
            <a:picLocks noChangeAspect="1" noChangeArrowheads="1"/>
          </p:cNvPicPr>
          <p:nvPr/>
        </p:nvPicPr>
        <p:blipFill>
          <a:blip r:embed="rId3" cstate="print"/>
          <a:srcRect/>
          <a:stretch>
            <a:fillRect/>
          </a:stretch>
        </p:blipFill>
        <p:spPr bwMode="auto">
          <a:xfrm>
            <a:off x="467544" y="692696"/>
            <a:ext cx="1643074" cy="1493442"/>
          </a:xfrm>
          <a:prstGeom prst="rect">
            <a:avLst/>
          </a:prstGeom>
          <a:noFill/>
          <a:ln w="9525">
            <a:noFill/>
            <a:miter lim="800000"/>
            <a:headEnd/>
            <a:tailEnd/>
          </a:ln>
        </p:spPr>
      </p:pic>
      <p:pic>
        <p:nvPicPr>
          <p:cNvPr id="13" name="Imagem 12" descr="http://www.ufjf.br/geo/files/2008/07/LOGO_LEO.png"/>
          <p:cNvPicPr/>
          <p:nvPr/>
        </p:nvPicPr>
        <p:blipFill>
          <a:blip r:embed="rId4" cstate="print"/>
          <a:srcRect/>
          <a:stretch>
            <a:fillRect/>
          </a:stretch>
        </p:blipFill>
        <p:spPr bwMode="auto">
          <a:xfrm>
            <a:off x="35496" y="4021566"/>
            <a:ext cx="2183638" cy="1376586"/>
          </a:xfrm>
          <a:prstGeom prst="rect">
            <a:avLst/>
          </a:prstGeom>
          <a:noFill/>
        </p:spPr>
      </p:pic>
      <p:sp>
        <p:nvSpPr>
          <p:cNvPr id="14" name="Título 3"/>
          <p:cNvSpPr txBox="1">
            <a:spLocks/>
          </p:cNvSpPr>
          <p:nvPr/>
        </p:nvSpPr>
        <p:spPr>
          <a:xfrm>
            <a:off x="2001665" y="4267224"/>
            <a:ext cx="7164288" cy="785818"/>
          </a:xfrm>
          <a:prstGeom prst="rect">
            <a:avLst/>
          </a:prstGeom>
          <a:ln>
            <a:noFill/>
          </a:ln>
        </p:spPr>
        <p:txBody>
          <a:bodyPr vert="horz" lIns="0" tIns="0" rIns="18288" bIns="0" anchor="b">
            <a:normAutofit fontScale="675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lang="en-US" sz="4800" dirty="0" smtClean="0"/>
              <a:t>LEO – </a:t>
            </a:r>
            <a:r>
              <a:rPr lang="en-US" sz="4800" dirty="0" err="1" smtClean="0"/>
              <a:t>Laboratório</a:t>
            </a:r>
            <a:r>
              <a:rPr lang="en-US" sz="4800" dirty="0" smtClean="0"/>
              <a:t> de </a:t>
            </a:r>
            <a:r>
              <a:rPr lang="en-US" sz="4800" dirty="0" err="1" smtClean="0"/>
              <a:t>Eletrônica</a:t>
            </a:r>
            <a:r>
              <a:rPr lang="en-US" sz="4800" dirty="0" smtClean="0"/>
              <a:t> </a:t>
            </a:r>
            <a:r>
              <a:rPr lang="en-US" sz="4800" dirty="0" err="1" smtClean="0"/>
              <a:t>Orgânica</a:t>
            </a:r>
            <a:endParaRPr lang="en-US" sz="4800" baseline="30000" dirty="0"/>
          </a:p>
        </p:txBody>
      </p:sp>
      <p:sp>
        <p:nvSpPr>
          <p:cNvPr id="15" name="Título 3"/>
          <p:cNvSpPr txBox="1">
            <a:spLocks/>
          </p:cNvSpPr>
          <p:nvPr/>
        </p:nvSpPr>
        <p:spPr>
          <a:xfrm>
            <a:off x="1979712" y="5739526"/>
            <a:ext cx="7164288" cy="785818"/>
          </a:xfrm>
          <a:prstGeom prst="rect">
            <a:avLst/>
          </a:prstGeom>
          <a:ln>
            <a:noFill/>
          </a:ln>
        </p:spPr>
        <p:txBody>
          <a:bodyPr vert="horz" lIns="0" tIns="0" rIns="18288" bIns="0" anchor="b">
            <a:normAutofit fontScale="675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lang="en-US" sz="4800" dirty="0" smtClean="0"/>
              <a:t>LNC – </a:t>
            </a:r>
            <a:r>
              <a:rPr lang="en-US" sz="4800" dirty="0" err="1" smtClean="0"/>
              <a:t>Laboratório</a:t>
            </a:r>
            <a:r>
              <a:rPr lang="en-US" sz="4800" dirty="0" smtClean="0"/>
              <a:t> de Nanomateriais de </a:t>
            </a:r>
            <a:r>
              <a:rPr lang="en-US" sz="4800" dirty="0" err="1" smtClean="0"/>
              <a:t>Carbono</a:t>
            </a:r>
            <a:endParaRPr lang="en-US" sz="4800" baseline="30000" dirty="0"/>
          </a:p>
        </p:txBody>
      </p:sp>
    </p:spTree>
    <p:extLst>
      <p:ext uri="{BB962C8B-B14F-4D97-AF65-F5344CB8AC3E}">
        <p14:creationId xmlns:p14="http://schemas.microsoft.com/office/powerpoint/2010/main" val="2951239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763688" y="188640"/>
            <a:ext cx="7164288" cy="785818"/>
          </a:xfrm>
        </p:spPr>
        <p:txBody>
          <a:bodyPr>
            <a:normAutofit/>
          </a:bodyPr>
          <a:lstStyle/>
          <a:p>
            <a:pPr algn="ctr" eaLnBrk="1" fontAlgn="auto" hangingPunct="1">
              <a:spcAft>
                <a:spcPts val="0"/>
              </a:spcAft>
              <a:defRPr/>
            </a:pPr>
            <a:r>
              <a:rPr lang="en-US" sz="4800" dirty="0" smtClean="0"/>
              <a:t>GEO – </a:t>
            </a:r>
            <a:r>
              <a:rPr lang="en-US" sz="4800" dirty="0" err="1" smtClean="0"/>
              <a:t>Linhas</a:t>
            </a:r>
            <a:r>
              <a:rPr lang="en-US" sz="4800" dirty="0" smtClean="0"/>
              <a:t> de </a:t>
            </a:r>
            <a:r>
              <a:rPr lang="en-US" sz="4800" dirty="0" err="1" smtClean="0"/>
              <a:t>Pesquisa</a:t>
            </a:r>
            <a:endParaRPr lang="en-US" sz="4800" baseline="30000" dirty="0"/>
          </a:p>
        </p:txBody>
      </p:sp>
      <p:pic>
        <p:nvPicPr>
          <p:cNvPr id="12" name="Picture 2"/>
          <p:cNvPicPr>
            <a:picLocks noChangeAspect="1" noChangeArrowheads="1"/>
          </p:cNvPicPr>
          <p:nvPr/>
        </p:nvPicPr>
        <p:blipFill>
          <a:blip r:embed="rId3" cstate="print"/>
          <a:srcRect/>
          <a:stretch>
            <a:fillRect/>
          </a:stretch>
        </p:blipFill>
        <p:spPr bwMode="auto">
          <a:xfrm>
            <a:off x="395536" y="188640"/>
            <a:ext cx="1643074" cy="1493442"/>
          </a:xfrm>
          <a:prstGeom prst="rect">
            <a:avLst/>
          </a:prstGeom>
          <a:noFill/>
          <a:ln w="9525">
            <a:noFill/>
            <a:miter lim="800000"/>
            <a:headEnd/>
            <a:tailEnd/>
          </a:ln>
        </p:spPr>
      </p:pic>
      <p:grpSp>
        <p:nvGrpSpPr>
          <p:cNvPr id="3" name="Grupo 2"/>
          <p:cNvGrpSpPr/>
          <p:nvPr/>
        </p:nvGrpSpPr>
        <p:grpSpPr>
          <a:xfrm>
            <a:off x="346387" y="2202578"/>
            <a:ext cx="8258061" cy="4322766"/>
            <a:chOff x="1043608" y="2202578"/>
            <a:chExt cx="8258061" cy="4322766"/>
          </a:xfrm>
        </p:grpSpPr>
        <p:pic>
          <p:nvPicPr>
            <p:cNvPr id="10" name="Picture 10" descr="current and future lighting sources, white OLED"/>
            <p:cNvPicPr preferRelativeResize="0">
              <a:picLocks noChangeArrowheads="1"/>
            </p:cNvPicPr>
            <p:nvPr/>
          </p:nvPicPr>
          <p:blipFill>
            <a:blip r:embed="rId4">
              <a:extLst>
                <a:ext uri="{28A0092B-C50C-407E-A947-70E740481C1C}">
                  <a14:useLocalDpi xmlns:a14="http://schemas.microsoft.com/office/drawing/2010/main" val="0"/>
                </a:ext>
              </a:extLst>
            </a:blip>
            <a:srcRect r="5905" b="7895"/>
            <a:stretch>
              <a:fillRect/>
            </a:stretch>
          </p:blipFill>
          <p:spPr bwMode="auto">
            <a:xfrm>
              <a:off x="1043608" y="3876811"/>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ângulo 15"/>
            <p:cNvSpPr/>
            <p:nvPr/>
          </p:nvSpPr>
          <p:spPr bwMode="auto">
            <a:xfrm>
              <a:off x="1850213" y="3973932"/>
              <a:ext cx="1686680" cy="461665"/>
            </a:xfrm>
            <a:prstGeom prst="rect">
              <a:avLst/>
            </a:prstGeom>
            <a:noFill/>
          </p:spPr>
          <p:txBody>
            <a:bodyPr wrap="none">
              <a:spAutoFit/>
            </a:bodyPr>
            <a:lstStyle/>
            <a:p>
              <a:pPr defTabSz="3497580" fontAlgn="auto">
                <a:spcBef>
                  <a:spcPts val="0"/>
                </a:spcBef>
                <a:spcAft>
                  <a:spcPts val="0"/>
                </a:spcAft>
                <a:defRPr/>
              </a:pPr>
              <a:r>
                <a:rPr lang="pt-BR" sz="2400" dirty="0">
                  <a:effectLst>
                    <a:outerShdw blurRad="38100" dist="38100" dir="2700000" algn="tl">
                      <a:srgbClr val="000000">
                        <a:alpha val="43137"/>
                      </a:srgbClr>
                    </a:outerShdw>
                  </a:effectLst>
                </a:rPr>
                <a:t>Iluminação</a:t>
              </a:r>
            </a:p>
          </p:txBody>
        </p:sp>
        <p:pic>
          <p:nvPicPr>
            <p:cNvPr id="17" name="Imagem 50" descr="organic-solar-cell.jpg"/>
            <p:cNvPicPr preferRelativeResize="0">
              <a:picLocks/>
            </p:cNvPicPr>
            <p:nvPr/>
          </p:nvPicPr>
          <p:blipFill>
            <a:blip r:embed="rId5" cstate="print">
              <a:extLst>
                <a:ext uri="{28A0092B-C50C-407E-A947-70E740481C1C}">
                  <a14:useLocalDpi xmlns:a14="http://schemas.microsoft.com/office/drawing/2010/main" val="0"/>
                </a:ext>
              </a:extLst>
            </a:blip>
            <a:srcRect l="17143" r="7423"/>
            <a:stretch>
              <a:fillRect/>
            </a:stretch>
          </p:blipFill>
          <p:spPr bwMode="auto">
            <a:xfrm>
              <a:off x="1043608" y="4815131"/>
              <a:ext cx="718935"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ângulo 17"/>
            <p:cNvSpPr/>
            <p:nvPr/>
          </p:nvSpPr>
          <p:spPr bwMode="auto">
            <a:xfrm>
              <a:off x="1850213" y="4912252"/>
              <a:ext cx="918841" cy="461665"/>
            </a:xfrm>
            <a:prstGeom prst="rect">
              <a:avLst/>
            </a:prstGeom>
            <a:noFill/>
          </p:spPr>
          <p:txBody>
            <a:bodyPr wrap="none">
              <a:spAutoFit/>
            </a:bodyPr>
            <a:lstStyle/>
            <a:p>
              <a:pPr defTabSz="3497580" fontAlgn="auto">
                <a:spcBef>
                  <a:spcPts val="0"/>
                </a:spcBef>
                <a:spcAft>
                  <a:spcPts val="0"/>
                </a:spcAft>
                <a:defRPr/>
              </a:pPr>
              <a:r>
                <a:rPr lang="pt-BR" sz="2400" dirty="0" err="1">
                  <a:effectLst>
                    <a:outerShdw blurRad="38100" dist="38100" dir="2700000" algn="tl">
                      <a:srgbClr val="000000">
                        <a:alpha val="43137"/>
                      </a:srgbClr>
                    </a:outerShdw>
                  </a:effectLst>
                </a:rPr>
                <a:t>OPVs</a:t>
              </a:r>
              <a:endParaRPr lang="pt-BR" sz="2400" dirty="0">
                <a:effectLst>
                  <a:outerShdw blurRad="38100" dist="38100" dir="2700000" algn="tl">
                    <a:srgbClr val="000000">
                      <a:alpha val="43137"/>
                    </a:srgbClr>
                  </a:outerShdw>
                </a:effectLst>
              </a:endParaRPr>
            </a:p>
          </p:txBody>
        </p:sp>
        <p:pic>
          <p:nvPicPr>
            <p:cNvPr id="19" name="Picture 39"/>
            <p:cNvPicPr preferRelativeResize="0">
              <a:picLocks noChangeArrowheads="1"/>
            </p:cNvPicPr>
            <p:nvPr/>
          </p:nvPicPr>
          <p:blipFill>
            <a:blip r:embed="rId6">
              <a:extLst>
                <a:ext uri="{28A0092B-C50C-407E-A947-70E740481C1C}">
                  <a14:useLocalDpi xmlns:a14="http://schemas.microsoft.com/office/drawing/2010/main" val="0"/>
                </a:ext>
              </a:extLst>
            </a:blip>
            <a:srcRect r="50000" b="13020"/>
            <a:stretch>
              <a:fillRect/>
            </a:stretch>
          </p:blipFill>
          <p:spPr bwMode="auto">
            <a:xfrm>
              <a:off x="1043608" y="5828261"/>
              <a:ext cx="718935"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ângulo 19"/>
            <p:cNvSpPr/>
            <p:nvPr/>
          </p:nvSpPr>
          <p:spPr bwMode="auto">
            <a:xfrm>
              <a:off x="1850213" y="5906758"/>
              <a:ext cx="931089" cy="461665"/>
            </a:xfrm>
            <a:prstGeom prst="rect">
              <a:avLst/>
            </a:prstGeom>
            <a:noFill/>
          </p:spPr>
          <p:txBody>
            <a:bodyPr wrap="none">
              <a:spAutoFit/>
            </a:bodyPr>
            <a:lstStyle/>
            <a:p>
              <a:pPr defTabSz="3497580" fontAlgn="auto">
                <a:spcBef>
                  <a:spcPts val="0"/>
                </a:spcBef>
                <a:spcAft>
                  <a:spcPts val="0"/>
                </a:spcAft>
                <a:defRPr/>
              </a:pPr>
              <a:r>
                <a:rPr lang="pt-BR" sz="2400" dirty="0" err="1">
                  <a:effectLst>
                    <a:outerShdw blurRad="38100" dist="38100" dir="2700000" algn="tl">
                      <a:srgbClr val="000000">
                        <a:alpha val="43137"/>
                      </a:srgbClr>
                    </a:outerShdw>
                  </a:effectLst>
                </a:rPr>
                <a:t>TCOs</a:t>
              </a:r>
              <a:endParaRPr lang="pt-BR" sz="2400" dirty="0">
                <a:effectLst>
                  <a:outerShdw blurRad="38100" dist="38100" dir="2700000" algn="tl">
                    <a:srgbClr val="000000">
                      <a:alpha val="43137"/>
                    </a:srgbClr>
                  </a:outerShdw>
                </a:effectLst>
              </a:endParaRPr>
            </a:p>
          </p:txBody>
        </p:sp>
        <p:sp>
          <p:nvSpPr>
            <p:cNvPr id="21" name="Retângulo 20"/>
            <p:cNvSpPr/>
            <p:nvPr/>
          </p:nvSpPr>
          <p:spPr bwMode="auto">
            <a:xfrm>
              <a:off x="1850213" y="2271762"/>
              <a:ext cx="1211319" cy="503610"/>
            </a:xfrm>
            <a:prstGeom prst="rect">
              <a:avLst/>
            </a:prstGeom>
            <a:noFill/>
          </p:spPr>
          <p:txBody>
            <a:bodyPr wrap="none">
              <a:spAutoFit/>
            </a:bodyPr>
            <a:lstStyle/>
            <a:p>
              <a:pPr defTabSz="3497580" fontAlgn="auto">
                <a:spcBef>
                  <a:spcPts val="0"/>
                </a:spcBef>
                <a:spcAft>
                  <a:spcPts val="0"/>
                </a:spcAft>
                <a:defRPr/>
              </a:pPr>
              <a:r>
                <a:rPr lang="pt-BR" sz="2400" dirty="0" err="1">
                  <a:effectLst>
                    <a:outerShdw blurRad="38100" dist="38100" dir="2700000" algn="tl">
                      <a:srgbClr val="000000">
                        <a:alpha val="43137"/>
                      </a:srgbClr>
                    </a:outerShdw>
                  </a:effectLst>
                </a:rPr>
                <a:t>OLEDs</a:t>
              </a:r>
              <a:endParaRPr lang="pt-BR" sz="2400" dirty="0">
                <a:effectLst>
                  <a:outerShdw blurRad="38100" dist="38100" dir="2700000" algn="tl">
                    <a:srgbClr val="000000">
                      <a:alpha val="43137"/>
                    </a:srgbClr>
                  </a:outerShdw>
                </a:effectLst>
              </a:endParaRPr>
            </a:p>
          </p:txBody>
        </p:sp>
        <p:pic>
          <p:nvPicPr>
            <p:cNvPr id="22" name="Picture 85" descr="screen"/>
            <p:cNvPicPr preferRelativeResize="0">
              <a:picLocks noChangeArrowheads="1"/>
            </p:cNvPicPr>
            <p:nvPr/>
          </p:nvPicPr>
          <p:blipFill>
            <a:blip r:embed="rId7" cstate="print">
              <a:extLst>
                <a:ext uri="{28A0092B-C50C-407E-A947-70E740481C1C}">
                  <a14:useLocalDpi xmlns:a14="http://schemas.microsoft.com/office/drawing/2010/main" val="0"/>
                </a:ext>
              </a:extLst>
            </a:blip>
            <a:srcRect l="25555" t="25650" r="47720" b="44818"/>
            <a:stretch>
              <a:fillRect/>
            </a:stretch>
          </p:blipFill>
          <p:spPr bwMode="auto">
            <a:xfrm>
              <a:off x="1045411" y="2202578"/>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tângulo 22"/>
            <p:cNvSpPr/>
            <p:nvPr/>
          </p:nvSpPr>
          <p:spPr bwMode="auto">
            <a:xfrm>
              <a:off x="1850213" y="3197752"/>
              <a:ext cx="2762872" cy="461665"/>
            </a:xfrm>
            <a:prstGeom prst="rect">
              <a:avLst/>
            </a:prstGeom>
            <a:noFill/>
          </p:spPr>
          <p:txBody>
            <a:bodyPr wrap="none">
              <a:spAutoFit/>
            </a:bodyPr>
            <a:lstStyle/>
            <a:p>
              <a:pPr defTabSz="3497580" fontAlgn="auto">
                <a:spcBef>
                  <a:spcPts val="0"/>
                </a:spcBef>
                <a:spcAft>
                  <a:spcPts val="0"/>
                </a:spcAft>
                <a:defRPr/>
              </a:pPr>
              <a:r>
                <a:rPr lang="pt-BR" sz="2400" dirty="0">
                  <a:effectLst>
                    <a:outerShdw blurRad="38100" dist="38100" dir="2700000" algn="tl">
                      <a:srgbClr val="000000">
                        <a:alpha val="43137"/>
                      </a:srgbClr>
                    </a:outerShdw>
                  </a:effectLst>
                </a:rPr>
                <a:t>Substratos</a:t>
              </a:r>
              <a:r>
                <a:rPr lang="pt-BR" sz="1600" dirty="0">
                  <a:ln w="18415" cmpd="sng">
                    <a:solidFill>
                      <a:srgbClr val="FFFFFF"/>
                    </a:solidFill>
                    <a:prstDash val="solid"/>
                  </a:ln>
                  <a:solidFill>
                    <a:srgbClr val="FFFFFF"/>
                  </a:solidFill>
                  <a:latin typeface="+mn-lt"/>
                  <a:cs typeface="+mn-cs"/>
                </a:rPr>
                <a:t> </a:t>
              </a:r>
              <a:r>
                <a:rPr lang="pt-BR" sz="2400" dirty="0">
                  <a:effectLst>
                    <a:outerShdw blurRad="38100" dist="38100" dir="2700000" algn="tl">
                      <a:srgbClr val="000000">
                        <a:alpha val="43137"/>
                      </a:srgbClr>
                    </a:outerShdw>
                  </a:effectLst>
                </a:rPr>
                <a:t>Flexíveis</a:t>
              </a:r>
            </a:p>
          </p:txBody>
        </p:sp>
        <p:pic>
          <p:nvPicPr>
            <p:cNvPr id="24" name="Picture 13"/>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411" y="3100632"/>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8" descr="C:\Users\Ufjf\Pictures\grafene.jpg"/>
            <p:cNvPicPr preferRelativeResize="0">
              <a:picLocks noChangeArrowheads="1"/>
            </p:cNvPicPr>
            <p:nvPr/>
          </p:nvPicPr>
          <p:blipFill>
            <a:blip r:embed="rId9">
              <a:duotone>
                <a:prstClr val="black"/>
                <a:schemeClr val="accent3">
                  <a:tint val="45000"/>
                  <a:satMod val="400000"/>
                </a:schemeClr>
              </a:duotone>
            </a:blip>
            <a:srcRect/>
            <a:stretch>
              <a:fillRect/>
            </a:stretch>
          </p:blipFill>
          <p:spPr bwMode="auto">
            <a:xfrm>
              <a:off x="4733000" y="3100632"/>
              <a:ext cx="718936" cy="697083"/>
            </a:xfrm>
            <a:prstGeom prst="rect">
              <a:avLst/>
            </a:prstGeom>
            <a:noFill/>
          </p:spPr>
        </p:pic>
        <p:pic>
          <p:nvPicPr>
            <p:cNvPr id="26" name="Picture 8" descr="http://www.abq.org.br/cbq/2012/trabalhos/12/imagens/708-2c182c2193.jpg"/>
            <p:cNvPicPr preferRelativeResize="0">
              <a:picLocks noChangeArrowheads="1"/>
            </p:cNvPicPr>
            <p:nvPr/>
          </p:nvPicPr>
          <p:blipFill>
            <a:blip r:embed="rId10" cstate="print">
              <a:extLst>
                <a:ext uri="{28A0092B-C50C-407E-A947-70E740481C1C}">
                  <a14:useLocalDpi xmlns:a14="http://schemas.microsoft.com/office/drawing/2010/main" val="0"/>
                </a:ext>
              </a:extLst>
            </a:blip>
            <a:srcRect b="17316"/>
            <a:stretch>
              <a:fillRect/>
            </a:stretch>
          </p:blipFill>
          <p:spPr bwMode="auto">
            <a:xfrm>
              <a:off x="4733000" y="4841065"/>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tângulo 26"/>
            <p:cNvSpPr/>
            <p:nvPr/>
          </p:nvSpPr>
          <p:spPr bwMode="auto">
            <a:xfrm>
              <a:off x="5490481" y="3954310"/>
              <a:ext cx="3811188" cy="461665"/>
            </a:xfrm>
            <a:prstGeom prst="rect">
              <a:avLst/>
            </a:prstGeom>
            <a:noFill/>
          </p:spPr>
          <p:txBody>
            <a:bodyPr>
              <a:spAutoFit/>
            </a:bodyPr>
            <a:lstStyle/>
            <a:p>
              <a:pPr defTabSz="3497580" fontAlgn="auto">
                <a:spcBef>
                  <a:spcPts val="0"/>
                </a:spcBef>
                <a:spcAft>
                  <a:spcPts val="0"/>
                </a:spcAft>
                <a:defRPr/>
              </a:pPr>
              <a:r>
                <a:rPr lang="pt-BR" sz="2400" dirty="0">
                  <a:effectLst>
                    <a:outerShdw blurRad="38100" dist="38100" dir="2700000" algn="tl">
                      <a:srgbClr val="000000">
                        <a:alpha val="43137"/>
                      </a:srgbClr>
                    </a:outerShdw>
                  </a:effectLst>
                </a:rPr>
                <a:t>Sensor </a:t>
              </a:r>
              <a:r>
                <a:rPr lang="pt-BR" sz="2400" dirty="0" smtClean="0">
                  <a:effectLst>
                    <a:outerShdw blurRad="38100" dist="38100" dir="2700000" algn="tl">
                      <a:srgbClr val="000000">
                        <a:alpha val="43137"/>
                      </a:srgbClr>
                    </a:outerShdw>
                  </a:effectLst>
                </a:rPr>
                <a:t>Infravermelho</a:t>
              </a:r>
              <a:endParaRPr lang="pt-BR" sz="2400" dirty="0">
                <a:effectLst>
                  <a:outerShdw blurRad="38100" dist="38100" dir="2700000" algn="tl">
                    <a:srgbClr val="000000">
                      <a:alpha val="43137"/>
                    </a:srgbClr>
                  </a:outerShdw>
                </a:effectLst>
              </a:endParaRPr>
            </a:p>
          </p:txBody>
        </p:sp>
        <p:pic>
          <p:nvPicPr>
            <p:cNvPr id="28" name="Picture 18"/>
            <p:cNvPicPr preferRelativeResize="0">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3000" y="5828260"/>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tângulo 28"/>
            <p:cNvSpPr/>
            <p:nvPr/>
          </p:nvSpPr>
          <p:spPr bwMode="auto">
            <a:xfrm>
              <a:off x="5490481" y="5850886"/>
              <a:ext cx="3811188" cy="461665"/>
            </a:xfrm>
            <a:prstGeom prst="rect">
              <a:avLst/>
            </a:prstGeom>
            <a:noFill/>
          </p:spPr>
          <p:txBody>
            <a:bodyPr>
              <a:spAutoFit/>
            </a:bodyPr>
            <a:lstStyle/>
            <a:p>
              <a:pPr defTabSz="3497580" fontAlgn="auto">
                <a:spcBef>
                  <a:spcPts val="0"/>
                </a:spcBef>
                <a:spcAft>
                  <a:spcPts val="0"/>
                </a:spcAft>
                <a:defRPr/>
              </a:pPr>
              <a:r>
                <a:rPr lang="pt-BR" sz="2400" dirty="0">
                  <a:effectLst>
                    <a:outerShdw blurRad="38100" dist="38100" dir="2700000" algn="tl">
                      <a:srgbClr val="000000">
                        <a:alpha val="43137"/>
                      </a:srgbClr>
                    </a:outerShdw>
                  </a:effectLst>
                </a:rPr>
                <a:t>Simulação </a:t>
              </a:r>
              <a:r>
                <a:rPr lang="pt-BR" sz="2400" dirty="0" smtClean="0">
                  <a:effectLst>
                    <a:outerShdw blurRad="38100" dist="38100" dir="2700000" algn="tl">
                      <a:srgbClr val="000000">
                        <a:alpha val="43137"/>
                      </a:srgbClr>
                    </a:outerShdw>
                  </a:effectLst>
                </a:rPr>
                <a:t>Computacional</a:t>
              </a:r>
              <a:endParaRPr lang="pt-BR" sz="2400" dirty="0">
                <a:effectLst>
                  <a:outerShdw blurRad="38100" dist="38100" dir="2700000" algn="tl">
                    <a:srgbClr val="000000">
                      <a:alpha val="43137"/>
                    </a:srgbClr>
                  </a:outerShdw>
                </a:effectLst>
              </a:endParaRPr>
            </a:p>
          </p:txBody>
        </p:sp>
        <p:pic>
          <p:nvPicPr>
            <p:cNvPr id="30" name="Picture 36" descr="https://encrypted-tbn2.gstatic.com/images?q=tbn:ANd9GcQgU7FCAeuZlkYTj0hZPm1COXRJ0zGqfH1rnf_NLVtd-KWT7rooxw"/>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16" y="2202578"/>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p:cNvPicPr preferRelativeResize="0">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6002" y="3931684"/>
              <a:ext cx="718936" cy="69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tângulo 31"/>
            <p:cNvSpPr/>
            <p:nvPr/>
          </p:nvSpPr>
          <p:spPr bwMode="auto">
            <a:xfrm>
              <a:off x="5490481" y="4863692"/>
              <a:ext cx="3811188" cy="461665"/>
            </a:xfrm>
            <a:prstGeom prst="rect">
              <a:avLst/>
            </a:prstGeom>
            <a:noFill/>
          </p:spPr>
          <p:txBody>
            <a:bodyPr>
              <a:spAutoFit/>
            </a:bodyPr>
            <a:lstStyle/>
            <a:p>
              <a:pPr defTabSz="3497580" fontAlgn="auto">
                <a:spcBef>
                  <a:spcPts val="0"/>
                </a:spcBef>
                <a:spcAft>
                  <a:spcPts val="0"/>
                </a:spcAft>
                <a:defRPr/>
              </a:pPr>
              <a:r>
                <a:rPr lang="pt-BR" sz="2400" dirty="0">
                  <a:effectLst>
                    <a:outerShdw blurRad="38100" dist="38100" dir="2700000" algn="tl">
                      <a:srgbClr val="000000">
                        <a:alpha val="43137"/>
                      </a:srgbClr>
                    </a:outerShdw>
                  </a:effectLst>
                </a:rPr>
                <a:t>Nanomateriais de </a:t>
              </a:r>
              <a:r>
                <a:rPr lang="pt-BR" sz="2400" dirty="0" smtClean="0">
                  <a:effectLst>
                    <a:outerShdw blurRad="38100" dist="38100" dir="2700000" algn="tl">
                      <a:srgbClr val="000000">
                        <a:alpha val="43137"/>
                      </a:srgbClr>
                    </a:outerShdw>
                  </a:effectLst>
                </a:rPr>
                <a:t>Carbono</a:t>
              </a:r>
              <a:endParaRPr lang="pt-BR" sz="2400" dirty="0">
                <a:effectLst>
                  <a:outerShdw blurRad="38100" dist="38100" dir="2700000" algn="tl">
                    <a:srgbClr val="000000">
                      <a:alpha val="43137"/>
                    </a:srgbClr>
                  </a:outerShdw>
                </a:effectLst>
              </a:endParaRPr>
            </a:p>
          </p:txBody>
        </p:sp>
        <p:sp>
          <p:nvSpPr>
            <p:cNvPr id="33" name="Retângulo 32"/>
            <p:cNvSpPr/>
            <p:nvPr/>
          </p:nvSpPr>
          <p:spPr bwMode="auto">
            <a:xfrm>
              <a:off x="5463309" y="3123259"/>
              <a:ext cx="3811188" cy="461665"/>
            </a:xfrm>
            <a:prstGeom prst="rect">
              <a:avLst/>
            </a:prstGeom>
            <a:noFill/>
          </p:spPr>
          <p:txBody>
            <a:bodyPr>
              <a:spAutoFit/>
            </a:bodyPr>
            <a:lstStyle/>
            <a:p>
              <a:pPr defTabSz="3497580" fontAlgn="auto">
                <a:spcBef>
                  <a:spcPts val="0"/>
                </a:spcBef>
                <a:spcAft>
                  <a:spcPts val="0"/>
                </a:spcAft>
                <a:defRPr/>
              </a:pPr>
              <a:r>
                <a:rPr lang="pt-BR" sz="2400" dirty="0" smtClean="0">
                  <a:effectLst>
                    <a:outerShdw blurRad="38100" dist="38100" dir="2700000" algn="tl">
                      <a:srgbClr val="000000">
                        <a:alpha val="43137"/>
                      </a:srgbClr>
                    </a:outerShdw>
                  </a:effectLst>
                </a:rPr>
                <a:t>Grafeno</a:t>
              </a:r>
              <a:endParaRPr lang="pt-BR" sz="2400" dirty="0">
                <a:effectLst>
                  <a:outerShdw blurRad="38100" dist="38100" dir="2700000" algn="tl">
                    <a:srgbClr val="000000">
                      <a:alpha val="43137"/>
                    </a:srgbClr>
                  </a:outerShdw>
                </a:effectLst>
              </a:endParaRPr>
            </a:p>
          </p:txBody>
        </p:sp>
        <p:sp>
          <p:nvSpPr>
            <p:cNvPr id="34" name="Retângulo 33"/>
            <p:cNvSpPr/>
            <p:nvPr/>
          </p:nvSpPr>
          <p:spPr bwMode="auto">
            <a:xfrm>
              <a:off x="5456515" y="2225203"/>
              <a:ext cx="3811188" cy="461665"/>
            </a:xfrm>
            <a:prstGeom prst="rect">
              <a:avLst/>
            </a:prstGeom>
            <a:noFill/>
          </p:spPr>
          <p:txBody>
            <a:bodyPr>
              <a:spAutoFit/>
            </a:bodyPr>
            <a:lstStyle/>
            <a:p>
              <a:pPr defTabSz="3497580" fontAlgn="auto">
                <a:spcBef>
                  <a:spcPts val="0"/>
                </a:spcBef>
                <a:spcAft>
                  <a:spcPts val="0"/>
                </a:spcAft>
                <a:defRPr/>
              </a:pPr>
              <a:r>
                <a:rPr lang="pt-BR" sz="2400" dirty="0" smtClean="0">
                  <a:effectLst>
                    <a:outerShdw blurRad="38100" dist="38100" dir="2700000" algn="tl">
                      <a:srgbClr val="000000">
                        <a:alpha val="43137"/>
                      </a:srgbClr>
                    </a:outerShdw>
                  </a:effectLst>
                </a:rPr>
                <a:t>Terras-Raras</a:t>
              </a:r>
              <a:endParaRPr lang="pt-BR" sz="24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18189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9512" y="291837"/>
            <a:ext cx="7851648" cy="1192947"/>
          </a:xfrm>
        </p:spPr>
        <p:txBody>
          <a:bodyPr>
            <a:normAutofit fontScale="90000"/>
          </a:bodyPr>
          <a:lstStyle/>
          <a:p>
            <a:pPr algn="l"/>
            <a:r>
              <a:rPr lang="pt-BR" dirty="0" smtClean="0"/>
              <a:t>Infraestrutura</a:t>
            </a:r>
            <a:br>
              <a:rPr lang="pt-BR" dirty="0" smtClean="0"/>
            </a:br>
            <a:endParaRPr lang="pt-BR" dirty="0"/>
          </a:p>
        </p:txBody>
      </p:sp>
      <p:pic>
        <p:nvPicPr>
          <p:cNvPr id="420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51" y="1057550"/>
            <a:ext cx="3491433" cy="261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86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14" t="7733" r="21757" b="8462"/>
          <a:stretch/>
        </p:blipFill>
        <p:spPr bwMode="auto">
          <a:xfrm>
            <a:off x="572959" y="3895245"/>
            <a:ext cx="3347417" cy="288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7160" y="1278640"/>
            <a:ext cx="438630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562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err="1" smtClean="0"/>
              <a:t>Técnicas</a:t>
            </a:r>
            <a:r>
              <a:rPr lang="en-US" sz="4800" dirty="0" smtClean="0"/>
              <a:t> e </a:t>
            </a:r>
            <a:r>
              <a:rPr lang="en-US" sz="4800" dirty="0" err="1" smtClean="0"/>
              <a:t>Materiais</a:t>
            </a:r>
            <a:endParaRPr lang="en-US" sz="4800" baseline="30000" dirty="0"/>
          </a:p>
        </p:txBody>
      </p:sp>
      <p:pic>
        <p:nvPicPr>
          <p:cNvPr id="416770" name="Picture 2" descr="OLED Evaporation"/>
          <p:cNvPicPr>
            <a:picLocks noChangeAspect="1" noChangeArrowheads="1"/>
          </p:cNvPicPr>
          <p:nvPr/>
        </p:nvPicPr>
        <p:blipFill rotWithShape="1">
          <a:blip r:embed="rId3">
            <a:extLst>
              <a:ext uri="{28A0092B-C50C-407E-A947-70E740481C1C}">
                <a14:useLocalDpi xmlns:a14="http://schemas.microsoft.com/office/drawing/2010/main" val="0"/>
              </a:ext>
            </a:extLst>
          </a:blip>
          <a:srcRect t="6188" b="21017"/>
          <a:stretch/>
        </p:blipFill>
        <p:spPr bwMode="auto">
          <a:xfrm>
            <a:off x="621440" y="836712"/>
            <a:ext cx="7920880" cy="386741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p:cNvGrpSpPr/>
          <p:nvPr/>
        </p:nvGrpSpPr>
        <p:grpSpPr>
          <a:xfrm>
            <a:off x="117384" y="4853673"/>
            <a:ext cx="8928992" cy="1764000"/>
            <a:chOff x="35496" y="4553417"/>
            <a:chExt cx="8928992" cy="1764000"/>
          </a:xfrm>
        </p:grpSpPr>
        <p:pic>
          <p:nvPicPr>
            <p:cNvPr id="4167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199"/>
            <a:stretch/>
          </p:blipFill>
          <p:spPr bwMode="auto">
            <a:xfrm>
              <a:off x="35496" y="4553417"/>
              <a:ext cx="2069868"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6773" name="Picture 5" descr="MBRAUN OLED Evaporation"/>
            <p:cNvPicPr preferRelativeResize="0">
              <a:picLocks noChangeArrowheads="1"/>
            </p:cNvPicPr>
            <p:nvPr/>
          </p:nvPicPr>
          <p:blipFill rotWithShape="1">
            <a:blip r:embed="rId5">
              <a:extLst>
                <a:ext uri="{28A0092B-C50C-407E-A947-70E740481C1C}">
                  <a14:useLocalDpi xmlns:a14="http://schemas.microsoft.com/office/drawing/2010/main" val="0"/>
                </a:ext>
              </a:extLst>
            </a:blip>
            <a:srcRect t="16357"/>
            <a:stretch/>
          </p:blipFill>
          <p:spPr bwMode="auto">
            <a:xfrm>
              <a:off x="2178658" y="4553417"/>
              <a:ext cx="2114498" cy="1764000"/>
            </a:xfrm>
            <a:prstGeom prst="rect">
              <a:avLst/>
            </a:prstGeom>
            <a:noFill/>
            <a:extLst>
              <a:ext uri="{909E8E84-426E-40DD-AFC4-6F175D3DCCD1}">
                <a14:hiddenFill xmlns:a14="http://schemas.microsoft.com/office/drawing/2010/main">
                  <a:solidFill>
                    <a:srgbClr val="FFFFFF"/>
                  </a:solidFill>
                </a14:hiddenFill>
              </a:ext>
            </a:extLst>
          </p:spPr>
        </p:pic>
        <p:pic>
          <p:nvPicPr>
            <p:cNvPr id="416774" name="Picture 6"/>
            <p:cNvPicPr preferRelativeResize="0">
              <a:picLocks noChangeArrowheads="1"/>
            </p:cNvPicPr>
            <p:nvPr/>
          </p:nvPicPr>
          <p:blipFill rotWithShape="1">
            <a:blip r:embed="rId6">
              <a:extLst>
                <a:ext uri="{28A0092B-C50C-407E-A947-70E740481C1C}">
                  <a14:useLocalDpi xmlns:a14="http://schemas.microsoft.com/office/drawing/2010/main" val="0"/>
                </a:ext>
              </a:extLst>
            </a:blip>
            <a:srcRect r="8400"/>
            <a:stretch/>
          </p:blipFill>
          <p:spPr bwMode="auto">
            <a:xfrm>
              <a:off x="4366450" y="4553417"/>
              <a:ext cx="2542704"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6776" name="Picture 8" descr="MBRAUN Spin Coate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2447" y="4553417"/>
              <a:ext cx="1982041" cy="17640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err="1" smtClean="0"/>
              <a:t>Técnicas</a:t>
            </a:r>
            <a:r>
              <a:rPr lang="en-US" sz="4800" dirty="0" smtClean="0"/>
              <a:t> e </a:t>
            </a:r>
            <a:r>
              <a:rPr lang="en-US" sz="4800" dirty="0" err="1" smtClean="0"/>
              <a:t>Materiais</a:t>
            </a:r>
            <a:endParaRPr lang="en-US" sz="4800" baseline="30000" dirty="0"/>
          </a:p>
        </p:txBody>
      </p:sp>
      <p:grpSp>
        <p:nvGrpSpPr>
          <p:cNvPr id="4" name="Grupo 3"/>
          <p:cNvGrpSpPr/>
          <p:nvPr/>
        </p:nvGrpSpPr>
        <p:grpSpPr>
          <a:xfrm>
            <a:off x="117384" y="4853673"/>
            <a:ext cx="8928992" cy="1764000"/>
            <a:chOff x="35496" y="4553417"/>
            <a:chExt cx="8928992" cy="1764000"/>
          </a:xfrm>
        </p:grpSpPr>
        <p:pic>
          <p:nvPicPr>
            <p:cNvPr id="416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199"/>
            <a:stretch/>
          </p:blipFill>
          <p:spPr bwMode="auto">
            <a:xfrm>
              <a:off x="35496" y="4553417"/>
              <a:ext cx="2069868"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6773" name="Picture 5" descr="MBRAUN OLED Evaporation"/>
            <p:cNvPicPr preferRelativeResize="0">
              <a:picLocks noChangeArrowheads="1"/>
            </p:cNvPicPr>
            <p:nvPr/>
          </p:nvPicPr>
          <p:blipFill rotWithShape="1">
            <a:blip r:embed="rId4">
              <a:extLst>
                <a:ext uri="{28A0092B-C50C-407E-A947-70E740481C1C}">
                  <a14:useLocalDpi xmlns:a14="http://schemas.microsoft.com/office/drawing/2010/main" val="0"/>
                </a:ext>
              </a:extLst>
            </a:blip>
            <a:srcRect t="16357"/>
            <a:stretch/>
          </p:blipFill>
          <p:spPr bwMode="auto">
            <a:xfrm>
              <a:off x="2178658" y="4553417"/>
              <a:ext cx="2114498" cy="1764000"/>
            </a:xfrm>
            <a:prstGeom prst="rect">
              <a:avLst/>
            </a:prstGeom>
            <a:noFill/>
            <a:extLst>
              <a:ext uri="{909E8E84-426E-40DD-AFC4-6F175D3DCCD1}">
                <a14:hiddenFill xmlns:a14="http://schemas.microsoft.com/office/drawing/2010/main">
                  <a:solidFill>
                    <a:srgbClr val="FFFFFF"/>
                  </a:solidFill>
                </a14:hiddenFill>
              </a:ext>
            </a:extLst>
          </p:spPr>
        </p:pic>
        <p:pic>
          <p:nvPicPr>
            <p:cNvPr id="416774" name="Picture 6"/>
            <p:cNvPicPr preferRelativeResize="0">
              <a:picLocks noChangeArrowheads="1"/>
            </p:cNvPicPr>
            <p:nvPr/>
          </p:nvPicPr>
          <p:blipFill rotWithShape="1">
            <a:blip r:embed="rId5">
              <a:extLst>
                <a:ext uri="{28A0092B-C50C-407E-A947-70E740481C1C}">
                  <a14:useLocalDpi xmlns:a14="http://schemas.microsoft.com/office/drawing/2010/main" val="0"/>
                </a:ext>
              </a:extLst>
            </a:blip>
            <a:srcRect r="8400"/>
            <a:stretch/>
          </p:blipFill>
          <p:spPr bwMode="auto">
            <a:xfrm>
              <a:off x="4366450" y="4553417"/>
              <a:ext cx="2542704"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6776" name="Picture 8" descr="MBRAUN Spin Coate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2447" y="4553417"/>
              <a:ext cx="1982041" cy="176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24963"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80" y="792000"/>
            <a:ext cx="7920000" cy="386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46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err="1" smtClean="0"/>
              <a:t>Técnicas</a:t>
            </a:r>
            <a:r>
              <a:rPr lang="en-US" sz="4800" dirty="0" smtClean="0"/>
              <a:t> e </a:t>
            </a:r>
            <a:r>
              <a:rPr lang="en-US" sz="4800" dirty="0" err="1" smtClean="0"/>
              <a:t>Materiais</a:t>
            </a:r>
            <a:endParaRPr lang="en-US" sz="4800" baseline="30000" dirty="0"/>
          </a:p>
        </p:txBody>
      </p:sp>
      <p:pic>
        <p:nvPicPr>
          <p:cNvPr id="418818" name="Picture 2" descr="Build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268760"/>
            <a:ext cx="3425444" cy="4510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preferRelativeResize="0">
            <a:picLocks noChangeArrowheads="1"/>
          </p:cNvPicPr>
          <p:nvPr/>
        </p:nvPicPr>
        <p:blipFill rotWithShape="1">
          <a:blip r:embed="rId4">
            <a:extLst>
              <a:ext uri="{28A0092B-C50C-407E-A947-70E740481C1C}">
                <a14:useLocalDpi xmlns:a14="http://schemas.microsoft.com/office/drawing/2010/main" val="0"/>
              </a:ext>
            </a:extLst>
          </a:blip>
          <a:srcRect r="8400"/>
          <a:stretch/>
        </p:blipFill>
        <p:spPr bwMode="auto">
          <a:xfrm>
            <a:off x="251520" y="1904017"/>
            <a:ext cx="4608512"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892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5" name="Rectangle 15"/>
          <p:cNvSpPr>
            <a:spLocks noChangeArrowheads="1"/>
          </p:cNvSpPr>
          <p:nvPr/>
        </p:nvSpPr>
        <p:spPr bwMode="auto">
          <a:xfrm>
            <a:off x="0" y="3805073"/>
            <a:ext cx="9144000" cy="2931572"/>
          </a:xfrm>
          <a:prstGeom prst="rect">
            <a:avLst/>
          </a:prstGeom>
          <a:noFill/>
          <a:ln w="9525">
            <a:noFill/>
            <a:miter lim="800000"/>
            <a:headEnd/>
            <a:tailEnd/>
          </a:ln>
          <a:effectLst/>
        </p:spPr>
        <p:txBody>
          <a:bodyPr anchor="ctr">
            <a:spAutoFit/>
          </a:bodyPr>
          <a:lstStyle/>
          <a:p>
            <a:pPr algn="ctr" eaLnBrk="0" hangingPunct="0">
              <a:lnSpc>
                <a:spcPct val="150000"/>
              </a:lnSpc>
              <a:defRPr/>
            </a:pPr>
            <a:r>
              <a:rPr lang="pt-BR" sz="2800" dirty="0" smtClean="0">
                <a:effectLst>
                  <a:outerShdw blurRad="38100" dist="38100" dir="2700000" algn="tl">
                    <a:srgbClr val="000000">
                      <a:alpha val="43137"/>
                    </a:srgbClr>
                  </a:outerShdw>
                </a:effectLst>
                <a:latin typeface="+mn-lt"/>
                <a:cs typeface="+mn-cs"/>
              </a:rPr>
              <a:t>Prof. </a:t>
            </a:r>
            <a:r>
              <a:rPr lang="pt-BR" sz="2800" dirty="0" err="1" smtClean="0">
                <a:effectLst>
                  <a:outerShdw blurRad="38100" dist="38100" dir="2700000" algn="tl">
                    <a:srgbClr val="000000">
                      <a:alpha val="43137"/>
                    </a:srgbClr>
                  </a:outerShdw>
                </a:effectLst>
                <a:latin typeface="+mn-lt"/>
                <a:cs typeface="+mn-cs"/>
              </a:rPr>
              <a:t>Welber</a:t>
            </a:r>
            <a:r>
              <a:rPr lang="pt-BR" sz="2800" dirty="0" smtClean="0">
                <a:effectLst>
                  <a:outerShdw blurRad="38100" dist="38100" dir="2700000" algn="tl">
                    <a:srgbClr val="000000">
                      <a:alpha val="43137"/>
                    </a:srgbClr>
                  </a:outerShdw>
                </a:effectLst>
                <a:latin typeface="+mn-lt"/>
                <a:cs typeface="+mn-cs"/>
              </a:rPr>
              <a:t>  </a:t>
            </a:r>
            <a:r>
              <a:rPr lang="pt-BR" sz="2800" dirty="0" err="1" smtClean="0">
                <a:effectLst>
                  <a:outerShdw blurRad="38100" dist="38100" dir="2700000" algn="tl">
                    <a:srgbClr val="000000">
                      <a:alpha val="43137"/>
                    </a:srgbClr>
                  </a:outerShdw>
                </a:effectLst>
                <a:latin typeface="+mn-lt"/>
                <a:cs typeface="+mn-cs"/>
              </a:rPr>
              <a:t>Gianini</a:t>
            </a:r>
            <a:r>
              <a:rPr lang="pt-BR" sz="2800" dirty="0" smtClean="0">
                <a:effectLst>
                  <a:outerShdw blurRad="38100" dist="38100" dir="2700000" algn="tl">
                    <a:srgbClr val="000000">
                      <a:alpha val="43137"/>
                    </a:srgbClr>
                  </a:outerShdw>
                </a:effectLst>
                <a:latin typeface="+mn-lt"/>
                <a:cs typeface="+mn-cs"/>
              </a:rPr>
              <a:t> Quirino</a:t>
            </a:r>
          </a:p>
          <a:p>
            <a:pPr algn="ctr" eaLnBrk="0" hangingPunct="0">
              <a:lnSpc>
                <a:spcPct val="150000"/>
              </a:lnSpc>
              <a:defRPr/>
            </a:pPr>
            <a:endParaRPr lang="pt-BR" sz="1100" dirty="0" smtClean="0">
              <a:effectLst>
                <a:outerShdw blurRad="38100" dist="38100" dir="2700000" algn="tl">
                  <a:srgbClr val="000000">
                    <a:alpha val="43137"/>
                  </a:srgbClr>
                </a:outerShdw>
              </a:effectLst>
              <a:latin typeface="+mn-lt"/>
              <a:cs typeface="+mn-cs"/>
            </a:endParaRPr>
          </a:p>
          <a:p>
            <a:pPr algn="ctr" eaLnBrk="0" hangingPunct="0">
              <a:lnSpc>
                <a:spcPct val="150000"/>
              </a:lnSpc>
              <a:defRPr/>
            </a:pPr>
            <a:r>
              <a:rPr lang="pt-BR" sz="2400" dirty="0" smtClean="0">
                <a:effectLst>
                  <a:outerShdw blurRad="38100" dist="38100" dir="2700000" algn="tl">
                    <a:srgbClr val="000000">
                      <a:alpha val="43137"/>
                    </a:srgbClr>
                  </a:outerShdw>
                </a:effectLst>
                <a:latin typeface="+mn-lt"/>
                <a:cs typeface="+mn-cs"/>
              </a:rPr>
              <a:t>ICE – Dep. Física – UFJF</a:t>
            </a:r>
          </a:p>
          <a:p>
            <a:pPr algn="ctr" eaLnBrk="0" hangingPunct="0">
              <a:lnSpc>
                <a:spcPct val="150000"/>
              </a:lnSpc>
              <a:defRPr/>
            </a:pPr>
            <a:endParaRPr lang="pt-BR" sz="2400" dirty="0" smtClean="0">
              <a:effectLst>
                <a:outerShdw blurRad="38100" dist="38100" dir="2700000" algn="tl">
                  <a:srgbClr val="000000">
                    <a:alpha val="43137"/>
                  </a:srgbClr>
                </a:outerShdw>
              </a:effectLst>
              <a:latin typeface="+mn-lt"/>
              <a:cs typeface="+mn-cs"/>
            </a:endParaRPr>
          </a:p>
          <a:p>
            <a:pPr algn="ctr" eaLnBrk="0" hangingPunct="0">
              <a:lnSpc>
                <a:spcPct val="150000"/>
              </a:lnSpc>
              <a:defRPr/>
            </a:pPr>
            <a:r>
              <a:rPr lang="pt-BR" dirty="0" smtClean="0">
                <a:effectLst>
                  <a:outerShdw blurRad="38100" dist="38100" dir="2700000" algn="tl">
                    <a:srgbClr val="000000">
                      <a:alpha val="43137"/>
                    </a:srgbClr>
                  </a:outerShdw>
                </a:effectLst>
              </a:rPr>
              <a:t>GEO – Grupo de Eletrônica Orgânica</a:t>
            </a:r>
          </a:p>
          <a:p>
            <a:pPr algn="ctr" eaLnBrk="0" hangingPunct="0">
              <a:lnSpc>
                <a:spcPct val="150000"/>
              </a:lnSpc>
              <a:defRPr/>
            </a:pPr>
            <a:r>
              <a:rPr lang="pt-BR" dirty="0" smtClean="0">
                <a:effectLst>
                  <a:outerShdw blurRad="38100" dist="38100" dir="2700000" algn="tl">
                    <a:srgbClr val="000000">
                      <a:alpha val="43137"/>
                    </a:srgbClr>
                  </a:outerShdw>
                </a:effectLst>
              </a:rPr>
              <a:t>LEO – Laboratório de Eletrônica Orgânica</a:t>
            </a:r>
          </a:p>
        </p:txBody>
      </p:sp>
      <p:sp useBgFill="1">
        <p:nvSpPr>
          <p:cNvPr id="12" name="Rectangle 2"/>
          <p:cNvSpPr>
            <a:spLocks noChangeArrowheads="1"/>
          </p:cNvSpPr>
          <p:nvPr/>
        </p:nvSpPr>
        <p:spPr bwMode="auto">
          <a:xfrm>
            <a:off x="285720" y="908720"/>
            <a:ext cx="8643998" cy="2857544"/>
          </a:xfrm>
          <a:prstGeom prst="rect">
            <a:avLst/>
          </a:prstGeom>
          <a:noFill/>
          <a:ln w="9525">
            <a:noFill/>
            <a:miter lim="800000"/>
            <a:headEnd/>
            <a:tailEnd/>
          </a:ln>
          <a:effectLst>
            <a:outerShdw blurRad="127000" dist="38100" dir="2700000" algn="ctr">
              <a:srgbClr val="000000">
                <a:alpha val="45000"/>
              </a:srgbClr>
            </a:outerShdw>
          </a:effectLst>
          <a:scene3d>
            <a:camera prst="obliqueTopLeft"/>
            <a:lightRig rig="flood" dir="t"/>
          </a:scene3d>
          <a:sp3d prstMaterial="clear">
            <a:bevelT w="203200" h="50800" prst="softRound"/>
          </a:sp3d>
        </p:spPr>
        <p:txBody>
          <a:bodyPr vert="horz" wrap="square" lIns="0" tIns="0" rIns="18288" bIns="0" numCol="1" anchor="ctr" anchorCtr="0" compatLnSpc="1">
            <a:prstTxWarp prst="textNoShape">
              <a:avLst/>
            </a:prstTxWarp>
            <a:noAutofit/>
            <a:scene3d>
              <a:camera prst="orthographicFront"/>
              <a:lightRig rig="freezing" dir="t">
                <a:rot lat="0" lon="0" rev="5640000"/>
              </a:lightRig>
            </a:scene3d>
            <a:sp3d prstMaterial="flat">
              <a:bevelT w="38100" h="38100"/>
              <a:contourClr>
                <a:schemeClr val="tx2"/>
              </a:contourClr>
            </a:sp3d>
          </a:bodyPr>
          <a:lstStyle/>
          <a:p>
            <a:pPr lvl="1" algn="ctr" fontAlgn="auto">
              <a:spcAft>
                <a:spcPts val="0"/>
              </a:spcAft>
              <a:defRPr/>
            </a:pPr>
            <a:r>
              <a:rPr lang="pt-BR" sz="3200" b="1" dirty="0" smtClean="0">
                <a:solidFill>
                  <a:schemeClr val="accent3">
                    <a:tint val="90000"/>
                    <a:satMod val="120000"/>
                  </a:schemeClr>
                </a:solidFill>
                <a:effectLst>
                  <a:outerShdw blurRad="38100" dist="25400" dir="5400000" algn="tl" rotWithShape="0">
                    <a:srgbClr val="000000">
                      <a:alpha val="43000"/>
                    </a:srgbClr>
                  </a:outerShdw>
                  <a:reflection blurRad="6350" stA="55000" endA="300" endPos="45500" dir="5400000" sy="-100000" algn="bl" rotWithShape="0"/>
                </a:effectLst>
                <a:latin typeface="+mj-lt"/>
                <a:ea typeface="+mj-ea"/>
                <a:cs typeface="+mj-cs"/>
              </a:rPr>
              <a:t>Eletrônica Orgânica</a:t>
            </a:r>
          </a:p>
          <a:p>
            <a:pPr lvl="1" algn="ctr" fontAlgn="auto">
              <a:spcAft>
                <a:spcPts val="0"/>
              </a:spcAft>
              <a:defRPr/>
            </a:pPr>
            <a:endParaRPr lang="pt-BR" sz="2400" b="1" dirty="0" smtClean="0">
              <a:solidFill>
                <a:schemeClr val="accent3">
                  <a:tint val="90000"/>
                  <a:satMod val="120000"/>
                </a:schemeClr>
              </a:solidFill>
              <a:effectLst>
                <a:outerShdw blurRad="38100" dist="25400" dir="5400000" algn="tl" rotWithShape="0">
                  <a:srgbClr val="000000">
                    <a:alpha val="43000"/>
                  </a:srgbClr>
                </a:outerShdw>
                <a:reflection blurRad="6350" stA="55000" endA="300" endPos="45500" dir="5400000" sy="-100000" algn="bl" rotWithShape="0"/>
              </a:effectLst>
              <a:latin typeface="+mj-lt"/>
              <a:ea typeface="+mj-ea"/>
              <a:cs typeface="+mj-cs"/>
            </a:endParaRPr>
          </a:p>
          <a:p>
            <a:pPr lvl="1" algn="ctr" fontAlgn="auto">
              <a:spcAft>
                <a:spcPts val="0"/>
              </a:spcAft>
              <a:defRPr/>
            </a:pPr>
            <a:r>
              <a:rPr lang="pt-BR" sz="2800" b="1" dirty="0" smtClean="0">
                <a:solidFill>
                  <a:schemeClr val="accent3">
                    <a:tint val="90000"/>
                    <a:satMod val="120000"/>
                  </a:schemeClr>
                </a:solidFill>
                <a:effectLst>
                  <a:outerShdw blurRad="38100" dist="25400" dir="5400000" algn="tl" rotWithShape="0">
                    <a:srgbClr val="000000">
                      <a:alpha val="43000"/>
                    </a:srgbClr>
                  </a:outerShdw>
                  <a:reflection blurRad="6350" stA="55000" endA="300" endPos="45500" dir="5400000" sy="-100000" algn="bl" rotWithShape="0"/>
                </a:effectLst>
                <a:latin typeface="+mj-lt"/>
                <a:ea typeface="+mj-ea"/>
                <a:cs typeface="+mj-cs"/>
              </a:rPr>
              <a:t>PESQUISA E DESENVOLVIMENTO NO CAMPO DOS DISPOSITIVOS ORGÂNICOS EMISSORES DE LUZ</a:t>
            </a:r>
            <a:endParaRPr lang="pt-BR" sz="2400" b="1" dirty="0" smtClean="0">
              <a:solidFill>
                <a:schemeClr val="accent3">
                  <a:tint val="90000"/>
                  <a:satMod val="120000"/>
                </a:schemeClr>
              </a:solidFill>
              <a:effectLst>
                <a:outerShdw blurRad="38100" dist="25400" dir="5400000" algn="tl" rotWithShape="0">
                  <a:srgbClr val="000000">
                    <a:alpha val="43000"/>
                  </a:srgbClr>
                </a:outerShdw>
                <a:reflection blurRad="6350" stA="55000" endA="300" endPos="45500" dir="5400000" sy="-10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err="1" smtClean="0"/>
              <a:t>Técnicas</a:t>
            </a:r>
            <a:r>
              <a:rPr lang="en-US" sz="4800" dirty="0" smtClean="0"/>
              <a:t> e </a:t>
            </a:r>
            <a:r>
              <a:rPr lang="en-US" sz="4800" dirty="0" err="1" smtClean="0"/>
              <a:t>Materiais</a:t>
            </a:r>
            <a:endParaRPr lang="en-US" sz="4800" baseline="30000" dirty="0"/>
          </a:p>
        </p:txBody>
      </p:sp>
      <p:pic>
        <p:nvPicPr>
          <p:cNvPr id="15" name="Picture 8" descr="MBRAUN Spin Coate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85" y="2024844"/>
            <a:ext cx="388361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home.wanadoo.nl/tom.peeters/images/Spin%20coating/overview%20spincoat%20process.jpg"/>
          <p:cNvPicPr>
            <a:picLocks noChangeAspect="1" noChangeArrowheads="1"/>
          </p:cNvPicPr>
          <p:nvPr/>
        </p:nvPicPr>
        <p:blipFill rotWithShape="1">
          <a:blip r:embed="rId4">
            <a:extLst>
              <a:ext uri="{28A0092B-C50C-407E-A947-70E740481C1C}">
                <a14:useLocalDpi xmlns:a14="http://schemas.microsoft.com/office/drawing/2010/main" val="0"/>
              </a:ext>
            </a:extLst>
          </a:blip>
          <a:srcRect r="36604"/>
          <a:stretch/>
        </p:blipFill>
        <p:spPr bwMode="auto">
          <a:xfrm>
            <a:off x="5294813" y="1124744"/>
            <a:ext cx="2805579"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1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err="1" smtClean="0"/>
              <a:t>Técnicas</a:t>
            </a:r>
            <a:r>
              <a:rPr lang="en-US" sz="4800" dirty="0" smtClean="0"/>
              <a:t> de </a:t>
            </a:r>
            <a:r>
              <a:rPr lang="en-US" sz="4800" dirty="0" err="1" smtClean="0"/>
              <a:t>Caracterização</a:t>
            </a:r>
            <a:endParaRPr lang="en-US" sz="4800" baseline="30000" dirty="0"/>
          </a:p>
        </p:txBody>
      </p:sp>
      <p:sp>
        <p:nvSpPr>
          <p:cNvPr id="6" name="CaixaDeTexto 5"/>
          <p:cNvSpPr txBox="1"/>
          <p:nvPr/>
        </p:nvSpPr>
        <p:spPr bwMode="auto">
          <a:xfrm>
            <a:off x="251520" y="1124744"/>
            <a:ext cx="5036869" cy="5584606"/>
          </a:xfrm>
          <a:prstGeom prst="rect">
            <a:avLst/>
          </a:prstGeom>
          <a:noFill/>
        </p:spPr>
        <p:txBody>
          <a:bodyPr wrap="square">
            <a:spAutoFit/>
          </a:bodyPr>
          <a:lstStyle/>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Tensão x Corrente x Potência</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Eletroluminescência</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Voltametria Cíclica</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Espectroscopia de Impedância</a:t>
            </a:r>
          </a:p>
          <a:p>
            <a:pPr marL="457200" indent="-457200" algn="just" defTabSz="3497580" fontAlgn="auto">
              <a:lnSpc>
                <a:spcPct val="150000"/>
              </a:lnSpc>
              <a:spcBef>
                <a:spcPts val="0"/>
              </a:spcBef>
              <a:spcAft>
                <a:spcPts val="0"/>
              </a:spcAft>
              <a:buFont typeface="+mj-lt"/>
              <a:buAutoNum type="arabicPeriod"/>
              <a:defRPr/>
            </a:pPr>
            <a:r>
              <a:rPr lang="pt-BR" sz="2000" dirty="0" err="1">
                <a:effectLst>
                  <a:outerShdw blurRad="38100" dist="38100" dir="2700000" algn="tl">
                    <a:srgbClr val="000000">
                      <a:alpha val="43137"/>
                    </a:srgbClr>
                  </a:outerShdw>
                </a:effectLst>
              </a:rPr>
              <a:t>UV-VIs</a:t>
            </a:r>
            <a:endParaRPr lang="pt-BR" sz="2000" dirty="0">
              <a:effectLst>
                <a:outerShdw blurRad="38100" dist="38100" dir="2700000" algn="tl">
                  <a:srgbClr val="000000">
                    <a:alpha val="43137"/>
                  </a:srgbClr>
                </a:outerShdw>
              </a:effectLst>
            </a:endParaRP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FTIR</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RAMAN</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Espectroscopia</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Lente Térmica</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Espectroscopia de Massa</a:t>
            </a:r>
          </a:p>
          <a:p>
            <a:pPr marL="457200" indent="-457200" algn="just" defTabSz="3497580" fontAlgn="auto">
              <a:lnSpc>
                <a:spcPct val="150000"/>
              </a:lnSpc>
              <a:spcBef>
                <a:spcPts val="0"/>
              </a:spcBef>
              <a:spcAft>
                <a:spcPts val="0"/>
              </a:spcAft>
              <a:buFont typeface="+mj-lt"/>
              <a:buAutoNum type="arabicPeriod"/>
              <a:defRPr/>
            </a:pPr>
            <a:r>
              <a:rPr lang="pt-BR" sz="2000" dirty="0">
                <a:effectLst>
                  <a:outerShdw blurRad="38100" dist="38100" dir="2700000" algn="tl">
                    <a:srgbClr val="000000">
                      <a:alpha val="43137"/>
                    </a:srgbClr>
                  </a:outerShdw>
                </a:effectLst>
              </a:rPr>
              <a:t>Simulação Computacional</a:t>
            </a:r>
          </a:p>
          <a:p>
            <a:pPr marL="457200" indent="-457200" algn="just" defTabSz="3497580" fontAlgn="auto">
              <a:lnSpc>
                <a:spcPct val="150000"/>
              </a:lnSpc>
              <a:spcBef>
                <a:spcPts val="0"/>
              </a:spcBef>
              <a:spcAft>
                <a:spcPts val="0"/>
              </a:spcAft>
              <a:buFont typeface="+mj-lt"/>
              <a:buAutoNum type="arabicPeriod"/>
              <a:defRPr/>
            </a:pPr>
            <a:endParaRPr lang="pt-B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48881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err="1" smtClean="0"/>
              <a:t>Cronologia</a:t>
            </a:r>
            <a:endParaRPr lang="en-US" sz="4800" baseline="30000" dirty="0"/>
          </a:p>
        </p:txBody>
      </p:sp>
      <p:pic>
        <p:nvPicPr>
          <p:cNvPr id="419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87" y="1119188"/>
            <a:ext cx="8419483" cy="490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067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Diagrama 41"/>
          <p:cNvGraphicFramePr/>
          <p:nvPr/>
        </p:nvGraphicFramePr>
        <p:xfrm>
          <a:off x="4500562" y="4857760"/>
          <a:ext cx="3071834" cy="178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a 20"/>
          <p:cNvGraphicFramePr/>
          <p:nvPr/>
        </p:nvGraphicFramePr>
        <p:xfrm>
          <a:off x="2895308" y="1667434"/>
          <a:ext cx="5748658" cy="3857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2" name="Diagrama 21"/>
          <p:cNvGraphicFramePr/>
          <p:nvPr/>
        </p:nvGraphicFramePr>
        <p:xfrm>
          <a:off x="2643174" y="2096062"/>
          <a:ext cx="5429288" cy="27373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4" name="Diagrama 23"/>
          <p:cNvGraphicFramePr/>
          <p:nvPr/>
        </p:nvGraphicFramePr>
        <p:xfrm>
          <a:off x="2643174" y="1916610"/>
          <a:ext cx="5429288" cy="273731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6" name="Diagrama 25"/>
          <p:cNvGraphicFramePr/>
          <p:nvPr/>
        </p:nvGraphicFramePr>
        <p:xfrm>
          <a:off x="2643174" y="1704010"/>
          <a:ext cx="5429288" cy="273731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7" name="Diagrama 26"/>
          <p:cNvGraphicFramePr/>
          <p:nvPr/>
        </p:nvGraphicFramePr>
        <p:xfrm>
          <a:off x="2643174" y="1500174"/>
          <a:ext cx="5429288" cy="273731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nvGrpSpPr>
          <p:cNvPr id="40" name="Grupo 39"/>
          <p:cNvGrpSpPr/>
          <p:nvPr/>
        </p:nvGrpSpPr>
        <p:grpSpPr>
          <a:xfrm>
            <a:off x="6476284" y="1214422"/>
            <a:ext cx="2127344" cy="2238962"/>
            <a:chOff x="4976086" y="761410"/>
            <a:chExt cx="2127344" cy="2238962"/>
          </a:xfrm>
        </p:grpSpPr>
        <p:sp>
          <p:nvSpPr>
            <p:cNvPr id="33" name="Retângulo de cantos arredondados 32"/>
            <p:cNvSpPr/>
            <p:nvPr/>
          </p:nvSpPr>
          <p:spPr>
            <a:xfrm>
              <a:off x="6500826" y="1560372"/>
              <a:ext cx="142876" cy="1440000"/>
            </a:xfrm>
            <a:prstGeom prst="roundRect">
              <a:avLst/>
            </a:prstGeom>
            <a:solidFill>
              <a:schemeClr val="bg1"/>
            </a:solidFill>
            <a:ln>
              <a:noFill/>
            </a:ln>
            <a:effectLst>
              <a:outerShdw blurRad="127000" dist="38100" dir="2700000" algn="ctr">
                <a:srgbClr val="000000">
                  <a:alpha val="45000"/>
                </a:srgbClr>
              </a:outerShdw>
            </a:effectLst>
            <a:scene3d>
              <a:camera prst="perspectiveFront" fov="2700000">
                <a:rot lat="1410412" lon="20675781" rev="10549"/>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de cantos arredondados 34"/>
            <p:cNvSpPr/>
            <p:nvPr/>
          </p:nvSpPr>
          <p:spPr>
            <a:xfrm>
              <a:off x="5096450" y="834562"/>
              <a:ext cx="142876" cy="1652598"/>
            </a:xfrm>
            <a:prstGeom prst="roundRect">
              <a:avLst/>
            </a:prstGeom>
            <a:solidFill>
              <a:schemeClr val="bg1"/>
            </a:solidFill>
            <a:ln>
              <a:noFill/>
            </a:ln>
            <a:effectLst>
              <a:outerShdw blurRad="127000" dist="38100" dir="2700000" algn="ctr">
                <a:srgbClr val="000000">
                  <a:alpha val="45000"/>
                </a:srgbClr>
              </a:outerShdw>
            </a:effectLst>
            <a:scene3d>
              <a:camera prst="perspectiveFront" fov="2700000">
                <a:rot lat="1410412" lon="20675781" rev="10549"/>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de cantos arredondados 35"/>
            <p:cNvSpPr/>
            <p:nvPr/>
          </p:nvSpPr>
          <p:spPr>
            <a:xfrm rot="5400000">
              <a:off x="5750648" y="-13152"/>
              <a:ext cx="142876" cy="1692000"/>
            </a:xfrm>
            <a:prstGeom prst="roundRect">
              <a:avLst/>
            </a:prstGeom>
            <a:solidFill>
              <a:schemeClr val="bg1"/>
            </a:solidFill>
            <a:ln>
              <a:noFill/>
            </a:ln>
            <a:effectLst>
              <a:outerShdw blurRad="127000" dist="38100" dir="2700000" algn="ctr">
                <a:srgbClr val="000000">
                  <a:alpha val="45000"/>
                </a:srgbClr>
              </a:outerShdw>
            </a:effectLst>
            <a:scene3d>
              <a:camera prst="perspectiveFront" fov="2700000">
                <a:rot lat="1410412" lon="20675781" rev="10549"/>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de cantos arredondados 36"/>
            <p:cNvSpPr/>
            <p:nvPr/>
          </p:nvSpPr>
          <p:spPr>
            <a:xfrm rot="5400000">
              <a:off x="6491992" y="1031612"/>
              <a:ext cx="142876" cy="1080000"/>
            </a:xfrm>
            <a:prstGeom prst="roundRect">
              <a:avLst/>
            </a:prstGeom>
            <a:solidFill>
              <a:schemeClr val="bg1"/>
            </a:solidFill>
            <a:ln>
              <a:noFill/>
            </a:ln>
            <a:effectLst>
              <a:outerShdw blurRad="127000" dist="38100" dir="2700000" algn="ctr">
                <a:srgbClr val="000000">
                  <a:alpha val="45000"/>
                </a:srgbClr>
              </a:outerShdw>
            </a:effectLst>
            <a:scene3d>
              <a:camera prst="perspectiveFront" fov="2700000">
                <a:rot lat="1410412" lon="20675781" rev="10549"/>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de cantos arredondados 37"/>
            <p:cNvSpPr/>
            <p:nvPr/>
          </p:nvSpPr>
          <p:spPr>
            <a:xfrm rot="5400000">
              <a:off x="6473632" y="997298"/>
              <a:ext cx="142876" cy="720000"/>
            </a:xfrm>
            <a:prstGeom prst="roundRect">
              <a:avLst/>
            </a:prstGeom>
            <a:solidFill>
              <a:schemeClr val="bg1"/>
            </a:solidFill>
            <a:ln>
              <a:noFill/>
            </a:ln>
            <a:effectLst>
              <a:outerShdw blurRad="127000" dist="38100" dir="2700000" algn="ctr">
                <a:srgbClr val="000000">
                  <a:alpha val="45000"/>
                </a:srgbClr>
              </a:outerShdw>
            </a:effectLst>
            <a:scene3d>
              <a:camera prst="perspectiveFront" fov="2700000">
                <a:rot lat="1410412" lon="20675781" rev="10549"/>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de cantos arredondados 38"/>
            <p:cNvSpPr/>
            <p:nvPr/>
          </p:nvSpPr>
          <p:spPr>
            <a:xfrm rot="10800000">
              <a:off x="6490348" y="826624"/>
              <a:ext cx="142876" cy="468000"/>
            </a:xfrm>
            <a:prstGeom prst="roundRect">
              <a:avLst/>
            </a:prstGeom>
            <a:solidFill>
              <a:schemeClr val="bg1"/>
            </a:solidFill>
            <a:ln>
              <a:noFill/>
            </a:ln>
            <a:effectLst>
              <a:outerShdw blurRad="127000" dist="38100" dir="2700000" algn="ctr">
                <a:srgbClr val="000000">
                  <a:alpha val="45000"/>
                </a:srgbClr>
              </a:outerShdw>
            </a:effectLst>
            <a:scene3d>
              <a:camera prst="perspectiveFront" fov="2700000">
                <a:rot lat="1410412" lon="20675781" rev="10549"/>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9" name="Grupo 48"/>
          <p:cNvGrpSpPr/>
          <p:nvPr/>
        </p:nvGrpSpPr>
        <p:grpSpPr>
          <a:xfrm>
            <a:off x="0" y="3000405"/>
            <a:ext cx="2571736" cy="2928926"/>
            <a:chOff x="0" y="3000404"/>
            <a:chExt cx="2857488" cy="3319153"/>
          </a:xfrm>
        </p:grpSpPr>
        <p:pic>
          <p:nvPicPr>
            <p:cNvPr id="45" name="Picture 22" descr="ALQ3"/>
            <p:cNvPicPr>
              <a:picLocks noChangeAspect="1" noChangeArrowheads="1"/>
            </p:cNvPicPr>
            <p:nvPr/>
          </p:nvPicPr>
          <p:blipFill>
            <a:blip r:embed="rId33" cstate="print"/>
            <a:srcRect l="14478" t="10235" r="10719" b="10444"/>
            <a:stretch>
              <a:fillRect/>
            </a:stretch>
          </p:blipFill>
          <p:spPr bwMode="auto">
            <a:xfrm>
              <a:off x="0" y="3000404"/>
              <a:ext cx="2857488" cy="2857488"/>
            </a:xfrm>
            <a:prstGeom prst="rect">
              <a:avLst/>
            </a:prstGeom>
            <a:noFill/>
          </p:spPr>
        </p:pic>
        <p:sp>
          <p:nvSpPr>
            <p:cNvPr id="48" name="Text Box 25"/>
            <p:cNvSpPr txBox="1">
              <a:spLocks noChangeArrowheads="1"/>
            </p:cNvSpPr>
            <p:nvPr/>
          </p:nvSpPr>
          <p:spPr bwMode="auto">
            <a:xfrm>
              <a:off x="642910" y="5857892"/>
              <a:ext cx="1252958" cy="461665"/>
            </a:xfrm>
            <a:prstGeom prst="rect">
              <a:avLst/>
            </a:prstGeom>
            <a:noFill/>
            <a:ln w="28575">
              <a:noFill/>
              <a:miter lim="800000"/>
              <a:headEnd/>
              <a:tailEnd/>
            </a:ln>
            <a:effectLst/>
          </p:spPr>
          <p:txBody>
            <a:bodyPr>
              <a:spAutoFit/>
            </a:bodyPr>
            <a:lstStyle/>
            <a:p>
              <a:pPr algn="ctr" eaLnBrk="0" hangingPunct="0">
                <a:spcBef>
                  <a:spcPct val="50000"/>
                </a:spcBef>
              </a:pPr>
              <a:r>
                <a:rPr lang="pt-BR" sz="2400" dirty="0">
                  <a:effectLst>
                    <a:glow rad="139700">
                      <a:schemeClr val="accent2">
                        <a:satMod val="175000"/>
                        <a:alpha val="40000"/>
                      </a:schemeClr>
                    </a:glow>
                    <a:reflection blurRad="6350" stA="60000" endA="900" endPos="58000" dir="5400000" sy="-100000" algn="bl" rotWithShape="0"/>
                  </a:effectLst>
                  <a:latin typeface="Times New Roman" pitchFamily="18" charset="0"/>
                </a:rPr>
                <a:t>Alq</a:t>
              </a:r>
              <a:r>
                <a:rPr lang="pt-BR" sz="2400" baseline="-25000" dirty="0">
                  <a:effectLst>
                    <a:glow rad="139700">
                      <a:schemeClr val="accent2">
                        <a:satMod val="175000"/>
                        <a:alpha val="40000"/>
                      </a:schemeClr>
                    </a:glow>
                    <a:reflection blurRad="6350" stA="60000" endA="900" endPos="58000" dir="5400000" sy="-100000" algn="bl" rotWithShape="0"/>
                  </a:effectLst>
                  <a:latin typeface="Times New Roman" pitchFamily="18" charset="0"/>
                </a:rPr>
                <a:t>3</a:t>
              </a:r>
            </a:p>
          </p:txBody>
        </p:sp>
      </p:grpSp>
      <p:grpSp>
        <p:nvGrpSpPr>
          <p:cNvPr id="56" name="Grupo 55"/>
          <p:cNvGrpSpPr/>
          <p:nvPr/>
        </p:nvGrpSpPr>
        <p:grpSpPr>
          <a:xfrm>
            <a:off x="0" y="3214686"/>
            <a:ext cx="3143240" cy="1928826"/>
            <a:chOff x="2571736" y="4643446"/>
            <a:chExt cx="3357554" cy="1928826"/>
          </a:xfrm>
        </p:grpSpPr>
        <p:pic>
          <p:nvPicPr>
            <p:cNvPr id="53" name="Picture 29" descr="NPB"/>
            <p:cNvPicPr>
              <a:picLocks noChangeAspect="1" noChangeArrowheads="1"/>
            </p:cNvPicPr>
            <p:nvPr/>
          </p:nvPicPr>
          <p:blipFill>
            <a:blip r:embed="rId34" cstate="print"/>
            <a:srcRect l="10045" t="6650" r="9598" b="17944"/>
            <a:stretch>
              <a:fillRect/>
            </a:stretch>
          </p:blipFill>
          <p:spPr bwMode="auto">
            <a:xfrm>
              <a:off x="2571736" y="4643446"/>
              <a:ext cx="3357554" cy="1928826"/>
            </a:xfrm>
            <a:prstGeom prst="rect">
              <a:avLst/>
            </a:prstGeom>
            <a:noFill/>
          </p:spPr>
        </p:pic>
        <p:sp>
          <p:nvSpPr>
            <p:cNvPr id="55" name="Text Box 31"/>
            <p:cNvSpPr txBox="1">
              <a:spLocks noChangeArrowheads="1"/>
            </p:cNvSpPr>
            <p:nvPr/>
          </p:nvSpPr>
          <p:spPr bwMode="auto">
            <a:xfrm>
              <a:off x="3571868" y="6072206"/>
              <a:ext cx="1264898" cy="457344"/>
            </a:xfrm>
            <a:prstGeom prst="rect">
              <a:avLst/>
            </a:prstGeom>
            <a:noFill/>
            <a:ln w="28575">
              <a:noFill/>
              <a:miter lim="800000"/>
              <a:headEnd/>
              <a:tailEnd/>
            </a:ln>
            <a:effectLst/>
          </p:spPr>
          <p:txBody>
            <a:bodyPr>
              <a:spAutoFit/>
            </a:bodyPr>
            <a:lstStyle/>
            <a:p>
              <a:pPr algn="ctr" eaLnBrk="0" hangingPunct="0">
                <a:spcBef>
                  <a:spcPct val="50000"/>
                </a:spcBef>
              </a:pPr>
              <a:r>
                <a:rPr lang="pt-BR" sz="2400" dirty="0">
                  <a:effectLst>
                    <a:glow rad="139700">
                      <a:schemeClr val="accent2">
                        <a:satMod val="175000"/>
                        <a:alpha val="40000"/>
                      </a:schemeClr>
                    </a:glow>
                    <a:reflection blurRad="6350" stA="60000" endA="900" endPos="58000" dir="5400000" sy="-100000" algn="bl" rotWithShape="0"/>
                  </a:effectLst>
                  <a:latin typeface="Times New Roman" pitchFamily="18" charset="0"/>
                </a:rPr>
                <a:t>NPB</a:t>
              </a:r>
              <a:endParaRPr lang="pt-BR" sz="2400" baseline="-25000" dirty="0">
                <a:effectLst>
                  <a:glow rad="139700">
                    <a:schemeClr val="accent2">
                      <a:satMod val="175000"/>
                      <a:alpha val="40000"/>
                    </a:schemeClr>
                  </a:glow>
                  <a:reflection blurRad="6350" stA="60000" endA="900" endPos="58000" dir="5400000" sy="-100000" algn="bl" rotWithShape="0"/>
                </a:effectLst>
                <a:latin typeface="Times New Roman" pitchFamily="18" charset="0"/>
              </a:endParaRPr>
            </a:p>
          </p:txBody>
        </p:sp>
      </p:grpSp>
      <p:sp>
        <p:nvSpPr>
          <p:cNvPr id="58" name="Título 3"/>
          <p:cNvSpPr>
            <a:spLocks noGrp="1"/>
          </p:cNvSpPr>
          <p:nvPr>
            <p:ph type="ctrTitle"/>
          </p:nvPr>
        </p:nvSpPr>
        <p:spPr>
          <a:xfrm>
            <a:off x="482223" y="156588"/>
            <a:ext cx="7851648" cy="785818"/>
          </a:xfrm>
        </p:spPr>
        <p:txBody>
          <a:bodyPr>
            <a:normAutofit/>
          </a:bodyPr>
          <a:lstStyle/>
          <a:p>
            <a:pPr algn="l"/>
            <a:r>
              <a:rPr lang="pt-BR" sz="4800" dirty="0" smtClean="0"/>
              <a:t>OLED – Estado da arte</a:t>
            </a:r>
            <a:endParaRPr lang="pt-BR" sz="4800" dirty="0"/>
          </a:p>
        </p:txBody>
      </p:sp>
      <p:sp>
        <p:nvSpPr>
          <p:cNvPr id="25" name="Retângulo 24"/>
          <p:cNvSpPr/>
          <p:nvPr/>
        </p:nvSpPr>
        <p:spPr>
          <a:xfrm>
            <a:off x="2214546" y="5929330"/>
            <a:ext cx="6357982" cy="400110"/>
          </a:xfrm>
          <a:prstGeom prst="rect">
            <a:avLst/>
          </a:prstGeom>
        </p:spPr>
        <p:txBody>
          <a:bodyPr wrap="square">
            <a:spAutoFit/>
          </a:bodyPr>
          <a:lstStyle/>
          <a:p>
            <a:r>
              <a:rPr lang="pt-BR" sz="2000" dirty="0" smtClean="0">
                <a:effectLst>
                  <a:glow rad="139700">
                    <a:schemeClr val="accent2">
                      <a:satMod val="175000"/>
                      <a:alpha val="40000"/>
                    </a:schemeClr>
                  </a:glow>
                  <a:reflection blurRad="6350" stA="60000" endA="900" endPos="58000" dir="5400000" sy="-100000" algn="bl" rotWithShape="0"/>
                </a:effectLst>
              </a:rPr>
              <a:t>N,</a:t>
            </a:r>
            <a:r>
              <a:rPr lang="pt-BR" sz="2000" dirty="0" err="1" smtClean="0">
                <a:effectLst>
                  <a:glow rad="139700">
                    <a:schemeClr val="accent2">
                      <a:satMod val="175000"/>
                      <a:alpha val="40000"/>
                    </a:schemeClr>
                  </a:glow>
                  <a:reflection blurRad="6350" stA="60000" endA="900" endPos="58000" dir="5400000" sy="-100000" algn="bl" rotWithShape="0"/>
                </a:effectLst>
              </a:rPr>
              <a:t>N´</a:t>
            </a:r>
            <a:r>
              <a:rPr lang="pt-BR" sz="2000" dirty="0" smtClean="0">
                <a:effectLst>
                  <a:glow rad="139700">
                    <a:schemeClr val="accent2">
                      <a:satMod val="175000"/>
                      <a:alpha val="40000"/>
                    </a:schemeClr>
                  </a:glow>
                  <a:reflection blurRad="6350" stA="60000" endA="900" endPos="58000" dir="5400000" sy="-100000" algn="bl" rotWithShape="0"/>
                </a:effectLst>
              </a:rPr>
              <a:t>-bis(1-</a:t>
            </a:r>
            <a:r>
              <a:rPr lang="pt-BR" sz="2000" dirty="0" err="1" smtClean="0">
                <a:effectLst>
                  <a:glow rad="139700">
                    <a:schemeClr val="accent2">
                      <a:satMod val="175000"/>
                      <a:alpha val="40000"/>
                    </a:schemeClr>
                  </a:glow>
                  <a:reflection blurRad="6350" stA="60000" endA="900" endPos="58000" dir="5400000" sy="-100000" algn="bl" rotWithShape="0"/>
                </a:effectLst>
              </a:rPr>
              <a:t>nafitil</a:t>
            </a:r>
            <a:r>
              <a:rPr lang="pt-BR" sz="2000" dirty="0" smtClean="0">
                <a:effectLst>
                  <a:glow rad="139700">
                    <a:schemeClr val="accent2">
                      <a:satMod val="175000"/>
                      <a:alpha val="40000"/>
                    </a:schemeClr>
                  </a:glow>
                  <a:reflection blurRad="6350" stA="60000" endA="900" endPos="58000" dir="5400000" sy="-100000" algn="bl" rotWithShape="0"/>
                </a:effectLst>
              </a:rPr>
              <a:t>)-N,</a:t>
            </a:r>
            <a:r>
              <a:rPr lang="pt-BR" sz="2000" dirty="0" err="1" smtClean="0">
                <a:effectLst>
                  <a:glow rad="139700">
                    <a:schemeClr val="accent2">
                      <a:satMod val="175000"/>
                      <a:alpha val="40000"/>
                    </a:schemeClr>
                  </a:glow>
                  <a:reflection blurRad="6350" stA="60000" endA="900" endPos="58000" dir="5400000" sy="-100000" algn="bl" rotWithShape="0"/>
                </a:effectLst>
              </a:rPr>
              <a:t>N´</a:t>
            </a:r>
            <a:r>
              <a:rPr lang="pt-BR" sz="2000" dirty="0" smtClean="0">
                <a:effectLst>
                  <a:glow rad="139700">
                    <a:schemeClr val="accent2">
                      <a:satMod val="175000"/>
                      <a:alpha val="40000"/>
                    </a:schemeClr>
                  </a:glow>
                  <a:reflection blurRad="6350" stA="60000" endA="900" endPos="58000" dir="5400000" sy="-100000" algn="bl" rotWithShape="0"/>
                </a:effectLst>
              </a:rPr>
              <a:t>-</a:t>
            </a:r>
            <a:r>
              <a:rPr lang="pt-BR" sz="2000" dirty="0" err="1" smtClean="0">
                <a:effectLst>
                  <a:glow rad="139700">
                    <a:schemeClr val="accent2">
                      <a:satMod val="175000"/>
                      <a:alpha val="40000"/>
                    </a:schemeClr>
                  </a:glow>
                  <a:reflection blurRad="6350" stA="60000" endA="900" endPos="58000" dir="5400000" sy="-100000" algn="bl" rotWithShape="0"/>
                </a:effectLst>
              </a:rPr>
              <a:t>difenil</a:t>
            </a:r>
            <a:r>
              <a:rPr lang="pt-BR" sz="2000" dirty="0" smtClean="0">
                <a:effectLst>
                  <a:glow rad="139700">
                    <a:schemeClr val="accent2">
                      <a:satMod val="175000"/>
                      <a:alpha val="40000"/>
                    </a:schemeClr>
                  </a:glow>
                  <a:reflection blurRad="6350" stA="60000" endA="900" endPos="58000" dir="5400000" sy="-100000" algn="bl" rotWithShape="0"/>
                </a:effectLst>
              </a:rPr>
              <a:t>-1,1´-bifenil-4,4´-</a:t>
            </a:r>
            <a:r>
              <a:rPr lang="pt-BR" sz="2000" dirty="0" err="1" smtClean="0">
                <a:effectLst>
                  <a:glow rad="139700">
                    <a:schemeClr val="accent2">
                      <a:satMod val="175000"/>
                      <a:alpha val="40000"/>
                    </a:schemeClr>
                  </a:glow>
                  <a:reflection blurRad="6350" stA="60000" endA="900" endPos="58000" dir="5400000" sy="-100000" algn="bl" rotWithShape="0"/>
                </a:effectLst>
              </a:rPr>
              <a:t>diamina</a:t>
            </a:r>
            <a:endParaRPr lang="pt-BR" sz="2000" dirty="0">
              <a:effectLst>
                <a:glow rad="139700">
                  <a:schemeClr val="accent2">
                    <a:satMod val="175000"/>
                    <a:alpha val="40000"/>
                  </a:schemeClr>
                </a:glow>
                <a:reflection blurRad="6350" stA="60000" endA="900" endPos="58000" dir="5400000" sy="-100000" algn="bl" rotWithShape="0"/>
              </a:effectLst>
            </a:endParaRPr>
          </a:p>
        </p:txBody>
      </p:sp>
      <p:sp>
        <p:nvSpPr>
          <p:cNvPr id="28" name="Retângulo 27"/>
          <p:cNvSpPr/>
          <p:nvPr/>
        </p:nvSpPr>
        <p:spPr>
          <a:xfrm>
            <a:off x="3500430" y="5929330"/>
            <a:ext cx="4125488" cy="400110"/>
          </a:xfrm>
          <a:prstGeom prst="rect">
            <a:avLst/>
          </a:prstGeom>
        </p:spPr>
        <p:txBody>
          <a:bodyPr wrap="none">
            <a:spAutoFit/>
          </a:bodyPr>
          <a:lstStyle/>
          <a:p>
            <a:r>
              <a:rPr lang="pt-BR" sz="2000" dirty="0" err="1" smtClean="0">
                <a:effectLst>
                  <a:glow rad="101600">
                    <a:schemeClr val="accent2">
                      <a:satMod val="175000"/>
                      <a:alpha val="40000"/>
                    </a:schemeClr>
                  </a:glow>
                  <a:reflection blurRad="6350" stA="55000" endA="50" endPos="85000" dir="5400000" sy="-100000" algn="bl" rotWithShape="0"/>
                </a:effectLst>
              </a:rPr>
              <a:t>tris</a:t>
            </a:r>
            <a:r>
              <a:rPr lang="pt-BR" sz="2000" dirty="0" smtClean="0">
                <a:effectLst>
                  <a:glow rad="101600">
                    <a:schemeClr val="accent2">
                      <a:satMod val="175000"/>
                      <a:alpha val="40000"/>
                    </a:schemeClr>
                  </a:glow>
                  <a:reflection blurRad="6350" stA="55000" endA="50" endPos="85000" dir="5400000" sy="-100000" algn="bl" rotWithShape="0"/>
                </a:effectLst>
              </a:rPr>
              <a:t>(8-</a:t>
            </a:r>
            <a:r>
              <a:rPr lang="pt-BR" sz="2000" dirty="0" err="1" smtClean="0">
                <a:effectLst>
                  <a:glow rad="101600">
                    <a:schemeClr val="accent2">
                      <a:satMod val="175000"/>
                      <a:alpha val="40000"/>
                    </a:schemeClr>
                  </a:glow>
                  <a:reflection blurRad="6350" stA="55000" endA="50" endPos="85000" dir="5400000" sy="-100000" algn="bl" rotWithShape="0"/>
                </a:effectLst>
              </a:rPr>
              <a:t>hydroxyquinolinato</a:t>
            </a:r>
            <a:r>
              <a:rPr lang="pt-BR" sz="2000" dirty="0" smtClean="0">
                <a:effectLst>
                  <a:glow rad="101600">
                    <a:schemeClr val="accent2">
                      <a:satMod val="175000"/>
                      <a:alpha val="40000"/>
                    </a:schemeClr>
                  </a:glow>
                  <a:reflection blurRad="6350" stA="55000" endA="50" endPos="85000" dir="5400000" sy="-100000" algn="bl" rotWithShape="0"/>
                </a:effectLst>
              </a:rPr>
              <a:t>)alumínio</a:t>
            </a:r>
            <a:endParaRPr lang="pt-BR" sz="2000" dirty="0">
              <a:effectLst>
                <a:glow rad="101600">
                  <a:schemeClr val="accent2">
                    <a:satMod val="175000"/>
                    <a:alpha val="40000"/>
                  </a:schemeClr>
                </a:glow>
                <a:reflection blurRad="6350" stA="55000" endA="50" endPos="85000" dir="5400000" sy="-100000" algn="bl" rotWithShape="0"/>
              </a:effectLst>
            </a:endParaRPr>
          </a:p>
        </p:txBody>
      </p:sp>
      <p:sp>
        <p:nvSpPr>
          <p:cNvPr id="29" name="Retângulo 28"/>
          <p:cNvSpPr/>
          <p:nvPr/>
        </p:nvSpPr>
        <p:spPr>
          <a:xfrm>
            <a:off x="2857488" y="5964192"/>
            <a:ext cx="5226559" cy="369332"/>
          </a:xfrm>
          <a:prstGeom prst="rect">
            <a:avLst/>
          </a:prstGeom>
        </p:spPr>
        <p:txBody>
          <a:bodyPr wrap="none">
            <a:spAutoFit/>
          </a:bodyPr>
          <a:lstStyle/>
          <a:p>
            <a:r>
              <a:rPr lang="pt-BR" dirty="0" smtClean="0">
                <a:effectLst>
                  <a:glow rad="139700">
                    <a:schemeClr val="accent2">
                      <a:satMod val="175000"/>
                      <a:alpha val="40000"/>
                    </a:schemeClr>
                  </a:glow>
                  <a:reflection blurRad="6350" stA="60000" endA="900" endPos="58000" dir="5400000" sy="-100000" algn="bl" rotWithShape="0"/>
                </a:effectLst>
              </a:rPr>
              <a:t>ITO - Óxido de índio dopado com estanho (anodo)</a:t>
            </a:r>
            <a:endParaRPr lang="pt-BR" dirty="0">
              <a:effectLst>
                <a:glow rad="139700">
                  <a:schemeClr val="accent2">
                    <a:satMod val="175000"/>
                    <a:alpha val="40000"/>
                  </a:schemeClr>
                </a:glow>
                <a:reflection blurRad="6350" stA="60000" endA="900" endPos="58000" dir="5400000" sy="-100000" algn="bl" rotWithShape="0"/>
              </a:effectLst>
            </a:endParaRPr>
          </a:p>
        </p:txBody>
      </p:sp>
      <p:sp>
        <p:nvSpPr>
          <p:cNvPr id="30" name="Text Box 31"/>
          <p:cNvSpPr txBox="1">
            <a:spLocks noChangeArrowheads="1"/>
          </p:cNvSpPr>
          <p:nvPr/>
        </p:nvSpPr>
        <p:spPr bwMode="auto">
          <a:xfrm>
            <a:off x="0" y="1214422"/>
            <a:ext cx="5857916" cy="523220"/>
          </a:xfrm>
          <a:prstGeom prst="rect">
            <a:avLst/>
          </a:prstGeom>
          <a:noFill/>
          <a:ln w="28575">
            <a:noFill/>
            <a:miter lim="800000"/>
            <a:headEnd/>
            <a:tailEnd/>
          </a:ln>
          <a:effectLst/>
        </p:spPr>
        <p:txBody>
          <a:bodyPr wrap="square">
            <a:spAutoFit/>
          </a:bodyPr>
          <a:lstStyle/>
          <a:p>
            <a:pPr algn="ctr" eaLnBrk="0" hangingPunct="0">
              <a:spcBef>
                <a:spcPct val="50000"/>
              </a:spcBef>
            </a:pPr>
            <a:r>
              <a:rPr lang="en-US" sz="2800" dirty="0" smtClean="0">
                <a:effectLst>
                  <a:glow rad="139700">
                    <a:schemeClr val="accent5">
                      <a:satMod val="175000"/>
                      <a:alpha val="40000"/>
                    </a:schemeClr>
                  </a:glow>
                  <a:reflection blurRad="6350" stA="50000" endA="300" endPos="50000" dist="29997" dir="5400000" sy="-100000" algn="bl" rotWithShape="0"/>
                </a:effectLst>
                <a:latin typeface="Times New Roman" pitchFamily="18" charset="0"/>
              </a:rPr>
              <a:t>O</a:t>
            </a:r>
            <a:r>
              <a:rPr lang="en-US"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rganic</a:t>
            </a:r>
            <a:r>
              <a:rPr lang="pt-BR"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  </a:t>
            </a:r>
            <a:r>
              <a:rPr lang="en-US" sz="2800" dirty="0" smtClean="0">
                <a:effectLst>
                  <a:glow rad="139700">
                    <a:schemeClr val="accent5">
                      <a:satMod val="175000"/>
                      <a:alpha val="40000"/>
                    </a:schemeClr>
                  </a:glow>
                  <a:reflection blurRad="6350" stA="50000" endA="300" endPos="50000" dist="29997" dir="5400000" sy="-100000" algn="bl" rotWithShape="0"/>
                </a:effectLst>
                <a:latin typeface="Times New Roman" pitchFamily="18" charset="0"/>
              </a:rPr>
              <a:t>L</a:t>
            </a:r>
            <a:r>
              <a:rPr lang="en-US"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ight</a:t>
            </a:r>
            <a:r>
              <a:rPr lang="pt-BR"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  </a:t>
            </a:r>
            <a:r>
              <a:rPr lang="en-US" sz="2800" dirty="0" smtClean="0">
                <a:effectLst>
                  <a:glow rad="139700">
                    <a:schemeClr val="accent5">
                      <a:satMod val="175000"/>
                      <a:alpha val="40000"/>
                    </a:schemeClr>
                  </a:glow>
                  <a:reflection blurRad="6350" stA="50000" endA="300" endPos="50000" dist="29997" dir="5400000" sy="-100000" algn="bl" rotWithShape="0"/>
                </a:effectLst>
                <a:latin typeface="Times New Roman" pitchFamily="18" charset="0"/>
              </a:rPr>
              <a:t>E</a:t>
            </a:r>
            <a:r>
              <a:rPr lang="en-US"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mitting</a:t>
            </a:r>
            <a:r>
              <a:rPr lang="pt-BR"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  </a:t>
            </a:r>
            <a:r>
              <a:rPr lang="en-US" sz="2800" dirty="0" smtClean="0">
                <a:effectLst>
                  <a:glow rad="139700">
                    <a:schemeClr val="accent5">
                      <a:satMod val="175000"/>
                      <a:alpha val="40000"/>
                    </a:schemeClr>
                  </a:glow>
                  <a:reflection blurRad="6350" stA="50000" endA="300" endPos="50000" dist="29997" dir="5400000" sy="-100000" algn="bl" rotWithShape="0"/>
                </a:effectLst>
                <a:latin typeface="Times New Roman" pitchFamily="18" charset="0"/>
              </a:rPr>
              <a:t>D</a:t>
            </a:r>
            <a:r>
              <a:rPr lang="en-US" sz="2800" dirty="0" smtClean="0">
                <a:effectLst>
                  <a:glow rad="139700">
                    <a:schemeClr val="accent2">
                      <a:satMod val="175000"/>
                      <a:alpha val="40000"/>
                    </a:schemeClr>
                  </a:glow>
                  <a:reflection blurRad="6350" stA="50000" endA="300" endPos="50000" dist="29997" dir="5400000" sy="-100000" algn="bl" rotWithShape="0"/>
                </a:effectLst>
                <a:latin typeface="Times New Roman" pitchFamily="18" charset="0"/>
              </a:rPr>
              <a:t>iodes</a:t>
            </a:r>
            <a:endParaRPr lang="en-US" sz="2800" baseline="-25000" dirty="0">
              <a:effectLst>
                <a:glow rad="139700">
                  <a:schemeClr val="accent2">
                    <a:satMod val="175000"/>
                    <a:alpha val="40000"/>
                  </a:schemeClr>
                </a:glow>
                <a:reflection blurRad="6350" stA="50000" endA="300" endPos="50000" dist="29997" dir="5400000" sy="-100000" algn="bl" rotWithShape="0"/>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53"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1000" fill="hold"/>
                                        <p:tgtEl>
                                          <p:spTgt spid="29"/>
                                        </p:tgtEl>
                                        <p:attrNameLst>
                                          <p:attrName>ppt_w</p:attrName>
                                        </p:attrNameLst>
                                      </p:cBhvr>
                                      <p:tavLst>
                                        <p:tav tm="0">
                                          <p:val>
                                            <p:fltVal val="0"/>
                                          </p:val>
                                        </p:tav>
                                        <p:tav tm="100000">
                                          <p:val>
                                            <p:strVal val="#ppt_w"/>
                                          </p:val>
                                        </p:tav>
                                      </p:tavLst>
                                    </p:anim>
                                    <p:anim calcmode="lin" valueType="num">
                                      <p:cBhvr>
                                        <p:cTn id="12" dur="1000" fill="hold"/>
                                        <p:tgtEl>
                                          <p:spTgt spid="29"/>
                                        </p:tgtEl>
                                        <p:attrNameLst>
                                          <p:attrName>ppt_h</p:attrName>
                                        </p:attrNameLst>
                                      </p:cBhvr>
                                      <p:tavLst>
                                        <p:tav tm="0">
                                          <p:val>
                                            <p:fltVal val="0"/>
                                          </p:val>
                                        </p:tav>
                                        <p:tav tm="100000">
                                          <p:val>
                                            <p:strVal val="#ppt_h"/>
                                          </p:val>
                                        </p:tav>
                                      </p:tavLst>
                                    </p:anim>
                                    <p:animEffect transition="in" filter="fade">
                                      <p:cBhvr>
                                        <p:cTn id="13" dur="1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ppt_x"/>
                                          </p:val>
                                        </p:tav>
                                        <p:tav tm="100000">
                                          <p:val>
                                            <p:strVal val="#ppt_x"/>
                                          </p:val>
                                        </p:tav>
                                      </p:tavLst>
                                    </p:anim>
                                    <p:anim calcmode="lin" valueType="num">
                                      <p:cBhvr additive="base">
                                        <p:cTn id="19" dur="1000" fill="hold"/>
                                        <p:tgtEl>
                                          <p:spTgt spid="22"/>
                                        </p:tgtEl>
                                        <p:attrNameLst>
                                          <p:attrName>ppt_y</p:attrName>
                                        </p:attrNameLst>
                                      </p:cBhvr>
                                      <p:tavLst>
                                        <p:tav tm="0">
                                          <p:val>
                                            <p:strVal val="0-#ppt_h/2"/>
                                          </p:val>
                                        </p:tav>
                                        <p:tav tm="100000">
                                          <p:val>
                                            <p:strVal val="#ppt_y"/>
                                          </p:val>
                                        </p:tav>
                                      </p:tavLst>
                                    </p:anim>
                                  </p:childTnLst>
                                </p:cTn>
                              </p:par>
                              <p:par>
                                <p:cTn id="20" presetID="10" presetClass="exit" presetSubtype="0" fill="hold" grpId="1" nodeType="withEffect">
                                  <p:stCondLst>
                                    <p:cond delay="0"/>
                                  </p:stCondLst>
                                  <p:childTnLst>
                                    <p:animEffect transition="out" filter="fade">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p:cTn id="25" dur="1000" fill="hold"/>
                                        <p:tgtEl>
                                          <p:spTgt spid="56"/>
                                        </p:tgtEl>
                                        <p:attrNameLst>
                                          <p:attrName>ppt_w</p:attrName>
                                        </p:attrNameLst>
                                      </p:cBhvr>
                                      <p:tavLst>
                                        <p:tav tm="0">
                                          <p:val>
                                            <p:fltVal val="0"/>
                                          </p:val>
                                        </p:tav>
                                        <p:tav tm="100000">
                                          <p:val>
                                            <p:strVal val="#ppt_w"/>
                                          </p:val>
                                        </p:tav>
                                      </p:tavLst>
                                    </p:anim>
                                    <p:anim calcmode="lin" valueType="num">
                                      <p:cBhvr>
                                        <p:cTn id="26" dur="1000" fill="hold"/>
                                        <p:tgtEl>
                                          <p:spTgt spid="56"/>
                                        </p:tgtEl>
                                        <p:attrNameLst>
                                          <p:attrName>ppt_h</p:attrName>
                                        </p:attrNameLst>
                                      </p:cBhvr>
                                      <p:tavLst>
                                        <p:tav tm="0">
                                          <p:val>
                                            <p:fltVal val="0"/>
                                          </p:val>
                                        </p:tav>
                                        <p:tav tm="100000">
                                          <p:val>
                                            <p:strVal val="#ppt_h"/>
                                          </p:val>
                                        </p:tav>
                                      </p:tavLst>
                                    </p:anim>
                                    <p:animEffect transition="in" filter="fade">
                                      <p:cBhvr>
                                        <p:cTn id="27" dur="1000"/>
                                        <p:tgtEl>
                                          <p:spTgt spid="56"/>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56"/>
                                        </p:tgtEl>
                                      </p:cBhvr>
                                    </p:animEffect>
                                    <p:set>
                                      <p:cBhvr>
                                        <p:cTn id="37" dur="1" fill="hold">
                                          <p:stCondLst>
                                            <p:cond delay="1999"/>
                                          </p:stCondLst>
                                        </p:cTn>
                                        <p:tgtEl>
                                          <p:spTgt spid="5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25"/>
                                        </p:tgtEl>
                                      </p:cBhvr>
                                    </p:animEffect>
                                    <p:set>
                                      <p:cBhvr>
                                        <p:cTn id="40" dur="1" fill="hold">
                                          <p:stCondLst>
                                            <p:cond delay="1999"/>
                                          </p:stCondLst>
                                        </p:cTn>
                                        <p:tgtEl>
                                          <p:spTgt spid="25"/>
                                        </p:tgtEl>
                                        <p:attrNameLst>
                                          <p:attrName>style.visibility</p:attrName>
                                        </p:attrNameLst>
                                      </p:cBhvr>
                                      <p:to>
                                        <p:strVal val="hidden"/>
                                      </p:to>
                                    </p:set>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1000" fill="hold"/>
                                        <p:tgtEl>
                                          <p:spTgt spid="24"/>
                                        </p:tgtEl>
                                        <p:attrNameLst>
                                          <p:attrName>ppt_x</p:attrName>
                                        </p:attrNameLst>
                                      </p:cBhvr>
                                      <p:tavLst>
                                        <p:tav tm="0">
                                          <p:val>
                                            <p:strVal val="#ppt_x"/>
                                          </p:val>
                                        </p:tav>
                                        <p:tav tm="100000">
                                          <p:val>
                                            <p:strVal val="#ppt_x"/>
                                          </p:val>
                                        </p:tav>
                                      </p:tavLst>
                                    </p:anim>
                                    <p:anim calcmode="lin" valueType="num">
                                      <p:cBhvr additive="base">
                                        <p:cTn id="44"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1000" fill="hold"/>
                                        <p:tgtEl>
                                          <p:spTgt spid="26"/>
                                        </p:tgtEl>
                                        <p:attrNameLst>
                                          <p:attrName>ppt_x</p:attrName>
                                        </p:attrNameLst>
                                      </p:cBhvr>
                                      <p:tavLst>
                                        <p:tav tm="0">
                                          <p:val>
                                            <p:strVal val="#ppt_x"/>
                                          </p:val>
                                        </p:tav>
                                        <p:tav tm="100000">
                                          <p:val>
                                            <p:strVal val="#ppt_x"/>
                                          </p:val>
                                        </p:tav>
                                      </p:tavLst>
                                    </p:anim>
                                    <p:anim calcmode="lin" valueType="num">
                                      <p:cBhvr additive="base">
                                        <p:cTn id="50" dur="1000" fill="hold"/>
                                        <p:tgtEl>
                                          <p:spTgt spid="26"/>
                                        </p:tgtEl>
                                        <p:attrNameLst>
                                          <p:attrName>ppt_y</p:attrName>
                                        </p:attrNameLst>
                                      </p:cBhvr>
                                      <p:tavLst>
                                        <p:tav tm="0">
                                          <p:val>
                                            <p:strVal val="0-#ppt_h/2"/>
                                          </p:val>
                                        </p:tav>
                                        <p:tav tm="100000">
                                          <p:val>
                                            <p:strVal val="#ppt_y"/>
                                          </p:val>
                                        </p:tav>
                                      </p:tavLst>
                                    </p:anim>
                                  </p:childTnLst>
                                </p:cTn>
                              </p:par>
                              <p:par>
                                <p:cTn id="51" presetID="53"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p:cTn id="53" dur="1000" fill="hold"/>
                                        <p:tgtEl>
                                          <p:spTgt spid="49"/>
                                        </p:tgtEl>
                                        <p:attrNameLst>
                                          <p:attrName>ppt_w</p:attrName>
                                        </p:attrNameLst>
                                      </p:cBhvr>
                                      <p:tavLst>
                                        <p:tav tm="0">
                                          <p:val>
                                            <p:fltVal val="0"/>
                                          </p:val>
                                        </p:tav>
                                        <p:tav tm="100000">
                                          <p:val>
                                            <p:strVal val="#ppt_w"/>
                                          </p:val>
                                        </p:tav>
                                      </p:tavLst>
                                    </p:anim>
                                    <p:anim calcmode="lin" valueType="num">
                                      <p:cBhvr>
                                        <p:cTn id="54" dur="1000" fill="hold"/>
                                        <p:tgtEl>
                                          <p:spTgt spid="49"/>
                                        </p:tgtEl>
                                        <p:attrNameLst>
                                          <p:attrName>ppt_h</p:attrName>
                                        </p:attrNameLst>
                                      </p:cBhvr>
                                      <p:tavLst>
                                        <p:tav tm="0">
                                          <p:val>
                                            <p:fltVal val="0"/>
                                          </p:val>
                                        </p:tav>
                                        <p:tav tm="100000">
                                          <p:val>
                                            <p:strVal val="#ppt_h"/>
                                          </p:val>
                                        </p:tav>
                                      </p:tavLst>
                                    </p:anim>
                                    <p:animEffect transition="in" filter="fade">
                                      <p:cBhvr>
                                        <p:cTn id="55" dur="1000"/>
                                        <p:tgtEl>
                                          <p:spTgt spid="49"/>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1000" fill="hold"/>
                                        <p:tgtEl>
                                          <p:spTgt spid="28"/>
                                        </p:tgtEl>
                                        <p:attrNameLst>
                                          <p:attrName>ppt_w</p:attrName>
                                        </p:attrNameLst>
                                      </p:cBhvr>
                                      <p:tavLst>
                                        <p:tav tm="0">
                                          <p:val>
                                            <p:fltVal val="0"/>
                                          </p:val>
                                        </p:tav>
                                        <p:tav tm="100000">
                                          <p:val>
                                            <p:strVal val="#ppt_w"/>
                                          </p:val>
                                        </p:tav>
                                      </p:tavLst>
                                    </p:anim>
                                    <p:anim calcmode="lin" valueType="num">
                                      <p:cBhvr>
                                        <p:cTn id="59" dur="1000" fill="hold"/>
                                        <p:tgtEl>
                                          <p:spTgt spid="28"/>
                                        </p:tgtEl>
                                        <p:attrNameLst>
                                          <p:attrName>ppt_h</p:attrName>
                                        </p:attrNameLst>
                                      </p:cBhvr>
                                      <p:tavLst>
                                        <p:tav tm="0">
                                          <p:val>
                                            <p:fltVal val="0"/>
                                          </p:val>
                                        </p:tav>
                                        <p:tav tm="100000">
                                          <p:val>
                                            <p:strVal val="#ppt_h"/>
                                          </p:val>
                                        </p:tav>
                                      </p:tavLst>
                                    </p:anim>
                                    <p:animEffect transition="in" filter="fade">
                                      <p:cBhvr>
                                        <p:cTn id="60" dur="10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2000"/>
                                        <p:tgtEl>
                                          <p:spTgt spid="49"/>
                                        </p:tgtEl>
                                      </p:cBhvr>
                                    </p:animEffect>
                                    <p:set>
                                      <p:cBhvr>
                                        <p:cTn id="65" dur="1" fill="hold">
                                          <p:stCondLst>
                                            <p:cond delay="1999"/>
                                          </p:stCondLst>
                                        </p:cTn>
                                        <p:tgtEl>
                                          <p:spTgt spid="4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28"/>
                                        </p:tgtEl>
                                      </p:cBhvr>
                                    </p:animEffect>
                                    <p:set>
                                      <p:cBhvr>
                                        <p:cTn id="68" dur="1" fill="hold">
                                          <p:stCondLst>
                                            <p:cond delay="1999"/>
                                          </p:stCondLst>
                                        </p:cTn>
                                        <p:tgtEl>
                                          <p:spTgt spid="28"/>
                                        </p:tgtEl>
                                        <p:attrNameLst>
                                          <p:attrName>style.visibility</p:attrName>
                                        </p:attrNameLst>
                                      </p:cBhvr>
                                      <p:to>
                                        <p:strVal val="hidden"/>
                                      </p:to>
                                    </p:set>
                                  </p:childTnLst>
                                </p:cTn>
                              </p:par>
                              <p:par>
                                <p:cTn id="69" presetID="2" presetClass="entr" presetSubtype="1"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1000" fill="hold"/>
                                        <p:tgtEl>
                                          <p:spTgt spid="27"/>
                                        </p:tgtEl>
                                        <p:attrNameLst>
                                          <p:attrName>ppt_x</p:attrName>
                                        </p:attrNameLst>
                                      </p:cBhvr>
                                      <p:tavLst>
                                        <p:tav tm="0">
                                          <p:val>
                                            <p:strVal val="#ppt_x"/>
                                          </p:val>
                                        </p:tav>
                                        <p:tav tm="100000">
                                          <p:val>
                                            <p:strVal val="#ppt_x"/>
                                          </p:val>
                                        </p:tav>
                                      </p:tavLst>
                                    </p:anim>
                                    <p:anim calcmode="lin" valueType="num">
                                      <p:cBhvr additive="base">
                                        <p:cTn id="72" dur="10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1000" fill="hold"/>
                                        <p:tgtEl>
                                          <p:spTgt spid="40"/>
                                        </p:tgtEl>
                                        <p:attrNameLst>
                                          <p:attrName>ppt_x</p:attrName>
                                        </p:attrNameLst>
                                      </p:cBhvr>
                                      <p:tavLst>
                                        <p:tav tm="0">
                                          <p:val>
                                            <p:strVal val="#ppt_x"/>
                                          </p:val>
                                        </p:tav>
                                        <p:tav tm="100000">
                                          <p:val>
                                            <p:strVal val="#ppt_x"/>
                                          </p:val>
                                        </p:tav>
                                      </p:tavLst>
                                    </p:anim>
                                    <p:anim calcmode="lin" valueType="num">
                                      <p:cBhvr additive="base">
                                        <p:cTn id="78" dur="1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1000"/>
                            </p:stCondLst>
                            <p:childTnLst>
                              <p:par>
                                <p:cTn id="80" presetID="1" presetClass="entr" presetSubtype="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childTnLst>
                                </p:cTn>
                              </p:par>
                            </p:childTnLst>
                          </p:cTn>
                        </p:par>
                        <p:par>
                          <p:cTn id="82" fill="hold">
                            <p:stCondLst>
                              <p:cond delay="1000"/>
                            </p:stCondLst>
                            <p:childTnLst>
                              <p:par>
                                <p:cTn id="83" presetID="6" presetClass="emph" presetSubtype="0" fill="hold" grpId="1" nodeType="afterEffect">
                                  <p:stCondLst>
                                    <p:cond delay="0"/>
                                  </p:stCondLst>
                                  <p:childTnLst>
                                    <p:animScale>
                                      <p:cBhvr>
                                        <p:cTn id="84" dur="1000" fill="hold"/>
                                        <p:tgtEl>
                                          <p:spTgt spid="42"/>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AsOne/>
      </p:bldGraphic>
      <p:bldGraphic spid="42" grpId="1">
        <p:bldAsOne/>
      </p:bldGraphic>
      <p:bldGraphic spid="21" grpId="0">
        <p:bldAsOne/>
      </p:bldGraphic>
      <p:bldGraphic spid="22" grpId="0">
        <p:bldAsOne/>
      </p:bldGraphic>
      <p:bldGraphic spid="24" grpId="0">
        <p:bldAsOne/>
      </p:bldGraphic>
      <p:bldGraphic spid="26" grpId="0">
        <p:bldAsOne/>
      </p:bldGraphic>
      <p:bldGraphic spid="27" grpId="0">
        <p:bldAsOne/>
      </p:bldGraphic>
      <p:bldP spid="25" grpId="0"/>
      <p:bldP spid="25" grpId="1"/>
      <p:bldP spid="28" grpId="0"/>
      <p:bldP spid="28" grpId="1"/>
      <p:bldP spid="29" grpId="0"/>
      <p:bldP spid="2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p:cNvSpPr>
          <p:nvPr>
            <p:ph type="ctrTitle"/>
          </p:nvPr>
        </p:nvSpPr>
        <p:spPr>
          <a:xfrm>
            <a:off x="500034" y="857232"/>
            <a:ext cx="7851648" cy="785818"/>
          </a:xfrm>
        </p:spPr>
        <p:txBody>
          <a:bodyPr>
            <a:normAutofit/>
          </a:bodyPr>
          <a:lstStyle/>
          <a:p>
            <a:pPr algn="l"/>
            <a:r>
              <a:rPr lang="pt-BR" sz="4800" dirty="0" smtClean="0"/>
              <a:t>Teoria</a:t>
            </a:r>
            <a:endParaRPr lang="pt-BR" sz="4800" dirty="0"/>
          </a:p>
        </p:txBody>
      </p:sp>
      <p:sp>
        <p:nvSpPr>
          <p:cNvPr id="4" name="Text Box 5"/>
          <p:cNvSpPr txBox="1">
            <a:spLocks noChangeArrowheads="1"/>
          </p:cNvSpPr>
          <p:nvPr/>
        </p:nvSpPr>
        <p:spPr bwMode="auto">
          <a:xfrm>
            <a:off x="428596" y="2357430"/>
            <a:ext cx="8208992" cy="2677656"/>
          </a:xfrm>
          <a:prstGeom prst="rect">
            <a:avLst/>
          </a:prstGeom>
          <a:no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buFont typeface="Wingdings" pitchFamily="2" charset="2"/>
              <a:buChar char="ü"/>
            </a:pPr>
            <a:endParaRPr lang="en-US" altLang="ko-KR" sz="2800" dirty="0" smtClean="0">
              <a:effectLst>
                <a:glow rad="101600">
                  <a:schemeClr val="accent5">
                    <a:satMod val="175000"/>
                    <a:alpha val="40000"/>
                  </a:schemeClr>
                </a:glow>
              </a:effectLst>
            </a:endParaRPr>
          </a:p>
          <a:p>
            <a:pPr>
              <a:buFont typeface="Wingdings" pitchFamily="2" charset="2"/>
              <a:buChar char="ü"/>
            </a:pPr>
            <a:r>
              <a:rPr lang="en-US" altLang="ko-KR" sz="2800" dirty="0" smtClean="0">
                <a:effectLst>
                  <a:glow rad="101600">
                    <a:schemeClr val="accent5">
                      <a:satMod val="175000"/>
                      <a:alpha val="40000"/>
                    </a:schemeClr>
                  </a:glow>
                </a:effectLst>
              </a:rPr>
              <a:t>  </a:t>
            </a:r>
            <a:r>
              <a:rPr lang="en-US" altLang="ko-KR" sz="2800" dirty="0" err="1" smtClean="0">
                <a:effectLst>
                  <a:glow rad="101600">
                    <a:schemeClr val="accent5">
                      <a:satMod val="175000"/>
                      <a:alpha val="40000"/>
                    </a:schemeClr>
                  </a:glow>
                </a:effectLst>
              </a:rPr>
              <a:t>Injeção</a:t>
            </a:r>
            <a:r>
              <a:rPr lang="en-US" altLang="ko-KR" sz="2800" dirty="0" smtClean="0">
                <a:effectLst>
                  <a:glow rad="101600">
                    <a:schemeClr val="accent5">
                      <a:satMod val="175000"/>
                      <a:alpha val="40000"/>
                    </a:schemeClr>
                  </a:glow>
                </a:effectLst>
              </a:rPr>
              <a:t>  e  </a:t>
            </a:r>
            <a:r>
              <a:rPr lang="en-US" altLang="ko-KR" sz="2800" dirty="0" err="1" smtClean="0">
                <a:effectLst>
                  <a:glow rad="101600">
                    <a:schemeClr val="accent5">
                      <a:satMod val="175000"/>
                      <a:alpha val="40000"/>
                    </a:schemeClr>
                  </a:glow>
                </a:effectLst>
              </a:rPr>
              <a:t>Transporte</a:t>
            </a:r>
            <a:r>
              <a:rPr lang="en-US" altLang="ko-KR" sz="2800" dirty="0" smtClean="0">
                <a:effectLst>
                  <a:glow rad="101600">
                    <a:schemeClr val="accent5">
                      <a:satMod val="175000"/>
                      <a:alpha val="40000"/>
                    </a:schemeClr>
                  </a:glow>
                </a:effectLst>
              </a:rPr>
              <a:t>  de  </a:t>
            </a:r>
            <a:r>
              <a:rPr lang="en-US" altLang="ko-KR" sz="2800" dirty="0" err="1" smtClean="0">
                <a:effectLst>
                  <a:glow rad="101600">
                    <a:schemeClr val="accent5">
                      <a:satMod val="175000"/>
                      <a:alpha val="40000"/>
                    </a:schemeClr>
                  </a:glow>
                </a:effectLst>
              </a:rPr>
              <a:t>Cargas</a:t>
            </a:r>
            <a:endParaRPr lang="en-US" altLang="ko-KR" sz="2800" dirty="0" smtClean="0">
              <a:effectLst>
                <a:glow rad="101600">
                  <a:schemeClr val="accent5">
                    <a:satMod val="175000"/>
                    <a:alpha val="40000"/>
                  </a:schemeClr>
                </a:glow>
              </a:effectLst>
            </a:endParaRPr>
          </a:p>
          <a:p>
            <a:endParaRPr lang="en-US" altLang="ko-KR" sz="2800" dirty="0" smtClean="0">
              <a:effectLst>
                <a:glow rad="139700">
                  <a:schemeClr val="accent2">
                    <a:satMod val="175000"/>
                    <a:alpha val="40000"/>
                  </a:schemeClr>
                </a:glow>
              </a:effectLst>
            </a:endParaRPr>
          </a:p>
          <a:p>
            <a:endParaRPr lang="en-US" altLang="ko-KR" sz="2800" dirty="0" smtClean="0">
              <a:effectLst>
                <a:glow rad="139700">
                  <a:schemeClr val="accent2">
                    <a:satMod val="175000"/>
                    <a:alpha val="40000"/>
                  </a:schemeClr>
                </a:glow>
              </a:effectLst>
            </a:endParaRPr>
          </a:p>
          <a:p>
            <a:pPr>
              <a:buFont typeface="Wingdings" pitchFamily="2" charset="2"/>
              <a:buChar char="ü"/>
            </a:pPr>
            <a:r>
              <a:rPr lang="en-US" altLang="ko-KR" sz="2800" dirty="0" smtClean="0">
                <a:effectLst>
                  <a:glow rad="139700">
                    <a:schemeClr val="accent2">
                      <a:satMod val="175000"/>
                      <a:alpha val="40000"/>
                    </a:schemeClr>
                  </a:glow>
                </a:effectLst>
              </a:rPr>
              <a:t>  </a:t>
            </a:r>
            <a:r>
              <a:rPr lang="en-US" altLang="ko-KR" sz="2800" dirty="0" err="1" smtClean="0">
                <a:effectLst>
                  <a:glow rad="139700">
                    <a:schemeClr val="accent2">
                      <a:satMod val="175000"/>
                      <a:alpha val="40000"/>
                    </a:schemeClr>
                  </a:glow>
                </a:effectLst>
              </a:rPr>
              <a:t>Mecanismos</a:t>
            </a:r>
            <a:r>
              <a:rPr lang="en-US" altLang="ko-KR" sz="2800" dirty="0" smtClean="0">
                <a:effectLst>
                  <a:glow rad="139700">
                    <a:schemeClr val="accent2">
                      <a:satMod val="175000"/>
                      <a:alpha val="40000"/>
                    </a:schemeClr>
                  </a:glow>
                </a:effectLst>
              </a:rPr>
              <a:t>  de  </a:t>
            </a:r>
            <a:r>
              <a:rPr lang="en-US" altLang="ko-KR" sz="2800" dirty="0" err="1" smtClean="0">
                <a:effectLst>
                  <a:glow rad="139700">
                    <a:schemeClr val="accent2">
                      <a:satMod val="175000"/>
                      <a:alpha val="40000"/>
                    </a:schemeClr>
                  </a:glow>
                </a:effectLst>
              </a:rPr>
              <a:t>Eletroluminescência</a:t>
            </a:r>
            <a:endParaRPr lang="en-US" altLang="ko-KR" sz="2800" dirty="0" smtClean="0">
              <a:effectLst>
                <a:glow rad="139700">
                  <a:schemeClr val="accent2">
                    <a:satMod val="175000"/>
                    <a:alpha val="40000"/>
                  </a:schemeClr>
                </a:glow>
              </a:effectLst>
            </a:endParaRPr>
          </a:p>
          <a:p>
            <a:endParaRPr lang="en-US" altLang="ko-KR" sz="2800" dirty="0" smtClean="0">
              <a:effectLst>
                <a:glow rad="139700">
                  <a:schemeClr val="accent2">
                    <a:satMod val="175000"/>
                    <a:alpha val="40000"/>
                  </a:schemeClr>
                </a:glo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9"/>
          <p:cNvSpPr>
            <a:spLocks noChangeArrowheads="1"/>
          </p:cNvSpPr>
          <p:nvPr/>
        </p:nvSpPr>
        <p:spPr bwMode="auto">
          <a:xfrm>
            <a:off x="3241705" y="2854323"/>
            <a:ext cx="2879725" cy="2160588"/>
          </a:xfrm>
          <a:prstGeom prst="rect">
            <a:avLst/>
          </a:prstGeom>
          <a:noFill/>
          <a:ln w="28575">
            <a:solidFill>
              <a:schemeClr val="tx1"/>
            </a:solidFill>
            <a:miter lim="800000"/>
            <a:headEnd/>
            <a:tailEnd/>
          </a:ln>
          <a:effectLst/>
        </p:spPr>
        <p:txBody>
          <a:bodyPr wrap="none" anchor="ct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2" name="Line 10"/>
          <p:cNvSpPr>
            <a:spLocks noChangeShapeType="1"/>
          </p:cNvSpPr>
          <p:nvPr/>
        </p:nvSpPr>
        <p:spPr bwMode="auto">
          <a:xfrm flipH="1">
            <a:off x="1081118" y="5014911"/>
            <a:ext cx="2160587" cy="0"/>
          </a:xfrm>
          <a:prstGeom prst="line">
            <a:avLst/>
          </a:prstGeom>
          <a:noFill/>
          <a:ln w="952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3" name="Line 12"/>
          <p:cNvSpPr>
            <a:spLocks noChangeShapeType="1"/>
          </p:cNvSpPr>
          <p:nvPr/>
        </p:nvSpPr>
        <p:spPr bwMode="auto">
          <a:xfrm flipH="1">
            <a:off x="6121430" y="2854323"/>
            <a:ext cx="2160588" cy="0"/>
          </a:xfrm>
          <a:prstGeom prst="line">
            <a:avLst/>
          </a:prstGeom>
          <a:noFill/>
          <a:ln w="952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4" name="Line 13"/>
          <p:cNvSpPr>
            <a:spLocks noChangeShapeType="1"/>
          </p:cNvSpPr>
          <p:nvPr/>
        </p:nvSpPr>
        <p:spPr bwMode="auto">
          <a:xfrm flipH="1">
            <a:off x="6121430" y="5014911"/>
            <a:ext cx="2160588" cy="0"/>
          </a:xfrm>
          <a:prstGeom prst="line">
            <a:avLst/>
          </a:prstGeom>
          <a:noFill/>
          <a:ln w="952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5" name="Line 14"/>
          <p:cNvSpPr>
            <a:spLocks noChangeShapeType="1"/>
          </p:cNvSpPr>
          <p:nvPr/>
        </p:nvSpPr>
        <p:spPr bwMode="auto">
          <a:xfrm>
            <a:off x="1368455" y="2135185"/>
            <a:ext cx="0" cy="2808289"/>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6" name="Line 15"/>
          <p:cNvSpPr>
            <a:spLocks noChangeShapeType="1"/>
          </p:cNvSpPr>
          <p:nvPr/>
        </p:nvSpPr>
        <p:spPr bwMode="auto">
          <a:xfrm flipH="1">
            <a:off x="2520980" y="4295774"/>
            <a:ext cx="720725" cy="0"/>
          </a:xfrm>
          <a:prstGeom prst="line">
            <a:avLst/>
          </a:prstGeom>
          <a:noFill/>
          <a:ln w="28575">
            <a:solidFill>
              <a:schemeClr val="tx1"/>
            </a:solidFill>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7" name="Line 16"/>
          <p:cNvSpPr>
            <a:spLocks noChangeShapeType="1"/>
          </p:cNvSpPr>
          <p:nvPr/>
        </p:nvSpPr>
        <p:spPr bwMode="auto">
          <a:xfrm>
            <a:off x="2809905" y="4295774"/>
            <a:ext cx="0" cy="719137"/>
          </a:xfrm>
          <a:prstGeom prst="line">
            <a:avLst/>
          </a:prstGeom>
          <a:noFill/>
          <a:ln w="19050">
            <a:solidFill>
              <a:schemeClr val="tx1"/>
            </a:solidFill>
            <a:round/>
            <a:headEnd type="triangle" w="med" len="me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8" name="Line 17"/>
          <p:cNvSpPr>
            <a:spLocks noChangeShapeType="1"/>
          </p:cNvSpPr>
          <p:nvPr/>
        </p:nvSpPr>
        <p:spPr bwMode="auto">
          <a:xfrm flipH="1">
            <a:off x="6121430" y="3559173"/>
            <a:ext cx="720725" cy="0"/>
          </a:xfrm>
          <a:prstGeom prst="line">
            <a:avLst/>
          </a:prstGeom>
          <a:noFill/>
          <a:ln w="28575">
            <a:solidFill>
              <a:schemeClr val="tx1"/>
            </a:solidFill>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39" name="Line 18"/>
          <p:cNvSpPr>
            <a:spLocks noChangeShapeType="1"/>
          </p:cNvSpPr>
          <p:nvPr/>
        </p:nvSpPr>
        <p:spPr bwMode="auto">
          <a:xfrm>
            <a:off x="3241705" y="2135185"/>
            <a:ext cx="0" cy="3600451"/>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40" name="Line 19"/>
          <p:cNvSpPr>
            <a:spLocks noChangeShapeType="1"/>
          </p:cNvSpPr>
          <p:nvPr/>
        </p:nvSpPr>
        <p:spPr bwMode="auto">
          <a:xfrm>
            <a:off x="6121430" y="2135185"/>
            <a:ext cx="0" cy="3600451"/>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41" name="Line 20"/>
          <p:cNvSpPr>
            <a:spLocks noChangeShapeType="1"/>
          </p:cNvSpPr>
          <p:nvPr/>
        </p:nvSpPr>
        <p:spPr bwMode="auto">
          <a:xfrm>
            <a:off x="1225580" y="2135185"/>
            <a:ext cx="6696075" cy="0"/>
          </a:xfrm>
          <a:prstGeom prst="line">
            <a:avLst/>
          </a:prstGeom>
          <a:noFill/>
          <a:ln w="28575">
            <a:solidFill>
              <a:schemeClr val="tx1"/>
            </a:solidFill>
            <a:prstDash val="sysDot"/>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42" name="Line 21"/>
          <p:cNvSpPr>
            <a:spLocks noChangeShapeType="1"/>
          </p:cNvSpPr>
          <p:nvPr/>
        </p:nvSpPr>
        <p:spPr bwMode="auto">
          <a:xfrm>
            <a:off x="7561293" y="2135185"/>
            <a:ext cx="0" cy="719138"/>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43" name="Line 22"/>
          <p:cNvSpPr>
            <a:spLocks noChangeShapeType="1"/>
          </p:cNvSpPr>
          <p:nvPr/>
        </p:nvSpPr>
        <p:spPr bwMode="auto">
          <a:xfrm>
            <a:off x="6481793" y="2854323"/>
            <a:ext cx="0" cy="720725"/>
          </a:xfrm>
          <a:prstGeom prst="line">
            <a:avLst/>
          </a:prstGeom>
          <a:noFill/>
          <a:ln w="28575">
            <a:solidFill>
              <a:schemeClr val="tx1"/>
            </a:solidFill>
            <a:round/>
            <a:headEnd type="triangle" w="med" len="me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44" name="Text Box 23"/>
          <p:cNvSpPr txBox="1">
            <a:spLocks noChangeArrowheads="1"/>
          </p:cNvSpPr>
          <p:nvPr/>
        </p:nvSpPr>
        <p:spPr bwMode="auto">
          <a:xfrm>
            <a:off x="6505543" y="2980748"/>
            <a:ext cx="576262"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sym typeface="Symbol" pitchFamily="18" charset="2"/>
              </a:rPr>
              <a:t></a:t>
            </a:r>
            <a:r>
              <a:rPr lang="pt-BR" sz="2000" baseline="-25000" dirty="0">
                <a:effectLst>
                  <a:glow rad="101600">
                    <a:schemeClr val="accent2">
                      <a:satMod val="175000"/>
                      <a:alpha val="40000"/>
                    </a:schemeClr>
                  </a:glow>
                  <a:reflection blurRad="6350" stA="60000" endA="900" endPos="58000" dir="5400000" sy="-100000" algn="bl" rotWithShape="0"/>
                </a:effectLst>
                <a:sym typeface="Symbol" pitchFamily="18" charset="2"/>
              </a:rPr>
              <a:t>e</a:t>
            </a:r>
            <a:endParaRPr lang="pt-BR" sz="2000" dirty="0">
              <a:effectLst>
                <a:glow rad="101600">
                  <a:schemeClr val="accent2">
                    <a:satMod val="175000"/>
                    <a:alpha val="40000"/>
                  </a:schemeClr>
                </a:glow>
                <a:reflection blurRad="6350" stA="60000" endA="900" endPos="58000" dir="5400000" sy="-100000" algn="bl" rotWithShape="0"/>
              </a:effectLst>
              <a:sym typeface="Symbol" pitchFamily="18" charset="2"/>
            </a:endParaRPr>
          </a:p>
        </p:txBody>
      </p:sp>
      <p:sp>
        <p:nvSpPr>
          <p:cNvPr id="45" name="Text Box 24"/>
          <p:cNvSpPr txBox="1">
            <a:spLocks noChangeArrowheads="1"/>
          </p:cNvSpPr>
          <p:nvPr/>
        </p:nvSpPr>
        <p:spPr bwMode="auto">
          <a:xfrm>
            <a:off x="2378105" y="4511674"/>
            <a:ext cx="647700" cy="400110"/>
          </a:xfrm>
          <a:prstGeom prst="rect">
            <a:avLst/>
          </a:prstGeom>
          <a:noFill/>
          <a:ln w="9525">
            <a:noFill/>
            <a:miter lim="800000"/>
            <a:headEnd/>
            <a:tailEnd/>
          </a:ln>
          <a:effectLst/>
        </p:spPr>
        <p:txBody>
          <a:bodyPr>
            <a:spAutoFit/>
          </a:bodyPr>
          <a:lstStyle/>
          <a:p>
            <a:pPr>
              <a:spcBef>
                <a:spcPct val="50000"/>
              </a:spcBef>
            </a:pPr>
            <a:r>
              <a:rPr lang="pt-BR" sz="2000">
                <a:effectLst>
                  <a:glow rad="101600">
                    <a:schemeClr val="accent2">
                      <a:satMod val="175000"/>
                      <a:alpha val="40000"/>
                    </a:schemeClr>
                  </a:glow>
                  <a:reflection blurRad="6350" stA="60000" endA="900" endPos="58000" dir="5400000" sy="-100000" algn="bl" rotWithShape="0"/>
                </a:effectLst>
                <a:sym typeface="Symbol" pitchFamily="18" charset="2"/>
              </a:rPr>
              <a:t></a:t>
            </a:r>
            <a:r>
              <a:rPr lang="pt-BR" sz="2000" baseline="-25000">
                <a:effectLst>
                  <a:glow rad="101600">
                    <a:schemeClr val="accent2">
                      <a:satMod val="175000"/>
                      <a:alpha val="40000"/>
                    </a:schemeClr>
                  </a:glow>
                  <a:reflection blurRad="6350" stA="60000" endA="900" endPos="58000" dir="5400000" sy="-100000" algn="bl" rotWithShape="0"/>
                </a:effectLst>
                <a:sym typeface="Symbol" pitchFamily="18" charset="2"/>
              </a:rPr>
              <a:t>h</a:t>
            </a:r>
            <a:endParaRPr lang="pt-BR" sz="2000">
              <a:effectLst>
                <a:glow rad="101600">
                  <a:schemeClr val="accent2">
                    <a:satMod val="175000"/>
                    <a:alpha val="40000"/>
                  </a:schemeClr>
                </a:glow>
                <a:reflection blurRad="6350" stA="60000" endA="900" endPos="58000" dir="5400000" sy="-100000" algn="bl" rotWithShape="0"/>
              </a:effectLst>
              <a:sym typeface="Symbol" pitchFamily="18" charset="2"/>
            </a:endParaRPr>
          </a:p>
        </p:txBody>
      </p:sp>
      <p:sp>
        <p:nvSpPr>
          <p:cNvPr id="46" name="Text Box 25"/>
          <p:cNvSpPr txBox="1">
            <a:spLocks noChangeArrowheads="1"/>
          </p:cNvSpPr>
          <p:nvPr/>
        </p:nvSpPr>
        <p:spPr bwMode="auto">
          <a:xfrm>
            <a:off x="322263" y="3357562"/>
            <a:ext cx="1152525"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HOMO</a:t>
            </a:r>
          </a:p>
        </p:txBody>
      </p:sp>
      <p:sp>
        <p:nvSpPr>
          <p:cNvPr id="47" name="Text Box 26"/>
          <p:cNvSpPr txBox="1">
            <a:spLocks noChangeArrowheads="1"/>
          </p:cNvSpPr>
          <p:nvPr/>
        </p:nvSpPr>
        <p:spPr bwMode="auto">
          <a:xfrm>
            <a:off x="7705755" y="2279648"/>
            <a:ext cx="1152525"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LUMO</a:t>
            </a:r>
          </a:p>
        </p:txBody>
      </p:sp>
      <p:sp>
        <p:nvSpPr>
          <p:cNvPr id="48" name="Text Box 27"/>
          <p:cNvSpPr txBox="1">
            <a:spLocks noChangeArrowheads="1"/>
          </p:cNvSpPr>
          <p:nvPr/>
        </p:nvSpPr>
        <p:spPr bwMode="auto">
          <a:xfrm>
            <a:off x="6751683" y="1643050"/>
            <a:ext cx="1944688"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Nível do vácuo</a:t>
            </a:r>
          </a:p>
        </p:txBody>
      </p:sp>
      <p:sp>
        <p:nvSpPr>
          <p:cNvPr id="49" name="Text Box 29"/>
          <p:cNvSpPr txBox="1">
            <a:spLocks noChangeArrowheads="1"/>
          </p:cNvSpPr>
          <p:nvPr/>
        </p:nvSpPr>
        <p:spPr bwMode="auto">
          <a:xfrm>
            <a:off x="1728818" y="5232399"/>
            <a:ext cx="1152525"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a</a:t>
            </a:r>
            <a:r>
              <a:rPr lang="pt-BR" sz="2000" dirty="0" smtClean="0">
                <a:effectLst>
                  <a:glow rad="101600">
                    <a:schemeClr val="accent2">
                      <a:satMod val="175000"/>
                      <a:alpha val="40000"/>
                    </a:schemeClr>
                  </a:glow>
                  <a:reflection blurRad="6350" stA="60000" endA="900" endPos="58000" dir="5400000" sy="-100000" algn="bl" rotWithShape="0"/>
                </a:effectLst>
              </a:rPr>
              <a:t>nodo</a:t>
            </a:r>
            <a:endParaRPr lang="pt-BR" sz="2000" dirty="0">
              <a:effectLst>
                <a:glow rad="101600">
                  <a:schemeClr val="accent2">
                    <a:satMod val="175000"/>
                    <a:alpha val="40000"/>
                  </a:schemeClr>
                </a:glow>
                <a:reflection blurRad="6350" stA="60000" endA="900" endPos="58000" dir="5400000" sy="-100000" algn="bl" rotWithShape="0"/>
              </a:effectLst>
            </a:endParaRPr>
          </a:p>
        </p:txBody>
      </p:sp>
      <p:sp>
        <p:nvSpPr>
          <p:cNvPr id="50" name="Text Box 30"/>
          <p:cNvSpPr txBox="1">
            <a:spLocks noChangeArrowheads="1"/>
          </p:cNvSpPr>
          <p:nvPr/>
        </p:nvSpPr>
        <p:spPr bwMode="auto">
          <a:xfrm>
            <a:off x="6771093" y="5159374"/>
            <a:ext cx="1152525" cy="400110"/>
          </a:xfrm>
          <a:prstGeom prst="rect">
            <a:avLst/>
          </a:prstGeom>
          <a:noFill/>
          <a:ln w="9525">
            <a:noFill/>
            <a:miter lim="800000"/>
            <a:headEnd/>
            <a:tailEnd/>
          </a:ln>
          <a:effectLst/>
        </p:spPr>
        <p:txBody>
          <a:bodyPr>
            <a:spAutoFit/>
          </a:bodyPr>
          <a:lstStyle/>
          <a:p>
            <a:pPr>
              <a:spcBef>
                <a:spcPct val="50000"/>
              </a:spcBef>
            </a:pPr>
            <a:r>
              <a:rPr lang="pt-BR" sz="2000" dirty="0" smtClean="0">
                <a:effectLst>
                  <a:glow rad="101600">
                    <a:schemeClr val="accent2">
                      <a:satMod val="175000"/>
                      <a:alpha val="40000"/>
                    </a:schemeClr>
                  </a:glow>
                  <a:reflection blurRad="6350" stA="60000" endA="900" endPos="58000" dir="5400000" sy="-100000" algn="bl" rotWithShape="0"/>
                </a:effectLst>
              </a:rPr>
              <a:t>catodo</a:t>
            </a:r>
            <a:endParaRPr lang="pt-BR" sz="2000" dirty="0">
              <a:effectLst>
                <a:glow rad="101600">
                  <a:schemeClr val="accent2">
                    <a:satMod val="175000"/>
                    <a:alpha val="40000"/>
                  </a:schemeClr>
                </a:glow>
                <a:reflection blurRad="6350" stA="60000" endA="900" endPos="58000" dir="5400000" sy="-100000" algn="bl" rotWithShape="0"/>
              </a:effectLst>
            </a:endParaRPr>
          </a:p>
        </p:txBody>
      </p:sp>
      <p:sp>
        <p:nvSpPr>
          <p:cNvPr id="51" name="Text Box 31"/>
          <p:cNvSpPr txBox="1">
            <a:spLocks noChangeArrowheads="1"/>
          </p:cNvSpPr>
          <p:nvPr/>
        </p:nvSpPr>
        <p:spPr bwMode="auto">
          <a:xfrm>
            <a:off x="3529043" y="5376860"/>
            <a:ext cx="2016125" cy="400110"/>
          </a:xfrm>
          <a:prstGeom prst="rect">
            <a:avLst/>
          </a:prstGeom>
          <a:noFill/>
          <a:ln w="9525">
            <a:noFill/>
            <a:miter lim="800000"/>
            <a:headEnd/>
            <a:tailEnd/>
          </a:ln>
          <a:effectLst/>
        </p:spPr>
        <p:txBody>
          <a:bodyPr>
            <a:spAutoFit/>
          </a:bodyPr>
          <a:lstStyle/>
          <a:p>
            <a:pPr>
              <a:spcBef>
                <a:spcPct val="50000"/>
              </a:spcBef>
            </a:pPr>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52" name="Text Box 32"/>
          <p:cNvSpPr txBox="1">
            <a:spLocks noChangeArrowheads="1"/>
          </p:cNvSpPr>
          <p:nvPr/>
        </p:nvSpPr>
        <p:spPr bwMode="auto">
          <a:xfrm>
            <a:off x="4103718" y="5087936"/>
            <a:ext cx="1296987" cy="707886"/>
          </a:xfrm>
          <a:prstGeom prst="rect">
            <a:avLst/>
          </a:prstGeom>
          <a:noFill/>
          <a:ln w="9525">
            <a:noFill/>
            <a:miter lim="800000"/>
            <a:headEnd/>
            <a:tailEnd/>
          </a:ln>
          <a:effectLst/>
        </p:spPr>
        <p:txBody>
          <a:bodyPr>
            <a:spAutoFit/>
          </a:bodyPr>
          <a:lstStyle/>
          <a:p>
            <a:pPr algn="ctr">
              <a:spcBef>
                <a:spcPct val="50000"/>
              </a:spcBef>
            </a:pPr>
            <a:r>
              <a:rPr lang="pt-BR" sz="2000">
                <a:effectLst>
                  <a:glow rad="101600">
                    <a:schemeClr val="accent2">
                      <a:satMod val="175000"/>
                      <a:alpha val="40000"/>
                    </a:schemeClr>
                  </a:glow>
                  <a:reflection blurRad="6350" stA="60000" endA="900" endPos="58000" dir="5400000" sy="-100000" algn="bl" rotWithShape="0"/>
                </a:effectLst>
              </a:rPr>
              <a:t>Camada orgânica </a:t>
            </a:r>
          </a:p>
        </p:txBody>
      </p:sp>
      <p:sp>
        <p:nvSpPr>
          <p:cNvPr id="53" name="Título 3"/>
          <p:cNvSpPr>
            <a:spLocks noGrp="1"/>
          </p:cNvSpPr>
          <p:nvPr>
            <p:ph type="ctrTitle"/>
          </p:nvPr>
        </p:nvSpPr>
        <p:spPr>
          <a:xfrm>
            <a:off x="571472" y="-71462"/>
            <a:ext cx="8358246" cy="785818"/>
          </a:xfrm>
        </p:spPr>
        <p:txBody>
          <a:bodyPr>
            <a:normAutofit fontScale="90000"/>
          </a:bodyPr>
          <a:lstStyle/>
          <a:p>
            <a:pPr algn="l"/>
            <a:r>
              <a:rPr lang="pt-BR" sz="4800" dirty="0" smtClean="0"/>
              <a:t>Mecanismo de Eletroluminescência</a:t>
            </a:r>
            <a:endParaRPr lang="pt-BR" sz="4800" dirty="0"/>
          </a:p>
        </p:txBody>
      </p:sp>
      <p:sp>
        <p:nvSpPr>
          <p:cNvPr id="26" name="Retângulo 25"/>
          <p:cNvSpPr/>
          <p:nvPr/>
        </p:nvSpPr>
        <p:spPr>
          <a:xfrm>
            <a:off x="0" y="6357958"/>
            <a:ext cx="4572000" cy="523220"/>
          </a:xfrm>
          <a:prstGeom prst="rect">
            <a:avLst/>
          </a:prstGeom>
        </p:spPr>
        <p:txBody>
          <a:bodyPr>
            <a:spAutoFit/>
          </a:bodyPr>
          <a:lstStyle/>
          <a:p>
            <a:r>
              <a:rPr lang="pt-BR" sz="1400" i="1" dirty="0" smtClean="0">
                <a:effectLst>
                  <a:glow rad="139700">
                    <a:schemeClr val="accent2">
                      <a:satMod val="175000"/>
                      <a:alpha val="40000"/>
                    </a:schemeClr>
                  </a:glow>
                </a:effectLst>
              </a:rPr>
              <a:t>HOMO  = </a:t>
            </a:r>
            <a:r>
              <a:rPr lang="pt-BR" sz="1400" i="1" dirty="0" err="1" smtClean="0">
                <a:effectLst>
                  <a:glow rad="139700">
                    <a:schemeClr val="accent2">
                      <a:satMod val="175000"/>
                      <a:alpha val="40000"/>
                    </a:schemeClr>
                  </a:glow>
                </a:effectLst>
              </a:rPr>
              <a:t>Highest</a:t>
            </a:r>
            <a:r>
              <a:rPr lang="pt-BR" sz="1400" i="1" dirty="0" smtClean="0">
                <a:effectLst>
                  <a:glow rad="139700">
                    <a:schemeClr val="accent2">
                      <a:satMod val="175000"/>
                      <a:alpha val="40000"/>
                    </a:schemeClr>
                  </a:glow>
                </a:effectLst>
              </a:rPr>
              <a:t> </a:t>
            </a:r>
            <a:r>
              <a:rPr lang="pt-BR" sz="1400" i="1" dirty="0" err="1" smtClean="0">
                <a:effectLst>
                  <a:glow rad="139700">
                    <a:schemeClr val="accent2">
                      <a:satMod val="175000"/>
                      <a:alpha val="40000"/>
                    </a:schemeClr>
                  </a:glow>
                </a:effectLst>
              </a:rPr>
              <a:t>Occupied</a:t>
            </a:r>
            <a:r>
              <a:rPr lang="pt-BR" sz="1400" i="1" dirty="0" smtClean="0">
                <a:effectLst>
                  <a:glow rad="139700">
                    <a:schemeClr val="accent2">
                      <a:satMod val="175000"/>
                      <a:alpha val="40000"/>
                    </a:schemeClr>
                  </a:glow>
                </a:effectLst>
              </a:rPr>
              <a:t> Molecular Orbital</a:t>
            </a:r>
          </a:p>
          <a:p>
            <a:r>
              <a:rPr lang="pt-BR" sz="1400" i="1" dirty="0" smtClean="0">
                <a:effectLst>
                  <a:glow rad="139700">
                    <a:schemeClr val="accent2">
                      <a:satMod val="175000"/>
                      <a:alpha val="40000"/>
                    </a:schemeClr>
                  </a:glow>
                </a:effectLst>
              </a:rPr>
              <a:t>LUMO = </a:t>
            </a:r>
            <a:r>
              <a:rPr lang="pt-BR" sz="1400" i="1" dirty="0" err="1" smtClean="0">
                <a:effectLst>
                  <a:glow rad="139700">
                    <a:schemeClr val="accent2">
                      <a:satMod val="175000"/>
                      <a:alpha val="40000"/>
                    </a:schemeClr>
                  </a:glow>
                </a:effectLst>
              </a:rPr>
              <a:t>Lowest</a:t>
            </a:r>
            <a:r>
              <a:rPr lang="pt-BR" sz="1400" i="1" dirty="0" smtClean="0">
                <a:effectLst>
                  <a:glow rad="139700">
                    <a:schemeClr val="accent2">
                      <a:satMod val="175000"/>
                      <a:alpha val="40000"/>
                    </a:schemeClr>
                  </a:glow>
                </a:effectLst>
              </a:rPr>
              <a:t> </a:t>
            </a:r>
            <a:r>
              <a:rPr lang="pt-BR" sz="1400" i="1" dirty="0" err="1" smtClean="0">
                <a:effectLst>
                  <a:glow rad="139700">
                    <a:schemeClr val="accent2">
                      <a:satMod val="175000"/>
                      <a:alpha val="40000"/>
                    </a:schemeClr>
                  </a:glow>
                </a:effectLst>
              </a:rPr>
              <a:t>Unoccupied</a:t>
            </a:r>
            <a:r>
              <a:rPr lang="pt-BR" sz="1400" i="1" dirty="0" smtClean="0">
                <a:effectLst>
                  <a:glow rad="139700">
                    <a:schemeClr val="accent2">
                      <a:satMod val="175000"/>
                      <a:alpha val="40000"/>
                    </a:schemeClr>
                  </a:glow>
                </a:effectLst>
              </a:rPr>
              <a:t> Molecular Orbital</a:t>
            </a:r>
            <a:endParaRPr lang="pt-BR" sz="1400" i="1" dirty="0">
              <a:effectLst>
                <a:glow rad="139700">
                  <a:schemeClr val="accent2">
                    <a:satMod val="175000"/>
                    <a:alpha val="40000"/>
                  </a:schemeClr>
                </a:glow>
              </a:effectLst>
            </a:endParaRPr>
          </a:p>
        </p:txBody>
      </p:sp>
      <p:sp>
        <p:nvSpPr>
          <p:cNvPr id="27" name="Text Box 27"/>
          <p:cNvSpPr txBox="1">
            <a:spLocks noChangeArrowheads="1"/>
          </p:cNvSpPr>
          <p:nvPr/>
        </p:nvSpPr>
        <p:spPr bwMode="auto">
          <a:xfrm>
            <a:off x="3071802" y="1071546"/>
            <a:ext cx="3286148" cy="400110"/>
          </a:xfrm>
          <a:prstGeom prst="rect">
            <a:avLst/>
          </a:prstGeom>
          <a:noFill/>
          <a:ln w="9525">
            <a:noFill/>
            <a:miter lim="800000"/>
            <a:headEnd/>
            <a:tailEnd/>
          </a:ln>
          <a:effectLst/>
        </p:spPr>
        <p:txBody>
          <a:bodyPr wrap="square">
            <a:spAutoFit/>
          </a:bodyPr>
          <a:lstStyle/>
          <a:p>
            <a:pPr>
              <a:spcBef>
                <a:spcPct val="50000"/>
              </a:spcBef>
            </a:pPr>
            <a:r>
              <a:rPr lang="pt-BR" sz="2000" dirty="0" smtClean="0">
                <a:effectLst>
                  <a:glow rad="101600">
                    <a:schemeClr val="accent2">
                      <a:satMod val="175000"/>
                      <a:alpha val="40000"/>
                    </a:schemeClr>
                  </a:glow>
                  <a:reflection blurRad="6350" stA="60000" endA="900" endPos="58000" dir="5400000" sy="-100000" algn="bl" rotWithShape="0"/>
                </a:effectLst>
              </a:rPr>
              <a:t>Diagrama Rígido de Energia</a:t>
            </a:r>
            <a:endParaRPr lang="pt-BR" sz="2000" dirty="0">
              <a:effectLst>
                <a:glow rad="101600">
                  <a:schemeClr val="accent2">
                    <a:satMod val="175000"/>
                    <a:alpha val="40000"/>
                  </a:schemeClr>
                </a:glow>
                <a:reflection blurRad="6350" stA="60000" endA="900" endPos="58000" dir="5400000" sy="-100000" algn="bl" rotWithShape="0"/>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4"/>
          <p:cNvSpPr>
            <a:spLocks noChangeShapeType="1"/>
          </p:cNvSpPr>
          <p:nvPr/>
        </p:nvSpPr>
        <p:spPr bwMode="auto">
          <a:xfrm flipH="1">
            <a:off x="1116013" y="5797925"/>
            <a:ext cx="2160587" cy="0"/>
          </a:xfrm>
          <a:prstGeom prst="line">
            <a:avLst/>
          </a:prstGeom>
          <a:noFill/>
          <a:ln w="9525">
            <a:solidFill>
              <a:schemeClr val="tx1"/>
            </a:solidFill>
            <a:prstDash val="dash"/>
            <a:round/>
            <a:headEnd/>
            <a:tailEnd/>
          </a:ln>
          <a:effectLst/>
        </p:spPr>
        <p:txBody>
          <a:bodyPr/>
          <a:lstStyle/>
          <a:p>
            <a:endParaRPr lang="pt-BR"/>
          </a:p>
        </p:txBody>
      </p:sp>
      <p:sp>
        <p:nvSpPr>
          <p:cNvPr id="7" name="Line 6"/>
          <p:cNvSpPr>
            <a:spLocks noChangeShapeType="1"/>
          </p:cNvSpPr>
          <p:nvPr/>
        </p:nvSpPr>
        <p:spPr bwMode="auto">
          <a:xfrm flipH="1">
            <a:off x="6156325" y="5012511"/>
            <a:ext cx="2160588" cy="0"/>
          </a:xfrm>
          <a:prstGeom prst="line">
            <a:avLst/>
          </a:prstGeom>
          <a:noFill/>
          <a:ln w="9525">
            <a:solidFill>
              <a:schemeClr val="tx1"/>
            </a:solidFill>
            <a:prstDash val="dash"/>
            <a:round/>
            <a:headEnd/>
            <a:tailEnd/>
          </a:ln>
          <a:effectLst/>
        </p:spPr>
        <p:txBody>
          <a:bodyPr/>
          <a:lstStyle/>
          <a:p>
            <a:endParaRPr lang="pt-BR"/>
          </a:p>
        </p:txBody>
      </p:sp>
      <p:sp>
        <p:nvSpPr>
          <p:cNvPr id="8" name="Line 7"/>
          <p:cNvSpPr>
            <a:spLocks noChangeShapeType="1"/>
          </p:cNvSpPr>
          <p:nvPr/>
        </p:nvSpPr>
        <p:spPr bwMode="auto">
          <a:xfrm>
            <a:off x="1403350" y="2918200"/>
            <a:ext cx="0" cy="2808288"/>
          </a:xfrm>
          <a:prstGeom prst="line">
            <a:avLst/>
          </a:prstGeom>
          <a:noFill/>
          <a:ln w="28575">
            <a:solidFill>
              <a:schemeClr val="tx1"/>
            </a:solidFill>
            <a:round/>
            <a:headEnd/>
            <a:tailEnd type="triangle" w="med" len="med"/>
          </a:ln>
          <a:effectLst/>
        </p:spPr>
        <p:txBody>
          <a:bodyPr/>
          <a:lstStyle/>
          <a:p>
            <a:endParaRPr lang="pt-BR">
              <a:effectLst>
                <a:glow rad="139700">
                  <a:schemeClr val="accent2">
                    <a:satMod val="175000"/>
                    <a:alpha val="40000"/>
                  </a:schemeClr>
                </a:glow>
                <a:reflection blurRad="6350" stA="60000" endA="900" endPos="58000" dir="5400000" sy="-100000" algn="bl" rotWithShape="0"/>
              </a:effectLst>
            </a:endParaRPr>
          </a:p>
        </p:txBody>
      </p:sp>
      <p:sp>
        <p:nvSpPr>
          <p:cNvPr id="9" name="Line 8"/>
          <p:cNvSpPr>
            <a:spLocks noChangeShapeType="1"/>
          </p:cNvSpPr>
          <p:nvPr/>
        </p:nvSpPr>
        <p:spPr bwMode="auto">
          <a:xfrm flipH="1">
            <a:off x="2555875" y="5078788"/>
            <a:ext cx="720725" cy="0"/>
          </a:xfrm>
          <a:prstGeom prst="line">
            <a:avLst/>
          </a:prstGeom>
          <a:noFill/>
          <a:ln w="28575">
            <a:solidFill>
              <a:schemeClr val="tx1"/>
            </a:solidFill>
            <a:round/>
            <a:headEnd/>
            <a:tailEnd/>
          </a:ln>
          <a:effectLst/>
        </p:spPr>
        <p:txBody>
          <a:bodyPr/>
          <a:lstStyle/>
          <a:p>
            <a:endParaRPr lang="pt-BR"/>
          </a:p>
        </p:txBody>
      </p:sp>
      <p:sp>
        <p:nvSpPr>
          <p:cNvPr id="10" name="Line 9"/>
          <p:cNvSpPr>
            <a:spLocks noChangeShapeType="1"/>
          </p:cNvSpPr>
          <p:nvPr/>
        </p:nvSpPr>
        <p:spPr bwMode="auto">
          <a:xfrm>
            <a:off x="2844800" y="5078788"/>
            <a:ext cx="0" cy="719137"/>
          </a:xfrm>
          <a:prstGeom prst="line">
            <a:avLst/>
          </a:prstGeom>
          <a:noFill/>
          <a:ln w="19050">
            <a:solidFill>
              <a:schemeClr val="tx1"/>
            </a:solidFill>
            <a:round/>
            <a:headEnd type="triangle" w="med" len="med"/>
            <a:tailEnd type="triangle" w="med" len="med"/>
          </a:ln>
          <a:effectLst/>
        </p:spPr>
        <p:txBody>
          <a:bodyPr/>
          <a:lstStyle/>
          <a:p>
            <a:endParaRPr lang="pt-BR">
              <a:effectLst>
                <a:glow rad="139700">
                  <a:schemeClr val="accent2">
                    <a:satMod val="175000"/>
                    <a:alpha val="40000"/>
                  </a:schemeClr>
                </a:glow>
                <a:reflection blurRad="6350" stA="60000" endA="900" endPos="58000" dir="5400000" sy="-100000" algn="bl" rotWithShape="0"/>
              </a:effectLst>
            </a:endParaRPr>
          </a:p>
        </p:txBody>
      </p:sp>
      <p:sp>
        <p:nvSpPr>
          <p:cNvPr id="11" name="Line 10"/>
          <p:cNvSpPr>
            <a:spLocks noChangeShapeType="1"/>
          </p:cNvSpPr>
          <p:nvPr/>
        </p:nvSpPr>
        <p:spPr bwMode="auto">
          <a:xfrm flipH="1">
            <a:off x="6156325" y="3547863"/>
            <a:ext cx="1800225" cy="0"/>
          </a:xfrm>
          <a:prstGeom prst="line">
            <a:avLst/>
          </a:prstGeom>
          <a:noFill/>
          <a:ln w="28575">
            <a:solidFill>
              <a:schemeClr val="tx1"/>
            </a:solidFill>
            <a:round/>
            <a:headEnd/>
            <a:tailEnd/>
          </a:ln>
          <a:effectLst/>
        </p:spPr>
        <p:txBody>
          <a:bodyPr/>
          <a:lstStyle/>
          <a:p>
            <a:endParaRPr lang="pt-BR"/>
          </a:p>
        </p:txBody>
      </p:sp>
      <p:sp>
        <p:nvSpPr>
          <p:cNvPr id="12" name="Line 11"/>
          <p:cNvSpPr>
            <a:spLocks noChangeShapeType="1"/>
          </p:cNvSpPr>
          <p:nvPr/>
        </p:nvSpPr>
        <p:spPr bwMode="auto">
          <a:xfrm>
            <a:off x="3276600" y="1846638"/>
            <a:ext cx="0" cy="4672012"/>
          </a:xfrm>
          <a:prstGeom prst="line">
            <a:avLst/>
          </a:prstGeom>
          <a:noFill/>
          <a:ln w="28575">
            <a:solidFill>
              <a:schemeClr val="tx1"/>
            </a:solidFill>
            <a:prstDash val="dash"/>
            <a:round/>
            <a:headEnd/>
            <a:tailEnd/>
          </a:ln>
          <a:effectLst/>
        </p:spPr>
        <p:txBody>
          <a:bodyPr/>
          <a:lstStyle/>
          <a:p>
            <a:endParaRPr lang="pt-BR"/>
          </a:p>
        </p:txBody>
      </p:sp>
      <p:sp>
        <p:nvSpPr>
          <p:cNvPr id="13" name="Line 12"/>
          <p:cNvSpPr>
            <a:spLocks noChangeShapeType="1"/>
          </p:cNvSpPr>
          <p:nvPr/>
        </p:nvSpPr>
        <p:spPr bwMode="auto">
          <a:xfrm>
            <a:off x="6156325" y="1846638"/>
            <a:ext cx="0" cy="4672012"/>
          </a:xfrm>
          <a:prstGeom prst="line">
            <a:avLst/>
          </a:prstGeom>
          <a:noFill/>
          <a:ln w="28575">
            <a:solidFill>
              <a:schemeClr val="tx1"/>
            </a:solidFill>
            <a:prstDash val="dash"/>
            <a:round/>
            <a:headEnd/>
            <a:tailEnd/>
          </a:ln>
          <a:effectLst/>
        </p:spPr>
        <p:txBody>
          <a:bodyPr/>
          <a:lstStyle/>
          <a:p>
            <a:endParaRPr lang="pt-BR"/>
          </a:p>
        </p:txBody>
      </p:sp>
      <p:sp>
        <p:nvSpPr>
          <p:cNvPr id="15" name="Line 15"/>
          <p:cNvSpPr>
            <a:spLocks noChangeShapeType="1"/>
          </p:cNvSpPr>
          <p:nvPr/>
        </p:nvSpPr>
        <p:spPr bwMode="auto">
          <a:xfrm>
            <a:off x="6516688" y="2926138"/>
            <a:ext cx="0" cy="612000"/>
          </a:xfrm>
          <a:prstGeom prst="line">
            <a:avLst/>
          </a:prstGeom>
          <a:noFill/>
          <a:ln w="28575">
            <a:solidFill>
              <a:schemeClr val="tx1"/>
            </a:solidFill>
            <a:round/>
            <a:headEnd type="triangle" w="med" len="med"/>
            <a:tailEnd type="triangle" w="med" len="med"/>
          </a:ln>
          <a:effectLst/>
        </p:spPr>
        <p:txBody>
          <a:bodyPr/>
          <a:lstStyle/>
          <a:p>
            <a:endParaRPr lang="pt-BR">
              <a:effectLst>
                <a:glow rad="139700">
                  <a:schemeClr val="accent2">
                    <a:satMod val="175000"/>
                    <a:alpha val="40000"/>
                  </a:schemeClr>
                </a:glow>
                <a:reflection blurRad="6350" stA="60000" endA="900" endPos="58000" dir="5400000" sy="-100000" algn="bl" rotWithShape="0"/>
              </a:effectLst>
            </a:endParaRPr>
          </a:p>
        </p:txBody>
      </p:sp>
      <p:sp>
        <p:nvSpPr>
          <p:cNvPr id="17" name="Text Box 17"/>
          <p:cNvSpPr txBox="1">
            <a:spLocks noChangeArrowheads="1"/>
          </p:cNvSpPr>
          <p:nvPr/>
        </p:nvSpPr>
        <p:spPr bwMode="auto">
          <a:xfrm>
            <a:off x="2413000" y="5294688"/>
            <a:ext cx="647700" cy="400110"/>
          </a:xfrm>
          <a:prstGeom prst="rect">
            <a:avLst/>
          </a:prstGeom>
          <a:noFill/>
          <a:ln w="9525">
            <a:noFill/>
            <a:miter lim="800000"/>
            <a:headEnd/>
            <a:tailEnd/>
          </a:ln>
          <a:effectLst/>
        </p:spPr>
        <p:txBody>
          <a:bodyPr>
            <a:spAutoFit/>
          </a:bodyPr>
          <a:lstStyle/>
          <a:p>
            <a:pPr>
              <a:spcBef>
                <a:spcPct val="50000"/>
              </a:spcBef>
            </a:pPr>
            <a:r>
              <a:rPr lang="pt-BR" sz="2000">
                <a:effectLst>
                  <a:glow rad="139700">
                    <a:schemeClr val="accent2">
                      <a:satMod val="175000"/>
                      <a:alpha val="40000"/>
                    </a:schemeClr>
                  </a:glow>
                  <a:reflection blurRad="6350" stA="60000" endA="900" endPos="58000" dir="5400000" sy="-100000" algn="bl" rotWithShape="0"/>
                </a:effectLst>
                <a:sym typeface="Symbol" pitchFamily="18" charset="2"/>
              </a:rPr>
              <a:t></a:t>
            </a:r>
            <a:r>
              <a:rPr lang="pt-BR" sz="2000" baseline="-25000">
                <a:effectLst>
                  <a:glow rad="139700">
                    <a:schemeClr val="accent2">
                      <a:satMod val="175000"/>
                      <a:alpha val="40000"/>
                    </a:schemeClr>
                  </a:glow>
                  <a:reflection blurRad="6350" stA="60000" endA="900" endPos="58000" dir="5400000" sy="-100000" algn="bl" rotWithShape="0"/>
                </a:effectLst>
                <a:sym typeface="Symbol" pitchFamily="18" charset="2"/>
              </a:rPr>
              <a:t>h</a:t>
            </a:r>
            <a:endParaRPr lang="pt-BR" sz="2000">
              <a:effectLst>
                <a:glow rad="139700">
                  <a:schemeClr val="accent2">
                    <a:satMod val="175000"/>
                    <a:alpha val="40000"/>
                  </a:schemeClr>
                </a:glow>
                <a:reflection blurRad="6350" stA="60000" endA="900" endPos="58000" dir="5400000" sy="-100000" algn="bl" rotWithShape="0"/>
              </a:effectLst>
              <a:sym typeface="Symbol" pitchFamily="18" charset="2"/>
            </a:endParaRPr>
          </a:p>
        </p:txBody>
      </p:sp>
      <p:sp>
        <p:nvSpPr>
          <p:cNvPr id="18" name="Text Box 18"/>
          <p:cNvSpPr txBox="1">
            <a:spLocks noChangeArrowheads="1"/>
          </p:cNvSpPr>
          <p:nvPr/>
        </p:nvSpPr>
        <p:spPr bwMode="auto">
          <a:xfrm>
            <a:off x="285720" y="4366000"/>
            <a:ext cx="1143008" cy="400110"/>
          </a:xfrm>
          <a:prstGeom prst="rect">
            <a:avLst/>
          </a:prstGeom>
          <a:noFill/>
          <a:ln w="9525">
            <a:noFill/>
            <a:miter lim="800000"/>
            <a:headEnd/>
            <a:tailEnd/>
          </a:ln>
          <a:effectLst/>
        </p:spPr>
        <p:txBody>
          <a:bodyPr wrap="square">
            <a:spAutoFit/>
          </a:bodyPr>
          <a:lstStyle/>
          <a:p>
            <a:pPr>
              <a:spcBef>
                <a:spcPct val="50000"/>
              </a:spcBef>
            </a:pPr>
            <a:r>
              <a:rPr lang="pt-BR" sz="2000" dirty="0">
                <a:effectLst>
                  <a:glow rad="139700">
                    <a:schemeClr val="accent2">
                      <a:satMod val="175000"/>
                      <a:alpha val="40000"/>
                    </a:schemeClr>
                  </a:glow>
                  <a:reflection blurRad="6350" stA="60000" endA="900" endPos="58000" dir="5400000" sy="-100000" algn="bl" rotWithShape="0"/>
                </a:effectLst>
              </a:rPr>
              <a:t>HOMO</a:t>
            </a:r>
          </a:p>
        </p:txBody>
      </p:sp>
      <p:sp>
        <p:nvSpPr>
          <p:cNvPr id="23" name="Text Box 23"/>
          <p:cNvSpPr txBox="1">
            <a:spLocks noChangeArrowheads="1"/>
          </p:cNvSpPr>
          <p:nvPr/>
        </p:nvSpPr>
        <p:spPr bwMode="auto">
          <a:xfrm>
            <a:off x="3563938" y="6159875"/>
            <a:ext cx="2016125" cy="366713"/>
          </a:xfrm>
          <a:prstGeom prst="rect">
            <a:avLst/>
          </a:prstGeom>
          <a:noFill/>
          <a:ln w="9525">
            <a:noFill/>
            <a:miter lim="800000"/>
            <a:headEnd/>
            <a:tailEnd/>
          </a:ln>
          <a:effectLst/>
        </p:spPr>
        <p:txBody>
          <a:bodyPr>
            <a:spAutoFit/>
          </a:bodyPr>
          <a:lstStyle/>
          <a:p>
            <a:pPr>
              <a:spcBef>
                <a:spcPct val="50000"/>
              </a:spcBef>
            </a:pPr>
            <a:endParaRPr lang="pt-BR" sz="1800"/>
          </a:p>
        </p:txBody>
      </p:sp>
      <p:sp>
        <p:nvSpPr>
          <p:cNvPr id="24" name="Text Box 24"/>
          <p:cNvSpPr txBox="1">
            <a:spLocks noChangeArrowheads="1"/>
          </p:cNvSpPr>
          <p:nvPr/>
        </p:nvSpPr>
        <p:spPr bwMode="auto">
          <a:xfrm>
            <a:off x="4143372" y="5786830"/>
            <a:ext cx="1296987" cy="707886"/>
          </a:xfrm>
          <a:prstGeom prst="rect">
            <a:avLst/>
          </a:prstGeom>
          <a:noFill/>
          <a:ln w="9525">
            <a:noFill/>
            <a:miter lim="800000"/>
            <a:headEnd/>
            <a:tailEnd/>
          </a:ln>
          <a:effectLst/>
        </p:spPr>
        <p:txBody>
          <a:bodyPr>
            <a:spAutoFit/>
          </a:bodyPr>
          <a:lstStyle/>
          <a:p>
            <a:pPr algn="ctr">
              <a:spcBef>
                <a:spcPct val="50000"/>
              </a:spcBef>
            </a:pPr>
            <a:r>
              <a:rPr lang="pt-BR" sz="2000" dirty="0">
                <a:effectLst>
                  <a:glow rad="139700">
                    <a:schemeClr val="accent2">
                      <a:satMod val="175000"/>
                      <a:alpha val="40000"/>
                    </a:schemeClr>
                  </a:glow>
                  <a:reflection blurRad="6350" stA="60000" endA="900" endPos="58000" dir="5400000" sy="-100000" algn="bl" rotWithShape="0"/>
                </a:effectLst>
              </a:rPr>
              <a:t>Camada orgânica </a:t>
            </a:r>
          </a:p>
        </p:txBody>
      </p:sp>
      <p:sp>
        <p:nvSpPr>
          <p:cNvPr id="25" name="AutoShape 25"/>
          <p:cNvSpPr>
            <a:spLocks noChangeArrowheads="1"/>
          </p:cNvSpPr>
          <p:nvPr/>
        </p:nvSpPr>
        <p:spPr bwMode="auto">
          <a:xfrm rot="5388376" flipV="1">
            <a:off x="3278982" y="2920581"/>
            <a:ext cx="2870200" cy="2878137"/>
          </a:xfrm>
          <a:prstGeom prst="parallelogram">
            <a:avLst>
              <a:gd name="adj" fmla="val 28597"/>
            </a:avLst>
          </a:prstGeom>
          <a:noFill/>
          <a:ln w="28575">
            <a:solidFill>
              <a:schemeClr val="tx1"/>
            </a:solidFill>
            <a:miter lim="800000"/>
            <a:headEnd/>
            <a:tailEnd/>
          </a:ln>
          <a:effectLst/>
        </p:spPr>
        <p:txBody>
          <a:bodyPr wrap="none" anchor="ctr"/>
          <a:lstStyle/>
          <a:p>
            <a:endParaRPr lang="pt-BR"/>
          </a:p>
        </p:txBody>
      </p:sp>
      <p:sp>
        <p:nvSpPr>
          <p:cNvPr id="26" name="Line 26"/>
          <p:cNvSpPr>
            <a:spLocks noChangeShapeType="1"/>
          </p:cNvSpPr>
          <p:nvPr/>
        </p:nvSpPr>
        <p:spPr bwMode="auto">
          <a:xfrm>
            <a:off x="6156325" y="2926138"/>
            <a:ext cx="0" cy="0"/>
          </a:xfrm>
          <a:prstGeom prst="line">
            <a:avLst/>
          </a:prstGeom>
          <a:noFill/>
          <a:ln w="9525">
            <a:solidFill>
              <a:schemeClr val="tx1"/>
            </a:solidFill>
            <a:round/>
            <a:headEnd/>
            <a:tailEnd/>
          </a:ln>
          <a:effectLst/>
        </p:spPr>
        <p:txBody>
          <a:bodyPr/>
          <a:lstStyle/>
          <a:p>
            <a:endParaRPr lang="pt-BR"/>
          </a:p>
        </p:txBody>
      </p:sp>
      <p:sp>
        <p:nvSpPr>
          <p:cNvPr id="27" name="Line 30"/>
          <p:cNvSpPr>
            <a:spLocks noChangeShapeType="1"/>
          </p:cNvSpPr>
          <p:nvPr/>
        </p:nvSpPr>
        <p:spPr bwMode="auto">
          <a:xfrm>
            <a:off x="6156325" y="2133975"/>
            <a:ext cx="1728788" cy="0"/>
          </a:xfrm>
          <a:prstGeom prst="line">
            <a:avLst/>
          </a:prstGeom>
          <a:noFill/>
          <a:ln w="28575">
            <a:solidFill>
              <a:schemeClr val="tx1"/>
            </a:solidFill>
            <a:prstDash val="sysDot"/>
            <a:round/>
            <a:headEnd/>
            <a:tailEnd/>
          </a:ln>
          <a:effectLst/>
        </p:spPr>
        <p:txBody>
          <a:bodyPr/>
          <a:lstStyle/>
          <a:p>
            <a:endParaRPr lang="pt-BR"/>
          </a:p>
        </p:txBody>
      </p:sp>
      <p:sp>
        <p:nvSpPr>
          <p:cNvPr id="28" name="Line 31"/>
          <p:cNvSpPr>
            <a:spLocks noChangeShapeType="1"/>
          </p:cNvSpPr>
          <p:nvPr/>
        </p:nvSpPr>
        <p:spPr bwMode="auto">
          <a:xfrm flipH="1">
            <a:off x="3276600" y="2133975"/>
            <a:ext cx="2879725" cy="792163"/>
          </a:xfrm>
          <a:prstGeom prst="line">
            <a:avLst/>
          </a:prstGeom>
          <a:noFill/>
          <a:ln w="28575">
            <a:solidFill>
              <a:schemeClr val="tx1"/>
            </a:solidFill>
            <a:prstDash val="sysDot"/>
            <a:round/>
            <a:headEnd/>
            <a:tailEnd/>
          </a:ln>
          <a:effectLst/>
        </p:spPr>
        <p:txBody>
          <a:bodyPr/>
          <a:lstStyle/>
          <a:p>
            <a:endParaRPr lang="pt-BR"/>
          </a:p>
        </p:txBody>
      </p:sp>
      <p:sp>
        <p:nvSpPr>
          <p:cNvPr id="29" name="Line 32"/>
          <p:cNvSpPr>
            <a:spLocks noChangeShapeType="1"/>
          </p:cNvSpPr>
          <p:nvPr/>
        </p:nvSpPr>
        <p:spPr bwMode="auto">
          <a:xfrm flipH="1">
            <a:off x="1258888" y="2926138"/>
            <a:ext cx="2017712" cy="0"/>
          </a:xfrm>
          <a:prstGeom prst="line">
            <a:avLst/>
          </a:prstGeom>
          <a:noFill/>
          <a:ln w="28575">
            <a:solidFill>
              <a:schemeClr val="tx1"/>
            </a:solidFill>
            <a:prstDash val="sysDot"/>
            <a:round/>
            <a:headEnd/>
            <a:tailEnd/>
          </a:ln>
          <a:effectLst/>
        </p:spPr>
        <p:txBody>
          <a:bodyPr/>
          <a:lstStyle/>
          <a:p>
            <a:endParaRPr lang="pt-BR"/>
          </a:p>
        </p:txBody>
      </p:sp>
      <p:sp>
        <p:nvSpPr>
          <p:cNvPr id="30" name="Line 34"/>
          <p:cNvSpPr>
            <a:spLocks noChangeShapeType="1"/>
          </p:cNvSpPr>
          <p:nvPr/>
        </p:nvSpPr>
        <p:spPr bwMode="auto">
          <a:xfrm>
            <a:off x="6156325" y="2926138"/>
            <a:ext cx="1728788" cy="0"/>
          </a:xfrm>
          <a:prstGeom prst="line">
            <a:avLst/>
          </a:prstGeom>
          <a:noFill/>
          <a:ln w="28575">
            <a:solidFill>
              <a:schemeClr val="tx1"/>
            </a:solidFill>
            <a:prstDash val="dash"/>
            <a:round/>
            <a:headEnd/>
            <a:tailEnd/>
          </a:ln>
          <a:effectLst/>
        </p:spPr>
        <p:txBody>
          <a:bodyPr/>
          <a:lstStyle/>
          <a:p>
            <a:endParaRPr lang="pt-BR"/>
          </a:p>
        </p:txBody>
      </p:sp>
      <p:sp>
        <p:nvSpPr>
          <p:cNvPr id="31" name="Line 35"/>
          <p:cNvSpPr>
            <a:spLocks noChangeShapeType="1"/>
          </p:cNvSpPr>
          <p:nvPr/>
        </p:nvSpPr>
        <p:spPr bwMode="auto">
          <a:xfrm>
            <a:off x="2700338" y="2926138"/>
            <a:ext cx="0" cy="2160587"/>
          </a:xfrm>
          <a:prstGeom prst="line">
            <a:avLst/>
          </a:prstGeom>
          <a:noFill/>
          <a:ln w="28575">
            <a:solidFill>
              <a:schemeClr val="tx1"/>
            </a:solidFill>
            <a:round/>
            <a:headEnd/>
            <a:tailEnd type="triangle" w="med" len="med"/>
          </a:ln>
          <a:effectLst/>
        </p:spPr>
        <p:txBody>
          <a:bodyPr/>
          <a:lstStyle/>
          <a:p>
            <a:endParaRPr lang="pt-BR">
              <a:effectLst>
                <a:glow rad="139700">
                  <a:schemeClr val="accent2">
                    <a:satMod val="175000"/>
                    <a:alpha val="40000"/>
                  </a:schemeClr>
                </a:glow>
                <a:reflection blurRad="6350" stA="60000" endA="900" endPos="58000" dir="5400000" sy="-100000" algn="bl" rotWithShape="0"/>
              </a:effectLst>
            </a:endParaRPr>
          </a:p>
        </p:txBody>
      </p:sp>
      <p:sp>
        <p:nvSpPr>
          <p:cNvPr id="32" name="Line 37"/>
          <p:cNvSpPr>
            <a:spLocks noChangeShapeType="1"/>
          </p:cNvSpPr>
          <p:nvPr/>
        </p:nvSpPr>
        <p:spPr bwMode="auto">
          <a:xfrm>
            <a:off x="7105013" y="2133975"/>
            <a:ext cx="0" cy="1404000"/>
          </a:xfrm>
          <a:prstGeom prst="line">
            <a:avLst/>
          </a:prstGeom>
          <a:noFill/>
          <a:ln w="28575">
            <a:solidFill>
              <a:schemeClr val="tx1"/>
            </a:solidFill>
            <a:round/>
            <a:headEnd/>
            <a:tailEnd type="triangle" w="med" len="med"/>
          </a:ln>
          <a:effectLst/>
        </p:spPr>
        <p:txBody>
          <a:bodyPr/>
          <a:lstStyle/>
          <a:p>
            <a:endParaRPr lang="pt-BR">
              <a:effectLst>
                <a:glow rad="139700">
                  <a:schemeClr val="accent2">
                    <a:satMod val="175000"/>
                    <a:alpha val="40000"/>
                  </a:schemeClr>
                </a:glow>
                <a:reflection blurRad="6350" stA="60000" endA="900" endPos="58000" dir="5400000" sy="-100000" algn="bl" rotWithShape="0"/>
              </a:effectLst>
            </a:endParaRPr>
          </a:p>
        </p:txBody>
      </p:sp>
      <p:sp>
        <p:nvSpPr>
          <p:cNvPr id="33" name="Text Box 38"/>
          <p:cNvSpPr txBox="1">
            <a:spLocks noChangeArrowheads="1"/>
          </p:cNvSpPr>
          <p:nvPr/>
        </p:nvSpPr>
        <p:spPr bwMode="auto">
          <a:xfrm>
            <a:off x="2268538" y="3862763"/>
            <a:ext cx="574675" cy="400110"/>
          </a:xfrm>
          <a:prstGeom prst="rect">
            <a:avLst/>
          </a:prstGeom>
          <a:noFill/>
          <a:ln w="9525">
            <a:noFill/>
            <a:miter lim="800000"/>
            <a:headEnd/>
            <a:tailEnd/>
          </a:ln>
          <a:effectLst/>
        </p:spPr>
        <p:txBody>
          <a:bodyPr>
            <a:spAutoFit/>
          </a:bodyPr>
          <a:lstStyle/>
          <a:p>
            <a:pPr>
              <a:spcBef>
                <a:spcPct val="50000"/>
              </a:spcBef>
            </a:pPr>
            <a:r>
              <a:rPr lang="pt-BR" sz="2000" dirty="0">
                <a:effectLst>
                  <a:glow rad="139700">
                    <a:schemeClr val="accent2">
                      <a:satMod val="175000"/>
                      <a:alpha val="40000"/>
                    </a:schemeClr>
                  </a:glow>
                  <a:reflection blurRad="6350" stA="60000" endA="900" endPos="58000" dir="5400000" sy="-100000" algn="bl" rotWithShape="0"/>
                </a:effectLst>
                <a:sym typeface="Symbol" pitchFamily="18" charset="2"/>
              </a:rPr>
              <a:t></a:t>
            </a:r>
            <a:r>
              <a:rPr lang="pt-BR" sz="2000" baseline="-25000" dirty="0">
                <a:effectLst>
                  <a:glow rad="139700">
                    <a:schemeClr val="accent2">
                      <a:satMod val="175000"/>
                      <a:alpha val="40000"/>
                    </a:schemeClr>
                  </a:glow>
                  <a:reflection blurRad="6350" stA="60000" endA="900" endPos="58000" dir="5400000" sy="-100000" algn="bl" rotWithShape="0"/>
                </a:effectLst>
                <a:sym typeface="Symbol" pitchFamily="18" charset="2"/>
              </a:rPr>
              <a:t>a</a:t>
            </a:r>
            <a:endParaRPr lang="pt-BR" sz="2000" dirty="0">
              <a:effectLst>
                <a:glow rad="139700">
                  <a:schemeClr val="accent2">
                    <a:satMod val="175000"/>
                    <a:alpha val="40000"/>
                  </a:schemeClr>
                </a:glow>
                <a:reflection blurRad="6350" stA="60000" endA="900" endPos="58000" dir="5400000" sy="-100000" algn="bl" rotWithShape="0"/>
              </a:effectLst>
              <a:sym typeface="Symbol" pitchFamily="18" charset="2"/>
            </a:endParaRPr>
          </a:p>
        </p:txBody>
      </p:sp>
      <p:sp>
        <p:nvSpPr>
          <p:cNvPr id="34" name="Text Box 39"/>
          <p:cNvSpPr txBox="1">
            <a:spLocks noChangeArrowheads="1"/>
          </p:cNvSpPr>
          <p:nvPr/>
        </p:nvSpPr>
        <p:spPr bwMode="auto">
          <a:xfrm>
            <a:off x="7092950" y="2999163"/>
            <a:ext cx="574675" cy="400110"/>
          </a:xfrm>
          <a:prstGeom prst="rect">
            <a:avLst/>
          </a:prstGeom>
          <a:noFill/>
          <a:ln w="9525">
            <a:noFill/>
            <a:miter lim="800000"/>
            <a:headEnd/>
            <a:tailEnd/>
          </a:ln>
          <a:effectLst/>
        </p:spPr>
        <p:txBody>
          <a:bodyPr>
            <a:spAutoFit/>
          </a:bodyPr>
          <a:lstStyle/>
          <a:p>
            <a:pPr>
              <a:spcBef>
                <a:spcPct val="50000"/>
              </a:spcBef>
            </a:pPr>
            <a:r>
              <a:rPr lang="pt-BR" sz="2000" dirty="0">
                <a:effectLst>
                  <a:glow rad="139700">
                    <a:schemeClr val="accent2">
                      <a:satMod val="175000"/>
                      <a:alpha val="40000"/>
                    </a:schemeClr>
                  </a:glow>
                  <a:reflection blurRad="6350" stA="60000" endA="900" endPos="58000" dir="5400000" sy="-100000" algn="bl" rotWithShape="0"/>
                </a:effectLst>
                <a:sym typeface="Symbol" pitchFamily="18" charset="2"/>
              </a:rPr>
              <a:t></a:t>
            </a:r>
            <a:r>
              <a:rPr lang="pt-BR" sz="2000" baseline="-25000" dirty="0" err="1">
                <a:effectLst>
                  <a:glow rad="139700">
                    <a:schemeClr val="accent2">
                      <a:satMod val="175000"/>
                      <a:alpha val="40000"/>
                    </a:schemeClr>
                  </a:glow>
                  <a:reflection blurRad="6350" stA="60000" endA="900" endPos="58000" dir="5400000" sy="-100000" algn="bl" rotWithShape="0"/>
                </a:effectLst>
                <a:sym typeface="Symbol" pitchFamily="18" charset="2"/>
              </a:rPr>
              <a:t>ac</a:t>
            </a:r>
            <a:endParaRPr lang="pt-BR" sz="2000" dirty="0">
              <a:effectLst>
                <a:glow rad="139700">
                  <a:schemeClr val="accent2">
                    <a:satMod val="175000"/>
                    <a:alpha val="40000"/>
                  </a:schemeClr>
                </a:glow>
                <a:reflection blurRad="6350" stA="60000" endA="900" endPos="58000" dir="5400000" sy="-100000" algn="bl" rotWithShape="0"/>
              </a:effectLst>
              <a:sym typeface="Symbol" pitchFamily="18" charset="2"/>
            </a:endParaRPr>
          </a:p>
        </p:txBody>
      </p:sp>
      <p:grpSp>
        <p:nvGrpSpPr>
          <p:cNvPr id="112" name="Grupo 111"/>
          <p:cNvGrpSpPr/>
          <p:nvPr/>
        </p:nvGrpSpPr>
        <p:grpSpPr>
          <a:xfrm>
            <a:off x="2913562" y="2634036"/>
            <a:ext cx="3683086" cy="3413127"/>
            <a:chOff x="2913562" y="2776536"/>
            <a:chExt cx="3683086" cy="3413127"/>
          </a:xfrm>
        </p:grpSpPr>
        <p:sp>
          <p:nvSpPr>
            <p:cNvPr id="41" name="Freeform 47"/>
            <p:cNvSpPr>
              <a:spLocks/>
            </p:cNvSpPr>
            <p:nvPr/>
          </p:nvSpPr>
          <p:spPr bwMode="auto">
            <a:xfrm>
              <a:off x="3046413" y="5516563"/>
              <a:ext cx="446087" cy="673100"/>
            </a:xfrm>
            <a:custGeom>
              <a:avLst/>
              <a:gdLst/>
              <a:ahLst/>
              <a:cxnLst>
                <a:cxn ang="0">
                  <a:pos x="8" y="0"/>
                </a:cxn>
                <a:cxn ang="0">
                  <a:pos x="8" y="227"/>
                </a:cxn>
                <a:cxn ang="0">
                  <a:pos x="54" y="409"/>
                </a:cxn>
                <a:cxn ang="0">
                  <a:pos x="281" y="318"/>
                </a:cxn>
              </a:cxnLst>
              <a:rect l="0" t="0" r="r" b="b"/>
              <a:pathLst>
                <a:path w="281" h="424">
                  <a:moveTo>
                    <a:pt x="8" y="0"/>
                  </a:moveTo>
                  <a:cubicBezTo>
                    <a:pt x="4" y="79"/>
                    <a:pt x="0" y="159"/>
                    <a:pt x="8" y="227"/>
                  </a:cubicBezTo>
                  <a:cubicBezTo>
                    <a:pt x="16" y="295"/>
                    <a:pt x="9" y="394"/>
                    <a:pt x="54" y="409"/>
                  </a:cubicBezTo>
                  <a:cubicBezTo>
                    <a:pt x="99" y="424"/>
                    <a:pt x="243" y="333"/>
                    <a:pt x="281" y="318"/>
                  </a:cubicBezTo>
                </a:path>
              </a:pathLst>
            </a:custGeom>
            <a:noFill/>
            <a:ln w="28575" cmpd="sng">
              <a:solidFill>
                <a:srgbClr val="FF3300"/>
              </a:solidFill>
              <a:round/>
              <a:headEnd/>
              <a:tailEnd type="triangle" w="med" len="med"/>
            </a:ln>
            <a:effectLst/>
          </p:spPr>
          <p:txBody>
            <a:bodyPr/>
            <a:lstStyle/>
            <a:p>
              <a:endParaRPr lang="pt-BR"/>
            </a:p>
          </p:txBody>
        </p:sp>
        <p:sp>
          <p:nvSpPr>
            <p:cNvPr id="45" name="Line 51"/>
            <p:cNvSpPr>
              <a:spLocks noChangeShapeType="1"/>
            </p:cNvSpPr>
            <p:nvPr/>
          </p:nvSpPr>
          <p:spPr bwMode="auto">
            <a:xfrm flipV="1">
              <a:off x="4787900" y="5445125"/>
              <a:ext cx="647700" cy="180975"/>
            </a:xfrm>
            <a:prstGeom prst="line">
              <a:avLst/>
            </a:prstGeom>
            <a:noFill/>
            <a:ln w="28575">
              <a:solidFill>
                <a:srgbClr val="FF3300"/>
              </a:solidFill>
              <a:round/>
              <a:headEnd/>
              <a:tailEnd type="triangle" w="med" len="med"/>
            </a:ln>
            <a:effectLst/>
          </p:spPr>
          <p:txBody>
            <a:bodyPr/>
            <a:lstStyle/>
            <a:p>
              <a:endParaRPr lang="pt-BR"/>
            </a:p>
          </p:txBody>
        </p:sp>
        <p:sp>
          <p:nvSpPr>
            <p:cNvPr id="49" name="Freeform 55"/>
            <p:cNvSpPr>
              <a:spLocks/>
            </p:cNvSpPr>
            <p:nvPr/>
          </p:nvSpPr>
          <p:spPr bwMode="auto">
            <a:xfrm>
              <a:off x="4643438" y="5013325"/>
              <a:ext cx="168275" cy="503238"/>
            </a:xfrm>
            <a:custGeom>
              <a:avLst/>
              <a:gdLst/>
              <a:ahLst/>
              <a:cxnLst>
                <a:cxn ang="0">
                  <a:pos x="0" y="317"/>
                </a:cxn>
                <a:cxn ang="0">
                  <a:pos x="91" y="136"/>
                </a:cxn>
                <a:cxn ang="0">
                  <a:pos x="91" y="0"/>
                </a:cxn>
              </a:cxnLst>
              <a:rect l="0" t="0" r="r" b="b"/>
              <a:pathLst>
                <a:path w="106" h="317">
                  <a:moveTo>
                    <a:pt x="0" y="317"/>
                  </a:moveTo>
                  <a:cubicBezTo>
                    <a:pt x="38" y="253"/>
                    <a:pt x="76" y="189"/>
                    <a:pt x="91" y="136"/>
                  </a:cubicBezTo>
                  <a:cubicBezTo>
                    <a:pt x="106" y="83"/>
                    <a:pt x="98" y="41"/>
                    <a:pt x="91" y="0"/>
                  </a:cubicBezTo>
                </a:path>
              </a:pathLst>
            </a:custGeom>
            <a:noFill/>
            <a:ln w="28575" cmpd="sng">
              <a:solidFill>
                <a:srgbClr val="FF3300"/>
              </a:solidFill>
              <a:round/>
              <a:headEnd/>
              <a:tailEnd type="triangle" w="med" len="med"/>
            </a:ln>
            <a:effectLst/>
          </p:spPr>
          <p:txBody>
            <a:bodyPr/>
            <a:lstStyle/>
            <a:p>
              <a:endParaRPr lang="pt-BR"/>
            </a:p>
          </p:txBody>
        </p:sp>
        <p:sp>
          <p:nvSpPr>
            <p:cNvPr id="53" name="Line 59"/>
            <p:cNvSpPr>
              <a:spLocks noChangeShapeType="1"/>
            </p:cNvSpPr>
            <p:nvPr/>
          </p:nvSpPr>
          <p:spPr bwMode="auto">
            <a:xfrm flipV="1">
              <a:off x="3779838" y="5734050"/>
              <a:ext cx="647700" cy="180975"/>
            </a:xfrm>
            <a:prstGeom prst="line">
              <a:avLst/>
            </a:prstGeom>
            <a:noFill/>
            <a:ln w="28575">
              <a:solidFill>
                <a:srgbClr val="FF3300"/>
              </a:solidFill>
              <a:round/>
              <a:headEnd/>
              <a:tailEnd type="triangle" w="med" len="med"/>
            </a:ln>
            <a:effectLst/>
          </p:spPr>
          <p:txBody>
            <a:bodyPr/>
            <a:lstStyle/>
            <a:p>
              <a:endParaRPr lang="pt-BR"/>
            </a:p>
          </p:txBody>
        </p:sp>
        <p:sp>
          <p:nvSpPr>
            <p:cNvPr id="57" name="Freeform 63"/>
            <p:cNvSpPr>
              <a:spLocks/>
            </p:cNvSpPr>
            <p:nvPr/>
          </p:nvSpPr>
          <p:spPr bwMode="auto">
            <a:xfrm>
              <a:off x="5940425" y="2840038"/>
              <a:ext cx="420688" cy="588962"/>
            </a:xfrm>
            <a:custGeom>
              <a:avLst/>
              <a:gdLst/>
              <a:ahLst/>
              <a:cxnLst>
                <a:cxn ang="0">
                  <a:pos x="227" y="371"/>
                </a:cxn>
                <a:cxn ang="0">
                  <a:pos x="227" y="53"/>
                </a:cxn>
                <a:cxn ang="0">
                  <a:pos x="0" y="53"/>
                </a:cxn>
              </a:cxnLst>
              <a:rect l="0" t="0" r="r" b="b"/>
              <a:pathLst>
                <a:path w="265" h="371">
                  <a:moveTo>
                    <a:pt x="227" y="371"/>
                  </a:moveTo>
                  <a:cubicBezTo>
                    <a:pt x="246" y="238"/>
                    <a:pt x="265" y="106"/>
                    <a:pt x="227" y="53"/>
                  </a:cubicBezTo>
                  <a:cubicBezTo>
                    <a:pt x="189" y="0"/>
                    <a:pt x="94" y="26"/>
                    <a:pt x="0" y="53"/>
                  </a:cubicBezTo>
                </a:path>
              </a:pathLst>
            </a:custGeom>
            <a:noFill/>
            <a:ln w="28575" cmpd="sng">
              <a:solidFill>
                <a:srgbClr val="FF3300"/>
              </a:solidFill>
              <a:round/>
              <a:headEnd/>
              <a:tailEnd type="triangle" w="med" len="med"/>
            </a:ln>
            <a:effectLst/>
          </p:spPr>
          <p:txBody>
            <a:bodyPr/>
            <a:lstStyle/>
            <a:p>
              <a:endParaRPr lang="pt-BR"/>
            </a:p>
          </p:txBody>
        </p:sp>
        <p:sp>
          <p:nvSpPr>
            <p:cNvPr id="61" name="Line 67"/>
            <p:cNvSpPr>
              <a:spLocks noChangeShapeType="1"/>
            </p:cNvSpPr>
            <p:nvPr/>
          </p:nvSpPr>
          <p:spPr bwMode="auto">
            <a:xfrm flipH="1">
              <a:off x="5076825" y="3049588"/>
              <a:ext cx="574675" cy="163512"/>
            </a:xfrm>
            <a:prstGeom prst="line">
              <a:avLst/>
            </a:prstGeom>
            <a:noFill/>
            <a:ln w="28575">
              <a:solidFill>
                <a:srgbClr val="FF3300"/>
              </a:solidFill>
              <a:round/>
              <a:headEnd/>
              <a:tailEnd type="triangle" w="med" len="med"/>
            </a:ln>
            <a:effectLst/>
          </p:spPr>
          <p:txBody>
            <a:bodyPr/>
            <a:lstStyle/>
            <a:p>
              <a:endParaRPr lang="pt-BR"/>
            </a:p>
          </p:txBody>
        </p:sp>
        <p:sp>
          <p:nvSpPr>
            <p:cNvPr id="65" name="Freeform 71"/>
            <p:cNvSpPr>
              <a:spLocks/>
            </p:cNvSpPr>
            <p:nvPr/>
          </p:nvSpPr>
          <p:spPr bwMode="auto">
            <a:xfrm>
              <a:off x="4692650" y="3357563"/>
              <a:ext cx="166688" cy="647700"/>
            </a:xfrm>
            <a:custGeom>
              <a:avLst/>
              <a:gdLst/>
              <a:ahLst/>
              <a:cxnLst>
                <a:cxn ang="0">
                  <a:pos x="105" y="0"/>
                </a:cxn>
                <a:cxn ang="0">
                  <a:pos x="15" y="181"/>
                </a:cxn>
                <a:cxn ang="0">
                  <a:pos x="15" y="408"/>
                </a:cxn>
              </a:cxnLst>
              <a:rect l="0" t="0" r="r" b="b"/>
              <a:pathLst>
                <a:path w="105" h="408">
                  <a:moveTo>
                    <a:pt x="105" y="0"/>
                  </a:moveTo>
                  <a:cubicBezTo>
                    <a:pt x="67" y="56"/>
                    <a:pt x="30" y="113"/>
                    <a:pt x="15" y="181"/>
                  </a:cubicBezTo>
                  <a:cubicBezTo>
                    <a:pt x="0" y="249"/>
                    <a:pt x="7" y="328"/>
                    <a:pt x="15" y="408"/>
                  </a:cubicBezTo>
                </a:path>
              </a:pathLst>
            </a:custGeom>
            <a:noFill/>
            <a:ln w="28575" cmpd="sng">
              <a:solidFill>
                <a:srgbClr val="FF3300"/>
              </a:solidFill>
              <a:round/>
              <a:headEnd/>
              <a:tailEnd type="triangle" w="med" len="med"/>
            </a:ln>
            <a:effectLst/>
          </p:spPr>
          <p:txBody>
            <a:bodyPr/>
            <a:lstStyle/>
            <a:p>
              <a:endParaRPr lang="pt-BR"/>
            </a:p>
          </p:txBody>
        </p:sp>
        <p:sp>
          <p:nvSpPr>
            <p:cNvPr id="69" name="Line 75"/>
            <p:cNvSpPr>
              <a:spLocks noChangeShapeType="1"/>
            </p:cNvSpPr>
            <p:nvPr/>
          </p:nvSpPr>
          <p:spPr bwMode="auto">
            <a:xfrm flipH="1">
              <a:off x="4000496" y="3357563"/>
              <a:ext cx="574675" cy="163512"/>
            </a:xfrm>
            <a:prstGeom prst="line">
              <a:avLst/>
            </a:prstGeom>
            <a:noFill/>
            <a:ln w="28575">
              <a:solidFill>
                <a:srgbClr val="FF3300"/>
              </a:solidFill>
              <a:round/>
              <a:headEnd/>
              <a:tailEnd type="triangle" w="med" len="med"/>
            </a:ln>
            <a:effectLst/>
          </p:spPr>
          <p:txBody>
            <a:bodyPr/>
            <a:lstStyle/>
            <a:p>
              <a:endParaRPr lang="pt-BR"/>
            </a:p>
          </p:txBody>
        </p:sp>
        <p:grpSp>
          <p:nvGrpSpPr>
            <p:cNvPr id="82" name="Grupo 81"/>
            <p:cNvGrpSpPr/>
            <p:nvPr/>
          </p:nvGrpSpPr>
          <p:grpSpPr>
            <a:xfrm>
              <a:off x="6164848" y="3392424"/>
              <a:ext cx="431800" cy="366712"/>
              <a:chOff x="355700" y="1975856"/>
              <a:chExt cx="431800" cy="366712"/>
            </a:xfrm>
          </p:grpSpPr>
          <p:sp>
            <p:nvSpPr>
              <p:cNvPr id="80" name="Oval 44"/>
              <p:cNvSpPr>
                <a:spLocks noChangeArrowheads="1"/>
              </p:cNvSpPr>
              <p:nvPr/>
            </p:nvSpPr>
            <p:spPr bwMode="auto">
              <a:xfrm>
                <a:off x="385733" y="2079614"/>
                <a:ext cx="215900" cy="215900"/>
              </a:xfrm>
              <a:prstGeom prst="ellipse">
                <a:avLst/>
              </a:prstGeom>
              <a:solidFill>
                <a:schemeClr val="bg2">
                  <a:lumMod val="40000"/>
                  <a:lumOff val="60000"/>
                </a:schemeClr>
              </a:solidFill>
              <a:ln w="9525">
                <a:noFill/>
                <a:round/>
                <a:headEnd/>
                <a:tailEnd/>
              </a:ln>
              <a:effectLst>
                <a:glow rad="228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p>
            </p:txBody>
          </p:sp>
          <p:sp>
            <p:nvSpPr>
              <p:cNvPr id="81" name="Text Box 45"/>
              <p:cNvSpPr txBox="1">
                <a:spLocks noChangeArrowheads="1"/>
              </p:cNvSpPr>
              <p:nvPr/>
            </p:nvSpPr>
            <p:spPr bwMode="auto">
              <a:xfrm>
                <a:off x="355700" y="1975856"/>
                <a:ext cx="431800" cy="366712"/>
              </a:xfrm>
              <a:prstGeom prst="rect">
                <a:avLst/>
              </a:prstGeom>
              <a:noFill/>
              <a:ln w="9525">
                <a:noFill/>
                <a:miter lim="800000"/>
                <a:headEnd/>
                <a:tailEnd/>
              </a:ln>
              <a:effectLst/>
            </p:spPr>
            <p:txBody>
              <a:bodyPr>
                <a:spAutoFit/>
                <a:scene3d>
                  <a:camera prst="orthographicFront"/>
                  <a:lightRig rig="threePt" dir="t"/>
                </a:scene3d>
                <a:sp3d extrusionH="57150">
                  <a:bevelT w="50800" h="38100" prst="riblet"/>
                </a:sp3d>
              </a:bodyPr>
              <a:lstStyle/>
              <a:p>
                <a:pPr>
                  <a:spcBef>
                    <a:spcPct val="50000"/>
                  </a:spcBef>
                </a:pPr>
                <a:r>
                  <a:rPr lang="pt-BR" sz="1800" dirty="0">
                    <a:solidFill>
                      <a:srgbClr val="000000"/>
                    </a:solidFill>
                    <a:effectLst>
                      <a:glow rad="228600">
                        <a:schemeClr val="accent2">
                          <a:satMod val="175000"/>
                          <a:alpha val="40000"/>
                        </a:schemeClr>
                      </a:glow>
                    </a:effectLst>
                  </a:rPr>
                  <a:t>-</a:t>
                </a:r>
              </a:p>
            </p:txBody>
          </p:sp>
        </p:grpSp>
        <p:grpSp>
          <p:nvGrpSpPr>
            <p:cNvPr id="86" name="Grupo 85"/>
            <p:cNvGrpSpPr/>
            <p:nvPr/>
          </p:nvGrpSpPr>
          <p:grpSpPr>
            <a:xfrm>
              <a:off x="3488238" y="5798646"/>
              <a:ext cx="431800" cy="366712"/>
              <a:chOff x="462000" y="3466532"/>
              <a:chExt cx="431800" cy="366712"/>
            </a:xfrm>
          </p:grpSpPr>
          <p:sp>
            <p:nvSpPr>
              <p:cNvPr id="84" name="Oval 44"/>
              <p:cNvSpPr>
                <a:spLocks noChangeArrowheads="1"/>
              </p:cNvSpPr>
              <p:nvPr/>
            </p:nvSpPr>
            <p:spPr bwMode="auto">
              <a:xfrm>
                <a:off x="500034" y="3571876"/>
                <a:ext cx="215900" cy="215900"/>
              </a:xfrm>
              <a:prstGeom prst="ellipse">
                <a:avLst/>
              </a:prstGeom>
              <a:solidFill>
                <a:srgbClr val="FFFF66"/>
              </a:solidFill>
              <a:ln w="9525">
                <a:noFill/>
                <a:round/>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effectLst>
                    <a:glow rad="228600">
                      <a:schemeClr val="accent6">
                        <a:satMod val="175000"/>
                        <a:alpha val="40000"/>
                      </a:schemeClr>
                    </a:glow>
                  </a:effectLst>
                </a:endParaRPr>
              </a:p>
            </p:txBody>
          </p:sp>
          <p:sp>
            <p:nvSpPr>
              <p:cNvPr id="85" name="Text Box 45"/>
              <p:cNvSpPr txBox="1">
                <a:spLocks noChangeArrowheads="1"/>
              </p:cNvSpPr>
              <p:nvPr/>
            </p:nvSpPr>
            <p:spPr bwMode="auto">
              <a:xfrm>
                <a:off x="462000" y="3466532"/>
                <a:ext cx="431800" cy="366712"/>
              </a:xfrm>
              <a:prstGeom prst="rect">
                <a:avLst/>
              </a:prstGeom>
              <a:noFill/>
              <a:ln w="9525">
                <a:noFill/>
                <a:miter lim="800000"/>
                <a:headEnd/>
                <a:tailEnd/>
              </a:ln>
              <a:effectLst>
                <a:glow rad="139700">
                  <a:schemeClr val="accent6">
                    <a:satMod val="175000"/>
                    <a:alpha val="40000"/>
                  </a:schemeClr>
                </a:glow>
              </a:effectLst>
            </p:spPr>
            <p:txBody>
              <a:bodyPr>
                <a:spAutoFit/>
                <a:scene3d>
                  <a:camera prst="orthographicFront"/>
                  <a:lightRig rig="threePt" dir="t"/>
                </a:scene3d>
                <a:sp3d extrusionH="57150">
                  <a:bevelT w="50800" h="38100" prst="riblet"/>
                </a:sp3d>
              </a:bodyPr>
              <a:lstStyle/>
              <a:p>
                <a:pPr>
                  <a:spcBef>
                    <a:spcPct val="50000"/>
                  </a:spcBef>
                </a:pPr>
                <a:r>
                  <a:rPr lang="pt-BR" sz="1800" dirty="0" smtClean="0">
                    <a:ln>
                      <a:solidFill>
                        <a:srgbClr val="FF0000"/>
                      </a:solidFill>
                    </a:ln>
                    <a:noFill/>
                    <a:effectLst>
                      <a:glow rad="228600">
                        <a:schemeClr val="accent6">
                          <a:satMod val="175000"/>
                          <a:alpha val="40000"/>
                        </a:schemeClr>
                      </a:glow>
                    </a:effectLst>
                  </a:rPr>
                  <a:t>+</a:t>
                </a:r>
                <a:endParaRPr lang="pt-BR" sz="1800" dirty="0">
                  <a:ln>
                    <a:solidFill>
                      <a:srgbClr val="FF0000"/>
                    </a:solidFill>
                  </a:ln>
                  <a:noFill/>
                  <a:effectLst>
                    <a:glow rad="228600">
                      <a:schemeClr val="accent6">
                        <a:satMod val="175000"/>
                        <a:alpha val="40000"/>
                      </a:schemeClr>
                    </a:glow>
                  </a:effectLst>
                </a:endParaRPr>
              </a:p>
            </p:txBody>
          </p:sp>
        </p:grpSp>
        <p:grpSp>
          <p:nvGrpSpPr>
            <p:cNvPr id="87" name="Grupo 86"/>
            <p:cNvGrpSpPr/>
            <p:nvPr/>
          </p:nvGrpSpPr>
          <p:grpSpPr>
            <a:xfrm>
              <a:off x="5689166" y="2776536"/>
              <a:ext cx="431800" cy="366712"/>
              <a:chOff x="355700" y="1975856"/>
              <a:chExt cx="431800" cy="366712"/>
            </a:xfrm>
          </p:grpSpPr>
          <p:sp>
            <p:nvSpPr>
              <p:cNvPr id="88" name="Oval 44"/>
              <p:cNvSpPr>
                <a:spLocks noChangeArrowheads="1"/>
              </p:cNvSpPr>
              <p:nvPr/>
            </p:nvSpPr>
            <p:spPr bwMode="auto">
              <a:xfrm>
                <a:off x="385733" y="2079614"/>
                <a:ext cx="215900" cy="215900"/>
              </a:xfrm>
              <a:prstGeom prst="ellipse">
                <a:avLst/>
              </a:prstGeom>
              <a:solidFill>
                <a:schemeClr val="bg2">
                  <a:lumMod val="40000"/>
                  <a:lumOff val="60000"/>
                </a:schemeClr>
              </a:solidFill>
              <a:ln w="9525">
                <a:noFill/>
                <a:round/>
                <a:headEnd/>
                <a:tailEnd/>
              </a:ln>
              <a:effectLst>
                <a:glow rad="228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p>
            </p:txBody>
          </p:sp>
          <p:sp>
            <p:nvSpPr>
              <p:cNvPr id="89" name="Text Box 45"/>
              <p:cNvSpPr txBox="1">
                <a:spLocks noChangeArrowheads="1"/>
              </p:cNvSpPr>
              <p:nvPr/>
            </p:nvSpPr>
            <p:spPr bwMode="auto">
              <a:xfrm>
                <a:off x="355700" y="1975856"/>
                <a:ext cx="431800" cy="366712"/>
              </a:xfrm>
              <a:prstGeom prst="rect">
                <a:avLst/>
              </a:prstGeom>
              <a:noFill/>
              <a:ln w="9525">
                <a:noFill/>
                <a:miter lim="800000"/>
                <a:headEnd/>
                <a:tailEnd/>
              </a:ln>
              <a:effectLst/>
            </p:spPr>
            <p:txBody>
              <a:bodyPr>
                <a:spAutoFit/>
                <a:scene3d>
                  <a:camera prst="orthographicFront"/>
                  <a:lightRig rig="threePt" dir="t"/>
                </a:scene3d>
                <a:sp3d extrusionH="57150">
                  <a:bevelT w="50800" h="38100" prst="riblet"/>
                </a:sp3d>
              </a:bodyPr>
              <a:lstStyle/>
              <a:p>
                <a:pPr>
                  <a:spcBef>
                    <a:spcPct val="50000"/>
                  </a:spcBef>
                </a:pPr>
                <a:r>
                  <a:rPr lang="pt-BR" sz="1800" dirty="0">
                    <a:solidFill>
                      <a:srgbClr val="000000"/>
                    </a:solidFill>
                    <a:effectLst>
                      <a:glow rad="228600">
                        <a:schemeClr val="accent2">
                          <a:satMod val="175000"/>
                          <a:alpha val="40000"/>
                        </a:schemeClr>
                      </a:glow>
                    </a:effectLst>
                  </a:rPr>
                  <a:t>-</a:t>
                </a:r>
              </a:p>
            </p:txBody>
          </p:sp>
        </p:grpSp>
        <p:grpSp>
          <p:nvGrpSpPr>
            <p:cNvPr id="90" name="Grupo 89"/>
            <p:cNvGrpSpPr/>
            <p:nvPr/>
          </p:nvGrpSpPr>
          <p:grpSpPr>
            <a:xfrm>
              <a:off x="4758758" y="3059618"/>
              <a:ext cx="431800" cy="366712"/>
              <a:chOff x="355700" y="1975856"/>
              <a:chExt cx="431800" cy="366712"/>
            </a:xfrm>
          </p:grpSpPr>
          <p:sp>
            <p:nvSpPr>
              <p:cNvPr id="91" name="Oval 44"/>
              <p:cNvSpPr>
                <a:spLocks noChangeArrowheads="1"/>
              </p:cNvSpPr>
              <p:nvPr/>
            </p:nvSpPr>
            <p:spPr bwMode="auto">
              <a:xfrm>
                <a:off x="385733" y="2079614"/>
                <a:ext cx="215900" cy="215900"/>
              </a:xfrm>
              <a:prstGeom prst="ellipse">
                <a:avLst/>
              </a:prstGeom>
              <a:solidFill>
                <a:schemeClr val="bg2">
                  <a:lumMod val="40000"/>
                  <a:lumOff val="60000"/>
                </a:schemeClr>
              </a:solidFill>
              <a:ln w="9525">
                <a:noFill/>
                <a:round/>
                <a:headEnd/>
                <a:tailEnd/>
              </a:ln>
              <a:effectLst>
                <a:glow rad="228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p>
            </p:txBody>
          </p:sp>
          <p:sp>
            <p:nvSpPr>
              <p:cNvPr id="92" name="Text Box 45"/>
              <p:cNvSpPr txBox="1">
                <a:spLocks noChangeArrowheads="1"/>
              </p:cNvSpPr>
              <p:nvPr/>
            </p:nvSpPr>
            <p:spPr bwMode="auto">
              <a:xfrm>
                <a:off x="355700" y="1975856"/>
                <a:ext cx="431800" cy="366712"/>
              </a:xfrm>
              <a:prstGeom prst="rect">
                <a:avLst/>
              </a:prstGeom>
              <a:noFill/>
              <a:ln w="9525">
                <a:noFill/>
                <a:miter lim="800000"/>
                <a:headEnd/>
                <a:tailEnd/>
              </a:ln>
              <a:effectLst/>
            </p:spPr>
            <p:txBody>
              <a:bodyPr>
                <a:spAutoFit/>
                <a:scene3d>
                  <a:camera prst="orthographicFront"/>
                  <a:lightRig rig="threePt" dir="t"/>
                </a:scene3d>
                <a:sp3d extrusionH="57150">
                  <a:bevelT w="50800" h="38100" prst="riblet"/>
                </a:sp3d>
              </a:bodyPr>
              <a:lstStyle/>
              <a:p>
                <a:pPr>
                  <a:spcBef>
                    <a:spcPct val="50000"/>
                  </a:spcBef>
                </a:pPr>
                <a:r>
                  <a:rPr lang="pt-BR" sz="1800" dirty="0">
                    <a:solidFill>
                      <a:srgbClr val="000000"/>
                    </a:solidFill>
                    <a:effectLst>
                      <a:glow rad="228600">
                        <a:schemeClr val="accent2">
                          <a:satMod val="175000"/>
                          <a:alpha val="40000"/>
                        </a:schemeClr>
                      </a:glow>
                    </a:effectLst>
                  </a:rPr>
                  <a:t>-</a:t>
                </a:r>
              </a:p>
            </p:txBody>
          </p:sp>
        </p:grpSp>
        <p:grpSp>
          <p:nvGrpSpPr>
            <p:cNvPr id="93" name="Grupo 92"/>
            <p:cNvGrpSpPr/>
            <p:nvPr/>
          </p:nvGrpSpPr>
          <p:grpSpPr>
            <a:xfrm>
              <a:off x="3571868" y="3357562"/>
              <a:ext cx="431800" cy="366712"/>
              <a:chOff x="355700" y="1975856"/>
              <a:chExt cx="431800" cy="366712"/>
            </a:xfrm>
          </p:grpSpPr>
          <p:sp>
            <p:nvSpPr>
              <p:cNvPr id="94" name="Oval 44"/>
              <p:cNvSpPr>
                <a:spLocks noChangeArrowheads="1"/>
              </p:cNvSpPr>
              <p:nvPr/>
            </p:nvSpPr>
            <p:spPr bwMode="auto">
              <a:xfrm>
                <a:off x="385733" y="2079614"/>
                <a:ext cx="215900" cy="215900"/>
              </a:xfrm>
              <a:prstGeom prst="ellipse">
                <a:avLst/>
              </a:prstGeom>
              <a:solidFill>
                <a:schemeClr val="bg2">
                  <a:lumMod val="40000"/>
                  <a:lumOff val="60000"/>
                </a:schemeClr>
              </a:solidFill>
              <a:ln w="9525">
                <a:noFill/>
                <a:round/>
                <a:headEnd/>
                <a:tailEnd/>
              </a:ln>
              <a:effectLst>
                <a:glow rad="228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p>
            </p:txBody>
          </p:sp>
          <p:sp>
            <p:nvSpPr>
              <p:cNvPr id="95" name="Text Box 45"/>
              <p:cNvSpPr txBox="1">
                <a:spLocks noChangeArrowheads="1"/>
              </p:cNvSpPr>
              <p:nvPr/>
            </p:nvSpPr>
            <p:spPr bwMode="auto">
              <a:xfrm>
                <a:off x="355700" y="1975856"/>
                <a:ext cx="431800" cy="366712"/>
              </a:xfrm>
              <a:prstGeom prst="rect">
                <a:avLst/>
              </a:prstGeom>
              <a:noFill/>
              <a:ln w="9525">
                <a:noFill/>
                <a:miter lim="800000"/>
                <a:headEnd/>
                <a:tailEnd/>
              </a:ln>
              <a:effectLst/>
            </p:spPr>
            <p:txBody>
              <a:bodyPr>
                <a:spAutoFit/>
                <a:scene3d>
                  <a:camera prst="orthographicFront"/>
                  <a:lightRig rig="threePt" dir="t"/>
                </a:scene3d>
                <a:sp3d extrusionH="57150">
                  <a:bevelT w="50800" h="38100" prst="riblet"/>
                </a:sp3d>
              </a:bodyPr>
              <a:lstStyle/>
              <a:p>
                <a:pPr>
                  <a:spcBef>
                    <a:spcPct val="50000"/>
                  </a:spcBef>
                </a:pPr>
                <a:r>
                  <a:rPr lang="pt-BR" sz="1800" dirty="0">
                    <a:solidFill>
                      <a:srgbClr val="000000"/>
                    </a:solidFill>
                    <a:effectLst>
                      <a:glow rad="228600">
                        <a:schemeClr val="accent2">
                          <a:satMod val="175000"/>
                          <a:alpha val="40000"/>
                        </a:schemeClr>
                      </a:glow>
                    </a:effectLst>
                  </a:rPr>
                  <a:t>-</a:t>
                </a:r>
              </a:p>
            </p:txBody>
          </p:sp>
        </p:grpSp>
        <p:grpSp>
          <p:nvGrpSpPr>
            <p:cNvPr id="96" name="Grupo 95"/>
            <p:cNvGrpSpPr/>
            <p:nvPr/>
          </p:nvGrpSpPr>
          <p:grpSpPr>
            <a:xfrm>
              <a:off x="4584192" y="4027558"/>
              <a:ext cx="431800" cy="366712"/>
              <a:chOff x="355700" y="1975856"/>
              <a:chExt cx="431800" cy="366712"/>
            </a:xfrm>
          </p:grpSpPr>
          <p:sp>
            <p:nvSpPr>
              <p:cNvPr id="97" name="Oval 44"/>
              <p:cNvSpPr>
                <a:spLocks noChangeArrowheads="1"/>
              </p:cNvSpPr>
              <p:nvPr/>
            </p:nvSpPr>
            <p:spPr bwMode="auto">
              <a:xfrm>
                <a:off x="385733" y="2079614"/>
                <a:ext cx="215900" cy="215900"/>
              </a:xfrm>
              <a:prstGeom prst="ellipse">
                <a:avLst/>
              </a:prstGeom>
              <a:solidFill>
                <a:schemeClr val="bg2">
                  <a:lumMod val="40000"/>
                  <a:lumOff val="60000"/>
                </a:schemeClr>
              </a:solidFill>
              <a:ln w="9525">
                <a:noFill/>
                <a:round/>
                <a:headEnd/>
                <a:tailEnd/>
              </a:ln>
              <a:effectLst>
                <a:glow rad="228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p>
            </p:txBody>
          </p:sp>
          <p:sp>
            <p:nvSpPr>
              <p:cNvPr id="98" name="Text Box 45"/>
              <p:cNvSpPr txBox="1">
                <a:spLocks noChangeArrowheads="1"/>
              </p:cNvSpPr>
              <p:nvPr/>
            </p:nvSpPr>
            <p:spPr bwMode="auto">
              <a:xfrm>
                <a:off x="355700" y="1975856"/>
                <a:ext cx="431800" cy="366712"/>
              </a:xfrm>
              <a:prstGeom prst="rect">
                <a:avLst/>
              </a:prstGeom>
              <a:noFill/>
              <a:ln w="9525">
                <a:noFill/>
                <a:miter lim="800000"/>
                <a:headEnd/>
                <a:tailEnd/>
              </a:ln>
              <a:effectLst/>
            </p:spPr>
            <p:txBody>
              <a:bodyPr>
                <a:spAutoFit/>
                <a:scene3d>
                  <a:camera prst="orthographicFront"/>
                  <a:lightRig rig="threePt" dir="t"/>
                </a:scene3d>
                <a:sp3d extrusionH="57150">
                  <a:bevelT w="50800" h="38100" prst="riblet"/>
                </a:sp3d>
              </a:bodyPr>
              <a:lstStyle/>
              <a:p>
                <a:pPr>
                  <a:spcBef>
                    <a:spcPct val="50000"/>
                  </a:spcBef>
                </a:pPr>
                <a:r>
                  <a:rPr lang="pt-BR" sz="1800" dirty="0">
                    <a:solidFill>
                      <a:srgbClr val="000000"/>
                    </a:solidFill>
                    <a:effectLst>
                      <a:glow rad="228600">
                        <a:schemeClr val="accent2">
                          <a:satMod val="175000"/>
                          <a:alpha val="40000"/>
                        </a:schemeClr>
                      </a:glow>
                    </a:effectLst>
                  </a:rPr>
                  <a:t>-</a:t>
                </a:r>
              </a:p>
            </p:txBody>
          </p:sp>
        </p:grpSp>
        <p:grpSp>
          <p:nvGrpSpPr>
            <p:cNvPr id="99" name="Grupo 98"/>
            <p:cNvGrpSpPr/>
            <p:nvPr/>
          </p:nvGrpSpPr>
          <p:grpSpPr>
            <a:xfrm>
              <a:off x="2913562" y="5180088"/>
              <a:ext cx="431800" cy="366712"/>
              <a:chOff x="462000" y="3466532"/>
              <a:chExt cx="431800" cy="366712"/>
            </a:xfrm>
          </p:grpSpPr>
          <p:sp>
            <p:nvSpPr>
              <p:cNvPr id="100" name="Oval 44"/>
              <p:cNvSpPr>
                <a:spLocks noChangeArrowheads="1"/>
              </p:cNvSpPr>
              <p:nvPr/>
            </p:nvSpPr>
            <p:spPr bwMode="auto">
              <a:xfrm>
                <a:off x="500034" y="3571876"/>
                <a:ext cx="215900" cy="215900"/>
              </a:xfrm>
              <a:prstGeom prst="ellipse">
                <a:avLst/>
              </a:prstGeom>
              <a:solidFill>
                <a:srgbClr val="FFFF66"/>
              </a:solidFill>
              <a:ln w="9525">
                <a:noFill/>
                <a:round/>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effectLst>
                    <a:glow rad="228600">
                      <a:schemeClr val="accent6">
                        <a:satMod val="175000"/>
                        <a:alpha val="40000"/>
                      </a:schemeClr>
                    </a:glow>
                  </a:effectLst>
                </a:endParaRPr>
              </a:p>
            </p:txBody>
          </p:sp>
          <p:sp>
            <p:nvSpPr>
              <p:cNvPr id="101" name="Text Box 45"/>
              <p:cNvSpPr txBox="1">
                <a:spLocks noChangeArrowheads="1"/>
              </p:cNvSpPr>
              <p:nvPr/>
            </p:nvSpPr>
            <p:spPr bwMode="auto">
              <a:xfrm>
                <a:off x="462000" y="3466532"/>
                <a:ext cx="431800" cy="366712"/>
              </a:xfrm>
              <a:prstGeom prst="rect">
                <a:avLst/>
              </a:prstGeom>
              <a:noFill/>
              <a:ln w="9525">
                <a:noFill/>
                <a:miter lim="800000"/>
                <a:headEnd/>
                <a:tailEnd/>
              </a:ln>
              <a:effectLst>
                <a:glow rad="139700">
                  <a:schemeClr val="accent6">
                    <a:satMod val="175000"/>
                    <a:alpha val="40000"/>
                  </a:schemeClr>
                </a:glow>
              </a:effectLst>
            </p:spPr>
            <p:txBody>
              <a:bodyPr>
                <a:spAutoFit/>
                <a:scene3d>
                  <a:camera prst="orthographicFront"/>
                  <a:lightRig rig="threePt" dir="t"/>
                </a:scene3d>
                <a:sp3d extrusionH="57150">
                  <a:bevelT w="50800" h="38100" prst="riblet"/>
                </a:sp3d>
              </a:bodyPr>
              <a:lstStyle/>
              <a:p>
                <a:pPr>
                  <a:spcBef>
                    <a:spcPct val="50000"/>
                  </a:spcBef>
                </a:pPr>
                <a:r>
                  <a:rPr lang="pt-BR" sz="1800" dirty="0" smtClean="0">
                    <a:ln>
                      <a:solidFill>
                        <a:srgbClr val="FF0000"/>
                      </a:solidFill>
                    </a:ln>
                    <a:noFill/>
                    <a:effectLst>
                      <a:glow rad="228600">
                        <a:schemeClr val="accent6">
                          <a:satMod val="175000"/>
                          <a:alpha val="40000"/>
                        </a:schemeClr>
                      </a:glow>
                    </a:effectLst>
                  </a:rPr>
                  <a:t>+</a:t>
                </a:r>
                <a:endParaRPr lang="pt-BR" sz="1800" dirty="0">
                  <a:ln>
                    <a:solidFill>
                      <a:srgbClr val="FF0000"/>
                    </a:solidFill>
                  </a:ln>
                  <a:noFill/>
                  <a:effectLst>
                    <a:glow rad="228600">
                      <a:schemeClr val="accent6">
                        <a:satMod val="175000"/>
                        <a:alpha val="40000"/>
                      </a:schemeClr>
                    </a:glow>
                  </a:effectLst>
                </a:endParaRPr>
              </a:p>
            </p:txBody>
          </p:sp>
        </p:grpSp>
        <p:grpSp>
          <p:nvGrpSpPr>
            <p:cNvPr id="102" name="Grupo 101"/>
            <p:cNvGrpSpPr/>
            <p:nvPr/>
          </p:nvGrpSpPr>
          <p:grpSpPr>
            <a:xfrm>
              <a:off x="4497390" y="5559948"/>
              <a:ext cx="431800" cy="366712"/>
              <a:chOff x="462000" y="3466532"/>
              <a:chExt cx="431800" cy="366712"/>
            </a:xfrm>
          </p:grpSpPr>
          <p:sp>
            <p:nvSpPr>
              <p:cNvPr id="103" name="Oval 44"/>
              <p:cNvSpPr>
                <a:spLocks noChangeArrowheads="1"/>
              </p:cNvSpPr>
              <p:nvPr/>
            </p:nvSpPr>
            <p:spPr bwMode="auto">
              <a:xfrm>
                <a:off x="500034" y="3571876"/>
                <a:ext cx="215900" cy="215900"/>
              </a:xfrm>
              <a:prstGeom prst="ellipse">
                <a:avLst/>
              </a:prstGeom>
              <a:solidFill>
                <a:srgbClr val="FFFF66"/>
              </a:solidFill>
              <a:ln w="9525">
                <a:noFill/>
                <a:round/>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effectLst>
                    <a:glow rad="228600">
                      <a:schemeClr val="accent6">
                        <a:satMod val="175000"/>
                        <a:alpha val="40000"/>
                      </a:schemeClr>
                    </a:glow>
                  </a:effectLst>
                </a:endParaRPr>
              </a:p>
            </p:txBody>
          </p:sp>
          <p:sp>
            <p:nvSpPr>
              <p:cNvPr id="104" name="Text Box 45"/>
              <p:cNvSpPr txBox="1">
                <a:spLocks noChangeArrowheads="1"/>
              </p:cNvSpPr>
              <p:nvPr/>
            </p:nvSpPr>
            <p:spPr bwMode="auto">
              <a:xfrm>
                <a:off x="462000" y="3466532"/>
                <a:ext cx="431800" cy="366712"/>
              </a:xfrm>
              <a:prstGeom prst="rect">
                <a:avLst/>
              </a:prstGeom>
              <a:noFill/>
              <a:ln w="9525">
                <a:noFill/>
                <a:miter lim="800000"/>
                <a:headEnd/>
                <a:tailEnd/>
              </a:ln>
              <a:effectLst>
                <a:glow rad="139700">
                  <a:schemeClr val="accent6">
                    <a:satMod val="175000"/>
                    <a:alpha val="40000"/>
                  </a:schemeClr>
                </a:glow>
              </a:effectLst>
            </p:spPr>
            <p:txBody>
              <a:bodyPr>
                <a:spAutoFit/>
                <a:scene3d>
                  <a:camera prst="orthographicFront"/>
                  <a:lightRig rig="threePt" dir="t"/>
                </a:scene3d>
                <a:sp3d extrusionH="57150">
                  <a:bevelT w="50800" h="38100" prst="riblet"/>
                </a:sp3d>
              </a:bodyPr>
              <a:lstStyle/>
              <a:p>
                <a:pPr>
                  <a:spcBef>
                    <a:spcPct val="50000"/>
                  </a:spcBef>
                </a:pPr>
                <a:r>
                  <a:rPr lang="pt-BR" sz="1800" dirty="0" smtClean="0">
                    <a:ln>
                      <a:solidFill>
                        <a:srgbClr val="FF0000"/>
                      </a:solidFill>
                    </a:ln>
                    <a:noFill/>
                    <a:effectLst>
                      <a:glow rad="228600">
                        <a:schemeClr val="accent6">
                          <a:satMod val="175000"/>
                          <a:alpha val="40000"/>
                        </a:schemeClr>
                      </a:glow>
                    </a:effectLst>
                  </a:rPr>
                  <a:t>+</a:t>
                </a:r>
                <a:endParaRPr lang="pt-BR" sz="1800" dirty="0">
                  <a:ln>
                    <a:solidFill>
                      <a:srgbClr val="FF0000"/>
                    </a:solidFill>
                  </a:ln>
                  <a:noFill/>
                  <a:effectLst>
                    <a:glow rad="228600">
                      <a:schemeClr val="accent6">
                        <a:satMod val="175000"/>
                        <a:alpha val="40000"/>
                      </a:schemeClr>
                    </a:glow>
                  </a:effectLst>
                </a:endParaRPr>
              </a:p>
            </p:txBody>
          </p:sp>
        </p:grpSp>
        <p:grpSp>
          <p:nvGrpSpPr>
            <p:cNvPr id="105" name="Grupo 104"/>
            <p:cNvGrpSpPr/>
            <p:nvPr/>
          </p:nvGrpSpPr>
          <p:grpSpPr>
            <a:xfrm>
              <a:off x="5497522" y="5289058"/>
              <a:ext cx="431800" cy="366712"/>
              <a:chOff x="462000" y="3466532"/>
              <a:chExt cx="431800" cy="366712"/>
            </a:xfrm>
          </p:grpSpPr>
          <p:sp>
            <p:nvSpPr>
              <p:cNvPr id="106" name="Oval 44"/>
              <p:cNvSpPr>
                <a:spLocks noChangeArrowheads="1"/>
              </p:cNvSpPr>
              <p:nvPr/>
            </p:nvSpPr>
            <p:spPr bwMode="auto">
              <a:xfrm>
                <a:off x="500034" y="3571876"/>
                <a:ext cx="215900" cy="215900"/>
              </a:xfrm>
              <a:prstGeom prst="ellipse">
                <a:avLst/>
              </a:prstGeom>
              <a:solidFill>
                <a:srgbClr val="FFFF66"/>
              </a:solidFill>
              <a:ln w="9525">
                <a:noFill/>
                <a:round/>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effectLst>
                    <a:glow rad="228600">
                      <a:schemeClr val="accent6">
                        <a:satMod val="175000"/>
                        <a:alpha val="40000"/>
                      </a:schemeClr>
                    </a:glow>
                  </a:effectLst>
                </a:endParaRPr>
              </a:p>
            </p:txBody>
          </p:sp>
          <p:sp>
            <p:nvSpPr>
              <p:cNvPr id="107" name="Text Box 45"/>
              <p:cNvSpPr txBox="1">
                <a:spLocks noChangeArrowheads="1"/>
              </p:cNvSpPr>
              <p:nvPr/>
            </p:nvSpPr>
            <p:spPr bwMode="auto">
              <a:xfrm>
                <a:off x="462000" y="3466532"/>
                <a:ext cx="431800" cy="366712"/>
              </a:xfrm>
              <a:prstGeom prst="rect">
                <a:avLst/>
              </a:prstGeom>
              <a:noFill/>
              <a:ln w="9525">
                <a:noFill/>
                <a:miter lim="800000"/>
                <a:headEnd/>
                <a:tailEnd/>
              </a:ln>
              <a:effectLst>
                <a:glow rad="139700">
                  <a:schemeClr val="accent6">
                    <a:satMod val="175000"/>
                    <a:alpha val="40000"/>
                  </a:schemeClr>
                </a:glow>
              </a:effectLst>
            </p:spPr>
            <p:txBody>
              <a:bodyPr>
                <a:spAutoFit/>
                <a:scene3d>
                  <a:camera prst="orthographicFront"/>
                  <a:lightRig rig="threePt" dir="t"/>
                </a:scene3d>
                <a:sp3d extrusionH="57150">
                  <a:bevelT w="50800" h="38100" prst="riblet"/>
                </a:sp3d>
              </a:bodyPr>
              <a:lstStyle/>
              <a:p>
                <a:pPr>
                  <a:spcBef>
                    <a:spcPct val="50000"/>
                  </a:spcBef>
                </a:pPr>
                <a:r>
                  <a:rPr lang="pt-BR" sz="1800" dirty="0" smtClean="0">
                    <a:ln>
                      <a:solidFill>
                        <a:srgbClr val="FF0000"/>
                      </a:solidFill>
                    </a:ln>
                    <a:noFill/>
                    <a:effectLst>
                      <a:glow rad="228600">
                        <a:schemeClr val="accent6">
                          <a:satMod val="175000"/>
                          <a:alpha val="40000"/>
                        </a:schemeClr>
                      </a:glow>
                    </a:effectLst>
                  </a:rPr>
                  <a:t>+</a:t>
                </a:r>
                <a:endParaRPr lang="pt-BR" sz="1800" dirty="0">
                  <a:ln>
                    <a:solidFill>
                      <a:srgbClr val="FF0000"/>
                    </a:solidFill>
                  </a:ln>
                  <a:noFill/>
                  <a:effectLst>
                    <a:glow rad="228600">
                      <a:schemeClr val="accent6">
                        <a:satMod val="175000"/>
                        <a:alpha val="40000"/>
                      </a:schemeClr>
                    </a:glow>
                  </a:effectLst>
                </a:endParaRPr>
              </a:p>
            </p:txBody>
          </p:sp>
        </p:grpSp>
        <p:grpSp>
          <p:nvGrpSpPr>
            <p:cNvPr id="108" name="Grupo 107"/>
            <p:cNvGrpSpPr/>
            <p:nvPr/>
          </p:nvGrpSpPr>
          <p:grpSpPr>
            <a:xfrm>
              <a:off x="4579306" y="4524954"/>
              <a:ext cx="431800" cy="366712"/>
              <a:chOff x="462000" y="3466532"/>
              <a:chExt cx="431800" cy="366712"/>
            </a:xfrm>
          </p:grpSpPr>
          <p:sp>
            <p:nvSpPr>
              <p:cNvPr id="109" name="Oval 44"/>
              <p:cNvSpPr>
                <a:spLocks noChangeArrowheads="1"/>
              </p:cNvSpPr>
              <p:nvPr/>
            </p:nvSpPr>
            <p:spPr bwMode="auto">
              <a:xfrm>
                <a:off x="500034" y="3571876"/>
                <a:ext cx="215900" cy="215900"/>
              </a:xfrm>
              <a:prstGeom prst="ellipse">
                <a:avLst/>
              </a:prstGeom>
              <a:solidFill>
                <a:srgbClr val="FFFF66"/>
              </a:solidFill>
              <a:ln w="9525">
                <a:noFill/>
                <a:round/>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effectLst>
                    <a:glow rad="228600">
                      <a:schemeClr val="accent6">
                        <a:satMod val="175000"/>
                        <a:alpha val="40000"/>
                      </a:schemeClr>
                    </a:glow>
                  </a:effectLst>
                </a:endParaRPr>
              </a:p>
            </p:txBody>
          </p:sp>
          <p:sp>
            <p:nvSpPr>
              <p:cNvPr id="110" name="Text Box 45"/>
              <p:cNvSpPr txBox="1">
                <a:spLocks noChangeArrowheads="1"/>
              </p:cNvSpPr>
              <p:nvPr/>
            </p:nvSpPr>
            <p:spPr bwMode="auto">
              <a:xfrm>
                <a:off x="462000" y="3466532"/>
                <a:ext cx="431800" cy="366712"/>
              </a:xfrm>
              <a:prstGeom prst="rect">
                <a:avLst/>
              </a:prstGeom>
              <a:noFill/>
              <a:ln w="9525">
                <a:noFill/>
                <a:miter lim="800000"/>
                <a:headEnd/>
                <a:tailEnd/>
              </a:ln>
              <a:effectLst>
                <a:glow rad="139700">
                  <a:schemeClr val="accent6">
                    <a:satMod val="175000"/>
                    <a:alpha val="40000"/>
                  </a:schemeClr>
                </a:glow>
              </a:effectLst>
            </p:spPr>
            <p:txBody>
              <a:bodyPr>
                <a:spAutoFit/>
                <a:scene3d>
                  <a:camera prst="orthographicFront"/>
                  <a:lightRig rig="threePt" dir="t"/>
                </a:scene3d>
                <a:sp3d extrusionH="57150">
                  <a:bevelT w="50800" h="38100" prst="riblet"/>
                </a:sp3d>
              </a:bodyPr>
              <a:lstStyle/>
              <a:p>
                <a:pPr>
                  <a:spcBef>
                    <a:spcPct val="50000"/>
                  </a:spcBef>
                </a:pPr>
                <a:r>
                  <a:rPr lang="pt-BR" sz="1800" dirty="0" smtClean="0">
                    <a:ln>
                      <a:solidFill>
                        <a:srgbClr val="FF0000"/>
                      </a:solidFill>
                    </a:ln>
                    <a:noFill/>
                    <a:effectLst>
                      <a:glow rad="228600">
                        <a:schemeClr val="accent6">
                          <a:satMod val="175000"/>
                          <a:alpha val="40000"/>
                        </a:schemeClr>
                      </a:glow>
                    </a:effectLst>
                  </a:rPr>
                  <a:t>+</a:t>
                </a:r>
                <a:endParaRPr lang="pt-BR" sz="1800" dirty="0">
                  <a:ln>
                    <a:solidFill>
                      <a:srgbClr val="FF0000"/>
                    </a:solidFill>
                  </a:ln>
                  <a:noFill/>
                  <a:effectLst>
                    <a:glow rad="228600">
                      <a:schemeClr val="accent6">
                        <a:satMod val="175000"/>
                        <a:alpha val="40000"/>
                      </a:schemeClr>
                    </a:glow>
                  </a:effectLst>
                </a:endParaRPr>
              </a:p>
            </p:txBody>
          </p:sp>
        </p:grpSp>
      </p:grpSp>
      <p:sp>
        <p:nvSpPr>
          <p:cNvPr id="111" name="Text Box 22"/>
          <p:cNvSpPr txBox="1">
            <a:spLocks noChangeArrowheads="1"/>
          </p:cNvSpPr>
          <p:nvPr/>
        </p:nvSpPr>
        <p:spPr bwMode="auto">
          <a:xfrm>
            <a:off x="4929190" y="4143756"/>
            <a:ext cx="1152525" cy="400110"/>
          </a:xfrm>
          <a:prstGeom prst="rect">
            <a:avLst/>
          </a:prstGeom>
          <a:noFill/>
          <a:ln w="9525">
            <a:noFill/>
            <a:miter lim="800000"/>
            <a:headEnd/>
            <a:tailEnd/>
          </a:ln>
          <a:effectLst/>
        </p:spPr>
        <p:txBody>
          <a:bodyPr>
            <a:spAutoFit/>
          </a:bodyPr>
          <a:lstStyle/>
          <a:p>
            <a:pPr>
              <a:spcBef>
                <a:spcPct val="50000"/>
              </a:spcBef>
            </a:pPr>
            <a:r>
              <a:rPr lang="en-US" sz="2000" dirty="0" err="1" smtClean="0">
                <a:effectLst>
                  <a:glow rad="139700">
                    <a:schemeClr val="accent2">
                      <a:satMod val="175000"/>
                      <a:alpha val="40000"/>
                    </a:schemeClr>
                  </a:glow>
                  <a:reflection blurRad="6350" stA="60000" endA="900" endPos="58000" dir="5400000" sy="-100000" algn="bl" rotWithShape="0"/>
                </a:effectLst>
              </a:rPr>
              <a:t>éxciton</a:t>
            </a:r>
            <a:endParaRPr lang="pt-BR" sz="2000" dirty="0">
              <a:effectLst>
                <a:glow rad="139700">
                  <a:schemeClr val="accent2">
                    <a:satMod val="175000"/>
                    <a:alpha val="40000"/>
                  </a:schemeClr>
                </a:glow>
                <a:reflection blurRad="6350" stA="60000" endA="900" endPos="58000" dir="5400000" sy="-100000" algn="bl" rotWithShape="0"/>
              </a:effectLst>
            </a:endParaRPr>
          </a:p>
        </p:txBody>
      </p:sp>
      <p:sp>
        <p:nvSpPr>
          <p:cNvPr id="119" name="Título 3"/>
          <p:cNvSpPr>
            <a:spLocks noGrp="1"/>
          </p:cNvSpPr>
          <p:nvPr>
            <p:ph type="ctrTitle"/>
          </p:nvPr>
        </p:nvSpPr>
        <p:spPr>
          <a:xfrm>
            <a:off x="571472" y="-71462"/>
            <a:ext cx="8358246" cy="785818"/>
          </a:xfrm>
        </p:spPr>
        <p:txBody>
          <a:bodyPr>
            <a:normAutofit fontScale="90000"/>
          </a:bodyPr>
          <a:lstStyle/>
          <a:p>
            <a:pPr algn="l"/>
            <a:r>
              <a:rPr lang="pt-BR" sz="4800" dirty="0" smtClean="0"/>
              <a:t>Mecanismo de Eletroluminescência</a:t>
            </a:r>
            <a:endParaRPr lang="pt-BR" sz="4800" dirty="0"/>
          </a:p>
        </p:txBody>
      </p:sp>
      <p:sp>
        <p:nvSpPr>
          <p:cNvPr id="120" name="Text Box 27"/>
          <p:cNvSpPr txBox="1">
            <a:spLocks noChangeArrowheads="1"/>
          </p:cNvSpPr>
          <p:nvPr/>
        </p:nvSpPr>
        <p:spPr bwMode="auto">
          <a:xfrm>
            <a:off x="6751683" y="1643050"/>
            <a:ext cx="1944688"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Nível do vácuo</a:t>
            </a:r>
          </a:p>
        </p:txBody>
      </p:sp>
      <p:sp>
        <p:nvSpPr>
          <p:cNvPr id="121" name="Text Box 26"/>
          <p:cNvSpPr txBox="1">
            <a:spLocks noChangeArrowheads="1"/>
          </p:cNvSpPr>
          <p:nvPr/>
        </p:nvSpPr>
        <p:spPr bwMode="auto">
          <a:xfrm>
            <a:off x="7705755" y="2279648"/>
            <a:ext cx="1152525"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LUMO</a:t>
            </a:r>
          </a:p>
        </p:txBody>
      </p:sp>
      <p:sp>
        <p:nvSpPr>
          <p:cNvPr id="122" name="Text Box 23"/>
          <p:cNvSpPr txBox="1">
            <a:spLocks noChangeArrowheads="1"/>
          </p:cNvSpPr>
          <p:nvPr/>
        </p:nvSpPr>
        <p:spPr bwMode="auto">
          <a:xfrm>
            <a:off x="6505543" y="2980748"/>
            <a:ext cx="576262"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sym typeface="Symbol" pitchFamily="18" charset="2"/>
              </a:rPr>
              <a:t></a:t>
            </a:r>
            <a:r>
              <a:rPr lang="pt-BR" sz="2000" baseline="-25000" dirty="0">
                <a:effectLst>
                  <a:glow rad="101600">
                    <a:schemeClr val="accent2">
                      <a:satMod val="175000"/>
                      <a:alpha val="40000"/>
                    </a:schemeClr>
                  </a:glow>
                  <a:reflection blurRad="6350" stA="60000" endA="900" endPos="58000" dir="5400000" sy="-100000" algn="bl" rotWithShape="0"/>
                </a:effectLst>
                <a:sym typeface="Symbol" pitchFamily="18" charset="2"/>
              </a:rPr>
              <a:t>e</a:t>
            </a:r>
            <a:endParaRPr lang="pt-BR" sz="2000" dirty="0">
              <a:effectLst>
                <a:glow rad="101600">
                  <a:schemeClr val="accent2">
                    <a:satMod val="175000"/>
                    <a:alpha val="40000"/>
                  </a:schemeClr>
                </a:glow>
                <a:reflection blurRad="6350" stA="60000" endA="900" endPos="58000" dir="5400000" sy="-100000" algn="bl" rotWithShape="0"/>
              </a:effectLst>
              <a:sym typeface="Symbol" pitchFamily="18" charset="2"/>
            </a:endParaRPr>
          </a:p>
        </p:txBody>
      </p:sp>
      <p:sp>
        <p:nvSpPr>
          <p:cNvPr id="123" name="Text Box 30"/>
          <p:cNvSpPr txBox="1">
            <a:spLocks noChangeArrowheads="1"/>
          </p:cNvSpPr>
          <p:nvPr/>
        </p:nvSpPr>
        <p:spPr bwMode="auto">
          <a:xfrm>
            <a:off x="6771093" y="5159374"/>
            <a:ext cx="1152525" cy="400110"/>
          </a:xfrm>
          <a:prstGeom prst="rect">
            <a:avLst/>
          </a:prstGeom>
          <a:noFill/>
          <a:ln w="9525">
            <a:noFill/>
            <a:miter lim="800000"/>
            <a:headEnd/>
            <a:tailEnd/>
          </a:ln>
          <a:effectLst/>
        </p:spPr>
        <p:txBody>
          <a:bodyPr>
            <a:spAutoFit/>
          </a:bodyPr>
          <a:lstStyle/>
          <a:p>
            <a:pPr>
              <a:spcBef>
                <a:spcPct val="50000"/>
              </a:spcBef>
            </a:pPr>
            <a:r>
              <a:rPr lang="pt-BR" sz="2000" dirty="0" smtClean="0">
                <a:effectLst>
                  <a:glow rad="101600">
                    <a:schemeClr val="accent2">
                      <a:satMod val="175000"/>
                      <a:alpha val="40000"/>
                    </a:schemeClr>
                  </a:glow>
                  <a:reflection blurRad="6350" stA="60000" endA="900" endPos="58000" dir="5400000" sy="-100000" algn="bl" rotWithShape="0"/>
                </a:effectLst>
              </a:rPr>
              <a:t>catodo</a:t>
            </a:r>
            <a:endParaRPr lang="pt-BR" sz="2000" dirty="0">
              <a:effectLst>
                <a:glow rad="101600">
                  <a:schemeClr val="accent2">
                    <a:satMod val="175000"/>
                    <a:alpha val="40000"/>
                  </a:schemeClr>
                </a:glow>
                <a:reflection blurRad="6350" stA="60000" endA="900" endPos="58000" dir="5400000" sy="-100000" algn="bl" rotWithShape="0"/>
              </a:effectLst>
            </a:endParaRPr>
          </a:p>
        </p:txBody>
      </p:sp>
      <p:sp>
        <p:nvSpPr>
          <p:cNvPr id="124" name="Text Box 29"/>
          <p:cNvSpPr txBox="1">
            <a:spLocks noChangeArrowheads="1"/>
          </p:cNvSpPr>
          <p:nvPr/>
        </p:nvSpPr>
        <p:spPr bwMode="auto">
          <a:xfrm>
            <a:off x="1728818" y="5886410"/>
            <a:ext cx="1152525" cy="400110"/>
          </a:xfrm>
          <a:prstGeom prst="rect">
            <a:avLst/>
          </a:prstGeom>
          <a:noFill/>
          <a:ln w="9525">
            <a:noFill/>
            <a:miter lim="800000"/>
            <a:headEnd/>
            <a:tailEnd/>
          </a:ln>
          <a:effectLst/>
        </p:spPr>
        <p:txBody>
          <a:bodyPr>
            <a:spAutoFit/>
          </a:bodyPr>
          <a:lstStyle/>
          <a:p>
            <a:pPr>
              <a:spcBef>
                <a:spcPct val="50000"/>
              </a:spcBef>
            </a:pPr>
            <a:r>
              <a:rPr lang="pt-BR" sz="2000" dirty="0">
                <a:effectLst>
                  <a:glow rad="101600">
                    <a:schemeClr val="accent2">
                      <a:satMod val="175000"/>
                      <a:alpha val="40000"/>
                    </a:schemeClr>
                  </a:glow>
                  <a:reflection blurRad="6350" stA="60000" endA="900" endPos="58000" dir="5400000" sy="-100000" algn="bl" rotWithShape="0"/>
                </a:effectLst>
              </a:rPr>
              <a:t>a</a:t>
            </a:r>
            <a:r>
              <a:rPr lang="pt-BR" sz="2000" dirty="0" smtClean="0">
                <a:effectLst>
                  <a:glow rad="101600">
                    <a:schemeClr val="accent2">
                      <a:satMod val="175000"/>
                      <a:alpha val="40000"/>
                    </a:schemeClr>
                  </a:glow>
                  <a:reflection blurRad="6350" stA="60000" endA="900" endPos="58000" dir="5400000" sy="-100000" algn="bl" rotWithShape="0"/>
                </a:effectLst>
              </a:rPr>
              <a:t>nodo</a:t>
            </a:r>
            <a:endParaRPr lang="pt-BR" sz="2000" dirty="0">
              <a:effectLst>
                <a:glow rad="101600">
                  <a:schemeClr val="accent2">
                    <a:satMod val="175000"/>
                    <a:alpha val="40000"/>
                  </a:schemeClr>
                </a:glow>
                <a:reflection blurRad="6350" stA="60000" endA="900" endPos="58000" dir="5400000" sy="-100000" algn="bl" rotWithShape="0"/>
              </a:effectLst>
            </a:endParaRPr>
          </a:p>
        </p:txBody>
      </p:sp>
      <p:sp>
        <p:nvSpPr>
          <p:cNvPr id="125" name="Line 21"/>
          <p:cNvSpPr>
            <a:spLocks noChangeShapeType="1"/>
          </p:cNvSpPr>
          <p:nvPr/>
        </p:nvSpPr>
        <p:spPr bwMode="auto">
          <a:xfrm>
            <a:off x="7561293" y="2135185"/>
            <a:ext cx="0" cy="756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circle(in)">
                                      <p:cBhvr>
                                        <p:cTn id="7" dur="2000"/>
                                        <p:tgtEl>
                                          <p:spTgt spid="11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225516" y="2398732"/>
            <a:ext cx="431800" cy="366712"/>
            <a:chOff x="1293" y="1379"/>
            <a:chExt cx="272" cy="231"/>
          </a:xfrm>
          <a:effectLst>
            <a:glow rad="228600">
              <a:schemeClr val="accent6">
                <a:satMod val="175000"/>
                <a:alpha val="40000"/>
              </a:schemeClr>
            </a:glow>
            <a:reflection blurRad="6350" stA="50000" endA="300" endPos="55000" dir="5400000" sy="-100000" algn="bl" rotWithShape="0"/>
          </a:effectLst>
          <a:scene3d>
            <a:camera prst="orthographicFront">
              <a:rot lat="0" lon="0" rev="0"/>
            </a:camera>
            <a:lightRig rig="glow" dir="t">
              <a:rot lat="0" lon="0" rev="4800000"/>
            </a:lightRig>
          </a:scene3d>
        </p:grpSpPr>
        <p:sp>
          <p:nvSpPr>
            <p:cNvPr id="47" name="Oval 17"/>
            <p:cNvSpPr>
              <a:spLocks noChangeArrowheads="1"/>
            </p:cNvSpPr>
            <p:nvPr/>
          </p:nvSpPr>
          <p:spPr bwMode="auto">
            <a:xfrm>
              <a:off x="1338" y="1434"/>
              <a:ext cx="136" cy="136"/>
            </a:xfrm>
            <a:prstGeom prst="ellipse">
              <a:avLst/>
            </a:prstGeom>
            <a:solidFill>
              <a:srgbClr val="FFFF66"/>
            </a:soli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48" name="Text Box 18"/>
            <p:cNvSpPr txBox="1">
              <a:spLocks noChangeArrowheads="1"/>
            </p:cNvSpPr>
            <p:nvPr/>
          </p:nvSpPr>
          <p:spPr bwMode="auto">
            <a:xfrm>
              <a:off x="1293" y="1379"/>
              <a:ext cx="272" cy="231"/>
            </a:xfrm>
            <a:prstGeom prst="rect">
              <a:avLst/>
            </a:prstGeom>
            <a:noFill/>
            <a:ln w="9525">
              <a:noFill/>
              <a:miter lim="800000"/>
              <a:headEnd/>
              <a:tailEnd/>
            </a:ln>
            <a:effectLst>
              <a:outerShdw blurRad="190500" dist="228600" dir="2700000" algn="ctr">
                <a:srgbClr val="000000">
                  <a:alpha val="30000"/>
                </a:srgbClr>
              </a:outerShdw>
            </a:effectLst>
            <a:sp3d prstMaterial="matte">
              <a:bevelT w="127000" h="63500"/>
            </a:sp3d>
          </p:spPr>
          <p:txBody>
            <a:bodyPr>
              <a:spAutoFit/>
            </a:bodyPr>
            <a:lstStyle/>
            <a:p>
              <a:pPr>
                <a:spcBef>
                  <a:spcPct val="50000"/>
                </a:spcBef>
              </a:pPr>
              <a:endParaRPr lang="pt-BR" sz="1800">
                <a:solidFill>
                  <a:srgbClr val="000000"/>
                </a:solidFill>
                <a:effectLst>
                  <a:glow rad="101600">
                    <a:schemeClr val="accent2">
                      <a:satMod val="175000"/>
                      <a:alpha val="40000"/>
                    </a:schemeClr>
                  </a:glow>
                  <a:reflection blurRad="6350" stA="60000" endA="900" endPos="58000" dir="5400000" sy="-100000" algn="bl" rotWithShape="0"/>
                </a:effectLst>
              </a:endParaRPr>
            </a:p>
          </p:txBody>
        </p:sp>
      </p:grpSp>
      <p:grpSp>
        <p:nvGrpSpPr>
          <p:cNvPr id="3" name="Group 2"/>
          <p:cNvGrpSpPr>
            <a:grpSpLocks/>
          </p:cNvGrpSpPr>
          <p:nvPr/>
        </p:nvGrpSpPr>
        <p:grpSpPr bwMode="auto">
          <a:xfrm>
            <a:off x="1225516" y="2398732"/>
            <a:ext cx="431800" cy="366712"/>
            <a:chOff x="1293" y="1379"/>
            <a:chExt cx="272" cy="231"/>
          </a:xfrm>
          <a:effectLst>
            <a:glow rad="228600">
              <a:schemeClr val="accent6">
                <a:satMod val="175000"/>
                <a:alpha val="40000"/>
              </a:schemeClr>
            </a:glow>
            <a:reflection blurRad="6350" stA="50000" endA="300" endPos="55000" dir="5400000" sy="-100000" algn="bl" rotWithShape="0"/>
          </a:effectLst>
          <a:scene3d>
            <a:camera prst="orthographicFront">
              <a:rot lat="0" lon="0" rev="0"/>
            </a:camera>
            <a:lightRig rig="glow" dir="t">
              <a:rot lat="0" lon="0" rev="4800000"/>
            </a:lightRig>
          </a:scene3d>
        </p:grpSpPr>
        <p:sp>
          <p:nvSpPr>
            <p:cNvPr id="34" name="Oval 3"/>
            <p:cNvSpPr>
              <a:spLocks noChangeArrowheads="1"/>
            </p:cNvSpPr>
            <p:nvPr/>
          </p:nvSpPr>
          <p:spPr bwMode="auto">
            <a:xfrm>
              <a:off x="1338" y="1434"/>
              <a:ext cx="136" cy="136"/>
            </a:xfrm>
            <a:prstGeom prst="ellipse">
              <a:avLst/>
            </a:prstGeom>
            <a:solidFill>
              <a:srgbClr val="FFFF66"/>
            </a:soli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35" name="Text Box 4"/>
            <p:cNvSpPr txBox="1">
              <a:spLocks noChangeArrowheads="1"/>
            </p:cNvSpPr>
            <p:nvPr/>
          </p:nvSpPr>
          <p:spPr bwMode="auto">
            <a:xfrm>
              <a:off x="1293" y="1379"/>
              <a:ext cx="272" cy="231"/>
            </a:xfrm>
            <a:prstGeom prst="rect">
              <a:avLst/>
            </a:prstGeom>
            <a:noFill/>
            <a:ln w="9525">
              <a:noFill/>
              <a:miter lim="800000"/>
              <a:headEnd/>
              <a:tailEnd/>
            </a:ln>
            <a:effectLst>
              <a:outerShdw blurRad="190500" dist="228600" dir="2700000" algn="ctr">
                <a:srgbClr val="000000">
                  <a:alpha val="30000"/>
                </a:srgbClr>
              </a:outerShdw>
            </a:effectLst>
            <a:sp3d prstMaterial="matte">
              <a:bevelT w="127000" h="63500"/>
            </a:sp3d>
          </p:spPr>
          <p:txBody>
            <a:bodyPr>
              <a:spAutoFit/>
            </a:bodyPr>
            <a:lstStyle/>
            <a:p>
              <a:pPr>
                <a:spcBef>
                  <a:spcPct val="50000"/>
                </a:spcBef>
              </a:pPr>
              <a:endParaRPr lang="pt-BR" sz="1800">
                <a:solidFill>
                  <a:srgbClr val="000000"/>
                </a:solidFill>
                <a:effectLst>
                  <a:glow rad="101600">
                    <a:schemeClr val="accent2">
                      <a:satMod val="175000"/>
                      <a:alpha val="40000"/>
                    </a:schemeClr>
                  </a:glow>
                  <a:reflection blurRad="6350" stA="60000" endA="900" endPos="58000" dir="5400000" sy="-100000" algn="bl" rotWithShape="0"/>
                </a:effectLst>
              </a:endParaRPr>
            </a:p>
          </p:txBody>
        </p:sp>
      </p:grpSp>
      <p:sp>
        <p:nvSpPr>
          <p:cNvPr id="36" name="Line 5"/>
          <p:cNvSpPr>
            <a:spLocks noChangeShapeType="1"/>
          </p:cNvSpPr>
          <p:nvPr/>
        </p:nvSpPr>
        <p:spPr bwMode="auto">
          <a:xfrm>
            <a:off x="1514441" y="2759094"/>
            <a:ext cx="3311525" cy="0"/>
          </a:xfrm>
          <a:prstGeom prst="line">
            <a:avLst/>
          </a:prstGeom>
          <a:noFill/>
          <a:ln w="12700">
            <a:solidFill>
              <a:schemeClr val="tx1"/>
            </a:solidFill>
            <a:prstDash val="sysDot"/>
            <a:round/>
            <a:headEnd/>
            <a:tailEn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37" name="Line 7"/>
          <p:cNvSpPr>
            <a:spLocks noChangeShapeType="1"/>
          </p:cNvSpPr>
          <p:nvPr/>
        </p:nvSpPr>
        <p:spPr bwMode="auto">
          <a:xfrm flipH="1">
            <a:off x="217454" y="2759094"/>
            <a:ext cx="1368425" cy="0"/>
          </a:xfrm>
          <a:prstGeom prst="line">
            <a:avLst/>
          </a:prstGeom>
          <a:noFill/>
          <a:ln w="28575">
            <a:solidFill>
              <a:schemeClr val="tx1"/>
            </a:solidFill>
            <a:round/>
            <a:headEnd/>
            <a:tailEn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38" name="Line 8"/>
          <p:cNvSpPr>
            <a:spLocks noChangeShapeType="1"/>
          </p:cNvSpPr>
          <p:nvPr/>
        </p:nvSpPr>
        <p:spPr bwMode="auto">
          <a:xfrm flipH="1">
            <a:off x="3602004" y="3695719"/>
            <a:ext cx="1008062" cy="0"/>
          </a:xfrm>
          <a:prstGeom prst="line">
            <a:avLst/>
          </a:prstGeom>
          <a:noFill/>
          <a:ln w="28575">
            <a:solidFill>
              <a:schemeClr val="tx1"/>
            </a:solidFill>
            <a:round/>
            <a:headEnd/>
            <a:tailEn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39" name="Line 9"/>
          <p:cNvSpPr>
            <a:spLocks noChangeShapeType="1"/>
          </p:cNvSpPr>
          <p:nvPr/>
        </p:nvSpPr>
        <p:spPr bwMode="auto">
          <a:xfrm flipH="1">
            <a:off x="217454" y="2095519"/>
            <a:ext cx="1368425" cy="0"/>
          </a:xfrm>
          <a:prstGeom prst="line">
            <a:avLst/>
          </a:prstGeom>
          <a:noFill/>
          <a:ln w="9525">
            <a:solidFill>
              <a:schemeClr val="tx1"/>
            </a:solidFill>
            <a:prstDash val="dash"/>
            <a:round/>
            <a:headEnd/>
            <a:tailEn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40" name="Line 10"/>
          <p:cNvSpPr>
            <a:spLocks noChangeShapeType="1"/>
          </p:cNvSpPr>
          <p:nvPr/>
        </p:nvSpPr>
        <p:spPr bwMode="auto">
          <a:xfrm>
            <a:off x="1585879" y="1606569"/>
            <a:ext cx="0" cy="4464050"/>
          </a:xfrm>
          <a:prstGeom prst="line">
            <a:avLst/>
          </a:prstGeom>
          <a:noFill/>
          <a:ln w="28575">
            <a:solidFill>
              <a:schemeClr val="tx1"/>
            </a:solidFill>
            <a:prstDash val="dash"/>
            <a:round/>
            <a:headEnd/>
            <a:tailEn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41" name="Line 11"/>
          <p:cNvSpPr>
            <a:spLocks noChangeShapeType="1"/>
          </p:cNvSpPr>
          <p:nvPr/>
        </p:nvSpPr>
        <p:spPr bwMode="auto">
          <a:xfrm>
            <a:off x="3602004" y="1751032"/>
            <a:ext cx="0" cy="4392612"/>
          </a:xfrm>
          <a:prstGeom prst="line">
            <a:avLst/>
          </a:prstGeom>
          <a:noFill/>
          <a:ln w="28575">
            <a:solidFill>
              <a:schemeClr val="tx1"/>
            </a:solidFill>
            <a:prstDash val="dash"/>
            <a:round/>
            <a:headEnd/>
            <a:tailEn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42" name="Text Box 12"/>
          <p:cNvSpPr txBox="1">
            <a:spLocks noChangeArrowheads="1"/>
          </p:cNvSpPr>
          <p:nvPr/>
        </p:nvSpPr>
        <p:spPr bwMode="auto">
          <a:xfrm>
            <a:off x="577816" y="3643314"/>
            <a:ext cx="863600" cy="366713"/>
          </a:xfrm>
          <a:prstGeom prst="rect">
            <a:avLst/>
          </a:prstGeom>
          <a:noFill/>
          <a:ln w="9525">
            <a:noFill/>
            <a:miter lim="800000"/>
            <a:headEnd/>
            <a:tailEnd/>
          </a:ln>
          <a:effectLst/>
        </p:spPr>
        <p:txBody>
          <a:bodyPr>
            <a:spAutoFit/>
          </a:bodyPr>
          <a:lstStyle/>
          <a:p>
            <a:pPr>
              <a:spcBef>
                <a:spcPct val="50000"/>
              </a:spcBef>
            </a:pPr>
            <a:r>
              <a:rPr lang="pt-BR" dirty="0">
                <a:effectLst>
                  <a:glow rad="101600">
                    <a:schemeClr val="accent2">
                      <a:satMod val="175000"/>
                      <a:alpha val="40000"/>
                    </a:schemeClr>
                  </a:glow>
                  <a:reflection blurRad="6350" stA="60000" endA="900" endPos="58000" dir="5400000" sy="-100000" algn="bl" rotWithShape="0"/>
                </a:effectLst>
              </a:rPr>
              <a:t>a</a:t>
            </a:r>
            <a:r>
              <a:rPr lang="pt-BR" sz="1800" dirty="0" smtClean="0">
                <a:effectLst>
                  <a:glow rad="101600">
                    <a:schemeClr val="accent2">
                      <a:satMod val="175000"/>
                      <a:alpha val="40000"/>
                    </a:schemeClr>
                  </a:glow>
                  <a:reflection blurRad="6350" stA="60000" endA="900" endPos="58000" dir="5400000" sy="-100000" algn="bl" rotWithShape="0"/>
                </a:effectLst>
              </a:rPr>
              <a:t>nodo</a:t>
            </a:r>
            <a:endParaRPr lang="pt-BR" sz="1800" dirty="0">
              <a:effectLst>
                <a:glow rad="101600">
                  <a:schemeClr val="accent2">
                    <a:satMod val="175000"/>
                    <a:alpha val="40000"/>
                  </a:schemeClr>
                </a:glow>
                <a:reflection blurRad="6350" stA="60000" endA="900" endPos="58000" dir="5400000" sy="-100000" algn="bl" rotWithShape="0"/>
              </a:effectLst>
            </a:endParaRPr>
          </a:p>
        </p:txBody>
      </p:sp>
      <p:sp>
        <p:nvSpPr>
          <p:cNvPr id="43" name="Text Box 13"/>
          <p:cNvSpPr txBox="1">
            <a:spLocks noChangeArrowheads="1"/>
          </p:cNvSpPr>
          <p:nvPr/>
        </p:nvSpPr>
        <p:spPr bwMode="auto">
          <a:xfrm>
            <a:off x="3673441" y="3929066"/>
            <a:ext cx="1152525" cy="366713"/>
          </a:xfrm>
          <a:prstGeom prst="rect">
            <a:avLst/>
          </a:prstGeom>
          <a:noFill/>
          <a:ln w="9525">
            <a:noFill/>
            <a:miter lim="800000"/>
            <a:headEnd/>
            <a:tailEnd/>
          </a:ln>
          <a:effectLst/>
        </p:spPr>
        <p:txBody>
          <a:bodyPr>
            <a:spAutoFit/>
          </a:bodyPr>
          <a:lstStyle/>
          <a:p>
            <a:pPr>
              <a:spcBef>
                <a:spcPct val="50000"/>
              </a:spcBef>
            </a:pPr>
            <a:r>
              <a:rPr lang="pt-BR" sz="1800" dirty="0" smtClean="0">
                <a:effectLst>
                  <a:glow rad="101600">
                    <a:schemeClr val="accent2">
                      <a:satMod val="175000"/>
                      <a:alpha val="40000"/>
                    </a:schemeClr>
                  </a:glow>
                  <a:reflection blurRad="6350" stA="60000" endA="900" endPos="58000" dir="5400000" sy="-100000" algn="bl" rotWithShape="0"/>
                </a:effectLst>
              </a:rPr>
              <a:t>catodo</a:t>
            </a:r>
            <a:endParaRPr lang="pt-BR" sz="1800" dirty="0">
              <a:effectLst>
                <a:glow rad="101600">
                  <a:schemeClr val="accent2">
                    <a:satMod val="175000"/>
                    <a:alpha val="40000"/>
                  </a:schemeClr>
                </a:glow>
                <a:reflection blurRad="6350" stA="60000" endA="900" endPos="58000" dir="5400000" sy="-100000" algn="bl" rotWithShape="0"/>
              </a:effectLst>
            </a:endParaRPr>
          </a:p>
        </p:txBody>
      </p:sp>
      <p:sp>
        <p:nvSpPr>
          <p:cNvPr id="45" name="Line 15"/>
          <p:cNvSpPr>
            <a:spLocks noChangeShapeType="1"/>
          </p:cNvSpPr>
          <p:nvPr/>
        </p:nvSpPr>
        <p:spPr bwMode="auto">
          <a:xfrm>
            <a:off x="506379" y="2111394"/>
            <a:ext cx="0" cy="647700"/>
          </a:xfrm>
          <a:prstGeom prst="line">
            <a:avLst/>
          </a:prstGeom>
          <a:noFill/>
          <a:ln w="28575">
            <a:solidFill>
              <a:schemeClr val="tx1"/>
            </a:solidFill>
            <a:round/>
            <a:headEnd type="triangle" w="med" len="med"/>
            <a:tailEnd type="triangle" w="med" len="me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49" name="AutoShape 19"/>
          <p:cNvSpPr>
            <a:spLocks noChangeArrowheads="1"/>
          </p:cNvSpPr>
          <p:nvPr/>
        </p:nvSpPr>
        <p:spPr bwMode="auto">
          <a:xfrm rot="5400000">
            <a:off x="685767" y="3011506"/>
            <a:ext cx="3816350" cy="2016125"/>
          </a:xfrm>
          <a:prstGeom prst="parallelogram">
            <a:avLst>
              <a:gd name="adj" fmla="val 58733"/>
            </a:avLst>
          </a:prstGeom>
          <a:noFill/>
          <a:ln w="28575">
            <a:solidFill>
              <a:schemeClr val="tx1"/>
            </a:solidFill>
            <a:miter lim="800000"/>
            <a:headEnd/>
            <a:tailEnd/>
          </a:ln>
          <a:effectLst/>
        </p:spPr>
        <p:txBody>
          <a:bodyPr wrap="none" anchor="ct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50" name="Text Box 20"/>
          <p:cNvSpPr txBox="1">
            <a:spLocks noChangeArrowheads="1"/>
          </p:cNvSpPr>
          <p:nvPr/>
        </p:nvSpPr>
        <p:spPr bwMode="auto">
          <a:xfrm>
            <a:off x="1801779" y="3551257"/>
            <a:ext cx="1584325" cy="641350"/>
          </a:xfrm>
          <a:prstGeom prst="rect">
            <a:avLst/>
          </a:prstGeom>
          <a:noFill/>
          <a:ln w="9525">
            <a:noFill/>
            <a:miter lim="800000"/>
            <a:headEnd/>
            <a:tailEnd/>
          </a:ln>
          <a:effectLst/>
        </p:spPr>
        <p:txBody>
          <a:bodyPr>
            <a:spAutoFit/>
          </a:bodyPr>
          <a:lstStyle/>
          <a:p>
            <a:pPr algn="ctr">
              <a:spcBef>
                <a:spcPct val="50000"/>
              </a:spcBef>
            </a:pPr>
            <a:r>
              <a:rPr lang="pt-BR" sz="1800">
                <a:effectLst>
                  <a:glow rad="101600">
                    <a:schemeClr val="accent2">
                      <a:satMod val="175000"/>
                      <a:alpha val="40000"/>
                    </a:schemeClr>
                  </a:glow>
                  <a:reflection blurRad="6350" stA="60000" endA="900" endPos="58000" dir="5400000" sy="-100000" algn="bl" rotWithShape="0"/>
                </a:effectLst>
              </a:rPr>
              <a:t>Semicondutor orgânico </a:t>
            </a:r>
          </a:p>
        </p:txBody>
      </p:sp>
      <p:sp>
        <p:nvSpPr>
          <p:cNvPr id="51" name="Text Box 21"/>
          <p:cNvSpPr txBox="1">
            <a:spLocks noChangeArrowheads="1"/>
          </p:cNvSpPr>
          <p:nvPr/>
        </p:nvSpPr>
        <p:spPr bwMode="auto">
          <a:xfrm>
            <a:off x="1714480" y="5500702"/>
            <a:ext cx="1296988" cy="641350"/>
          </a:xfrm>
          <a:prstGeom prst="rect">
            <a:avLst/>
          </a:prstGeom>
          <a:noFill/>
          <a:ln w="9525">
            <a:noFill/>
            <a:miter lim="800000"/>
            <a:headEnd/>
            <a:tailEnd/>
          </a:ln>
          <a:effectLst/>
        </p:spPr>
        <p:txBody>
          <a:bodyPr>
            <a:spAutoFit/>
          </a:bodyPr>
          <a:lstStyle/>
          <a:p>
            <a:pPr algn="ctr">
              <a:spcBef>
                <a:spcPct val="50000"/>
              </a:spcBef>
            </a:pPr>
            <a:r>
              <a:rPr lang="pt-BR" sz="1800" dirty="0">
                <a:effectLst>
                  <a:glow rad="101600">
                    <a:schemeClr val="accent2">
                      <a:satMod val="175000"/>
                      <a:alpha val="40000"/>
                    </a:schemeClr>
                  </a:glow>
                  <a:reflection blurRad="6350" stA="60000" endA="900" endPos="58000" dir="5400000" sy="-100000" algn="bl" rotWithShape="0"/>
                </a:effectLst>
              </a:rPr>
              <a:t>Banda de Valência </a:t>
            </a:r>
          </a:p>
        </p:txBody>
      </p:sp>
      <p:sp>
        <p:nvSpPr>
          <p:cNvPr id="52" name="Text Box 22"/>
          <p:cNvSpPr txBox="1">
            <a:spLocks noChangeArrowheads="1"/>
          </p:cNvSpPr>
          <p:nvPr/>
        </p:nvSpPr>
        <p:spPr bwMode="auto">
          <a:xfrm>
            <a:off x="2000232" y="1500174"/>
            <a:ext cx="1296988" cy="641350"/>
          </a:xfrm>
          <a:prstGeom prst="rect">
            <a:avLst/>
          </a:prstGeom>
          <a:noFill/>
          <a:ln w="9525">
            <a:noFill/>
            <a:miter lim="800000"/>
            <a:headEnd/>
            <a:tailEnd/>
          </a:ln>
          <a:effectLst/>
        </p:spPr>
        <p:txBody>
          <a:bodyPr>
            <a:spAutoFit/>
          </a:bodyPr>
          <a:lstStyle/>
          <a:p>
            <a:pPr algn="ctr">
              <a:spcBef>
                <a:spcPct val="50000"/>
              </a:spcBef>
            </a:pPr>
            <a:r>
              <a:rPr lang="pt-BR" sz="1800" dirty="0">
                <a:effectLst>
                  <a:glow rad="101600">
                    <a:schemeClr val="accent2">
                      <a:satMod val="175000"/>
                      <a:alpha val="40000"/>
                    </a:schemeClr>
                  </a:glow>
                  <a:reflection blurRad="6350" stA="60000" endA="900" endPos="58000" dir="5400000" sy="-100000" algn="bl" rotWithShape="0"/>
                </a:effectLst>
              </a:rPr>
              <a:t>Banda de condução</a:t>
            </a:r>
          </a:p>
        </p:txBody>
      </p:sp>
      <p:sp>
        <p:nvSpPr>
          <p:cNvPr id="53" name="Line 23"/>
          <p:cNvSpPr>
            <a:spLocks noChangeShapeType="1"/>
          </p:cNvSpPr>
          <p:nvPr/>
        </p:nvSpPr>
        <p:spPr bwMode="auto">
          <a:xfrm flipV="1">
            <a:off x="4214810" y="2759094"/>
            <a:ext cx="0" cy="936625"/>
          </a:xfrm>
          <a:prstGeom prst="line">
            <a:avLst/>
          </a:prstGeom>
          <a:noFill/>
          <a:ln w="28575">
            <a:solidFill>
              <a:schemeClr val="tx1"/>
            </a:solidFill>
            <a:round/>
            <a:headEnd/>
            <a:tailEnd type="triangle" w="med" len="med"/>
          </a:ln>
          <a:effectLst/>
        </p:spPr>
        <p:txBody>
          <a:bodyPr/>
          <a:lstStyle/>
          <a:p>
            <a:endParaRPr lang="pt-BR">
              <a:effectLst>
                <a:glow rad="101600">
                  <a:schemeClr val="accent2">
                    <a:satMod val="175000"/>
                    <a:alpha val="40000"/>
                  </a:schemeClr>
                </a:glow>
                <a:reflection blurRad="6350" stA="60000" endA="900" endPos="58000" dir="5400000" sy="-100000" algn="bl" rotWithShape="0"/>
              </a:effectLst>
            </a:endParaRPr>
          </a:p>
        </p:txBody>
      </p:sp>
      <p:sp>
        <p:nvSpPr>
          <p:cNvPr id="54" name="Text Box 24"/>
          <p:cNvSpPr txBox="1">
            <a:spLocks noChangeArrowheads="1"/>
          </p:cNvSpPr>
          <p:nvPr/>
        </p:nvSpPr>
        <p:spPr bwMode="auto">
          <a:xfrm>
            <a:off x="4206880" y="3063880"/>
            <a:ext cx="1079500" cy="366712"/>
          </a:xfrm>
          <a:prstGeom prst="rect">
            <a:avLst/>
          </a:prstGeom>
          <a:noFill/>
          <a:ln w="9525">
            <a:noFill/>
            <a:miter lim="800000"/>
            <a:headEnd/>
            <a:tailEnd/>
          </a:ln>
          <a:effectLst/>
        </p:spPr>
        <p:txBody>
          <a:bodyPr>
            <a:spAutoFit/>
          </a:bodyPr>
          <a:lstStyle/>
          <a:p>
            <a:pPr>
              <a:spcBef>
                <a:spcPct val="50000"/>
              </a:spcBef>
            </a:pPr>
            <a:r>
              <a:rPr lang="pt-BR" sz="1800" dirty="0">
                <a:effectLst>
                  <a:glow rad="101600">
                    <a:schemeClr val="accent2">
                      <a:satMod val="175000"/>
                      <a:alpha val="40000"/>
                    </a:schemeClr>
                  </a:glow>
                  <a:reflection blurRad="6350" stA="60000" endA="900" endPos="58000" dir="5400000" sy="-100000" algn="bl" rotWithShape="0"/>
                </a:effectLst>
              </a:rPr>
              <a:t>Tensão</a:t>
            </a:r>
          </a:p>
        </p:txBody>
      </p:sp>
      <p:sp>
        <p:nvSpPr>
          <p:cNvPr id="55" name="Text Box 25"/>
          <p:cNvSpPr txBox="1">
            <a:spLocks noChangeArrowheads="1"/>
          </p:cNvSpPr>
          <p:nvPr/>
        </p:nvSpPr>
        <p:spPr bwMode="auto">
          <a:xfrm>
            <a:off x="-14307" y="1430328"/>
            <a:ext cx="1800225" cy="641350"/>
          </a:xfrm>
          <a:prstGeom prst="rect">
            <a:avLst/>
          </a:prstGeom>
          <a:noFill/>
          <a:ln w="9525">
            <a:noFill/>
            <a:miter lim="800000"/>
            <a:headEnd/>
            <a:tailEnd/>
          </a:ln>
          <a:effectLst/>
        </p:spPr>
        <p:txBody>
          <a:bodyPr>
            <a:spAutoFit/>
          </a:bodyPr>
          <a:lstStyle/>
          <a:p>
            <a:pPr algn="ctr">
              <a:spcBef>
                <a:spcPct val="50000"/>
              </a:spcBef>
            </a:pPr>
            <a:r>
              <a:rPr lang="pt-BR" sz="1800" dirty="0">
                <a:solidFill>
                  <a:schemeClr val="tx1">
                    <a:lumMod val="95000"/>
                  </a:schemeClr>
                </a:solidFill>
                <a:effectLst>
                  <a:glow rad="101600">
                    <a:schemeClr val="accent5">
                      <a:satMod val="175000"/>
                      <a:alpha val="40000"/>
                    </a:schemeClr>
                  </a:glow>
                  <a:reflection blurRad="6350" stA="60000" endA="900" endPos="58000" dir="5400000" sy="-100000" algn="bl" rotWithShape="0"/>
                </a:effectLst>
              </a:rPr>
              <a:t>Injeção Termiônica</a:t>
            </a:r>
          </a:p>
        </p:txBody>
      </p:sp>
      <p:sp>
        <p:nvSpPr>
          <p:cNvPr id="56" name="Text Box 26"/>
          <p:cNvSpPr txBox="1">
            <a:spLocks noChangeArrowheads="1"/>
          </p:cNvSpPr>
          <p:nvPr/>
        </p:nvSpPr>
        <p:spPr bwMode="auto">
          <a:xfrm>
            <a:off x="3486155" y="2078027"/>
            <a:ext cx="1800225" cy="641350"/>
          </a:xfrm>
          <a:prstGeom prst="rect">
            <a:avLst/>
          </a:prstGeom>
          <a:noFill/>
          <a:ln w="9525">
            <a:noFill/>
            <a:miter lim="800000"/>
            <a:headEnd/>
            <a:tailEnd/>
          </a:ln>
          <a:effectLst/>
        </p:spPr>
        <p:txBody>
          <a:bodyPr>
            <a:spAutoFit/>
          </a:bodyPr>
          <a:lstStyle/>
          <a:p>
            <a:pPr algn="ctr">
              <a:spcBef>
                <a:spcPct val="50000"/>
              </a:spcBef>
            </a:pPr>
            <a:r>
              <a:rPr lang="pt-BR" sz="1800" dirty="0">
                <a:solidFill>
                  <a:schemeClr val="tx1">
                    <a:lumMod val="95000"/>
                  </a:schemeClr>
                </a:solidFill>
                <a:effectLst>
                  <a:glow rad="101600">
                    <a:schemeClr val="accent6">
                      <a:satMod val="175000"/>
                      <a:alpha val="40000"/>
                    </a:schemeClr>
                  </a:glow>
                  <a:reflection blurRad="6350" stA="60000" endA="900" endPos="58000" dir="5400000" sy="-100000" algn="bl" rotWithShape="0"/>
                </a:effectLst>
              </a:rPr>
              <a:t>Injeção por Tunelamento</a:t>
            </a:r>
          </a:p>
        </p:txBody>
      </p:sp>
      <p:sp>
        <p:nvSpPr>
          <p:cNvPr id="58" name="Rectangle 28"/>
          <p:cNvSpPr>
            <a:spLocks noChangeArrowheads="1"/>
          </p:cNvSpPr>
          <p:nvPr/>
        </p:nvSpPr>
        <p:spPr bwMode="auto">
          <a:xfrm>
            <a:off x="5545692" y="3694708"/>
            <a:ext cx="3474428" cy="369332"/>
          </a:xfrm>
          <a:prstGeom prst="rect">
            <a:avLst/>
          </a:prstGeom>
          <a:noFill/>
          <a:ln w="25400">
            <a:noFill/>
            <a:miter lim="800000"/>
            <a:headEnd/>
            <a:tailEnd/>
          </a:ln>
          <a:effectLst>
            <a:outerShdw blurRad="127000" dist="38100" dir="2700000" algn="ctr">
              <a:srgbClr val="000000">
                <a:alpha val="45000"/>
              </a:srgbClr>
            </a:outerShdw>
          </a:effectLst>
        </p:spPr>
        <p:txBody>
          <a:bodyPr wrap="square">
            <a:spAutoFit/>
          </a:bodyPr>
          <a:lstStyle/>
          <a:p>
            <a:pPr algn="r" eaLnBrk="0" hangingPunct="0">
              <a:spcBef>
                <a:spcPct val="50000"/>
              </a:spcBef>
            </a:pPr>
            <a:r>
              <a:rPr lang="pt-BR" b="1" dirty="0">
                <a:effectLst>
                  <a:glow rad="139700">
                    <a:schemeClr val="accent2">
                      <a:satMod val="175000"/>
                      <a:alpha val="40000"/>
                    </a:schemeClr>
                  </a:glow>
                </a:effectLst>
              </a:rPr>
              <a:t> </a:t>
            </a:r>
            <a:r>
              <a:rPr lang="pt-BR" b="1" dirty="0" err="1">
                <a:effectLst>
                  <a:glow rad="139700">
                    <a:schemeClr val="accent2">
                      <a:satMod val="175000"/>
                      <a:alpha val="40000"/>
                    </a:schemeClr>
                  </a:glow>
                </a:effectLst>
              </a:rPr>
              <a:t>Fowler-Nordheim</a:t>
            </a:r>
            <a:endParaRPr lang="en-US" b="1" dirty="0">
              <a:effectLst>
                <a:glow rad="139700">
                  <a:schemeClr val="accent2">
                    <a:satMod val="175000"/>
                    <a:alpha val="40000"/>
                  </a:schemeClr>
                </a:glow>
              </a:effectLst>
            </a:endParaRPr>
          </a:p>
        </p:txBody>
      </p:sp>
      <p:pic>
        <p:nvPicPr>
          <p:cNvPr id="24580" name="Picture 4"/>
          <p:cNvPicPr>
            <a:picLocks noChangeAspect="1" noChangeArrowheads="1"/>
          </p:cNvPicPr>
          <p:nvPr/>
        </p:nvPicPr>
        <p:blipFill>
          <a:blip r:embed="rId3" cstate="print"/>
          <a:srcRect/>
          <a:stretch>
            <a:fillRect/>
          </a:stretch>
        </p:blipFill>
        <p:spPr bwMode="auto">
          <a:xfrm>
            <a:off x="5873244" y="4123336"/>
            <a:ext cx="3070416" cy="864000"/>
          </a:xfrm>
          <a:prstGeom prst="rect">
            <a:avLst/>
          </a:prstGeom>
          <a:noFill/>
          <a:ln w="9525">
            <a:noFill/>
            <a:miter lim="800000"/>
            <a:headEnd/>
            <a:tailEnd/>
          </a:ln>
          <a:effectLst>
            <a:outerShdw blurRad="127000" dist="38100" dir="2700000" algn="ctr">
              <a:srgbClr val="000000">
                <a:alpha val="45000"/>
              </a:srgbClr>
            </a:outerShdw>
            <a:reflection blurRad="6350" stA="52000" endA="300" endPos="35000" dir="5400000" sy="-100000" algn="bl" rotWithShape="0"/>
          </a:effectLst>
          <a:scene3d>
            <a:camera prst="obliqueTopLeft"/>
            <a:lightRig rig="soft" dir="t"/>
          </a:scene3d>
          <a:sp3d>
            <a:bevelT w="203200" h="50800" prst="softRound"/>
          </a:sp3d>
        </p:spPr>
      </p:pic>
      <p:sp>
        <p:nvSpPr>
          <p:cNvPr id="60" name="Título 3"/>
          <p:cNvSpPr>
            <a:spLocks noGrp="1"/>
          </p:cNvSpPr>
          <p:nvPr>
            <p:ph type="ctrTitle"/>
          </p:nvPr>
        </p:nvSpPr>
        <p:spPr>
          <a:xfrm>
            <a:off x="-428660" y="-132450"/>
            <a:ext cx="8358246" cy="785818"/>
          </a:xfrm>
        </p:spPr>
        <p:txBody>
          <a:bodyPr>
            <a:noAutofit/>
          </a:bodyPr>
          <a:lstStyle/>
          <a:p>
            <a:pPr algn="ctr"/>
            <a:r>
              <a:rPr lang="pt-BR" sz="3600" dirty="0" smtClean="0"/>
              <a:t>Injeção e Transporte de Portadores</a:t>
            </a:r>
            <a:endParaRPr lang="pt-BR" sz="3600" dirty="0"/>
          </a:p>
        </p:txBody>
      </p:sp>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83972" name="Picture 4"/>
          <p:cNvPicPr>
            <a:picLocks noChangeAspect="1" noChangeArrowheads="1"/>
          </p:cNvPicPr>
          <p:nvPr/>
        </p:nvPicPr>
        <p:blipFill>
          <a:blip r:embed="rId4" cstate="print"/>
          <a:srcRect/>
          <a:stretch>
            <a:fillRect/>
          </a:stretch>
        </p:blipFill>
        <p:spPr bwMode="auto">
          <a:xfrm>
            <a:off x="6045577" y="2544016"/>
            <a:ext cx="2899045" cy="864000"/>
          </a:xfrm>
          <a:prstGeom prst="rect">
            <a:avLst/>
          </a:prstGeom>
          <a:noFill/>
          <a:ln w="9525">
            <a:noFill/>
            <a:miter lim="800000"/>
            <a:headEnd/>
            <a:tailEnd/>
          </a:ln>
          <a:effectLst>
            <a:outerShdw blurRad="127000" dist="38100" dir="2700000" algn="ctr">
              <a:srgbClr val="000000">
                <a:alpha val="45000"/>
              </a:srgbClr>
            </a:outerShdw>
            <a:reflection blurRad="6350" stA="52000" endA="300" endPos="35000" dir="5400000" sy="-100000" algn="bl" rotWithShape="0"/>
          </a:effectLst>
          <a:scene3d>
            <a:camera prst="obliqueTopLeft"/>
            <a:lightRig rig="soft" dir="t">
              <a:rot lat="0" lon="0" rev="0"/>
            </a:lightRig>
          </a:scene3d>
          <a:sp3d prstMaterial="plastic">
            <a:bevelT w="203200" h="50800" prst="softRound"/>
          </a:sp3d>
        </p:spPr>
      </p:pic>
      <p:pic>
        <p:nvPicPr>
          <p:cNvPr id="33" name="Picture 8"/>
          <p:cNvPicPr>
            <a:picLocks noChangeAspect="1" noChangeArrowheads="1"/>
          </p:cNvPicPr>
          <p:nvPr/>
        </p:nvPicPr>
        <p:blipFill>
          <a:blip r:embed="rId5" cstate="print"/>
          <a:srcRect/>
          <a:stretch>
            <a:fillRect/>
          </a:stretch>
        </p:blipFill>
        <p:spPr bwMode="auto">
          <a:xfrm>
            <a:off x="7572396" y="1172802"/>
            <a:ext cx="1326860" cy="756000"/>
          </a:xfrm>
          <a:prstGeom prst="rect">
            <a:avLst/>
          </a:prstGeom>
          <a:noFill/>
          <a:ln w="9525">
            <a:noFill/>
            <a:miter lim="800000"/>
            <a:headEnd/>
            <a:tailEnd/>
          </a:ln>
          <a:effectLst>
            <a:outerShdw blurRad="127000" dist="38100" dir="2700000" algn="ctr">
              <a:srgbClr val="000000">
                <a:alpha val="45000"/>
              </a:srgbClr>
            </a:outerShdw>
            <a:reflection blurRad="6350" stA="52000" endA="300" endPos="35000" dir="5400000" sy="-100000" algn="bl" rotWithShape="0"/>
          </a:effectLst>
          <a:scene3d>
            <a:camera prst="obliqueTopLeft"/>
            <a:lightRig rig="balanced" dir="t"/>
          </a:scene3d>
          <a:sp3d prstMaterial="powder">
            <a:bevelT w="203200" h="50800" prst="softRound"/>
          </a:sp3d>
        </p:spPr>
      </p:pic>
      <p:sp>
        <p:nvSpPr>
          <p:cNvPr id="46" name="Text Box 124"/>
          <p:cNvSpPr txBox="1">
            <a:spLocks noChangeArrowheads="1"/>
          </p:cNvSpPr>
          <p:nvPr/>
        </p:nvSpPr>
        <p:spPr bwMode="auto">
          <a:xfrm>
            <a:off x="5643570" y="726312"/>
            <a:ext cx="3391495" cy="369332"/>
          </a:xfrm>
          <a:prstGeom prst="rect">
            <a:avLst/>
          </a:prstGeom>
          <a:noFill/>
          <a:ln w="9525">
            <a:noFill/>
            <a:miter lim="800000"/>
            <a:headEnd/>
            <a:tailEnd/>
          </a:ln>
          <a:effectLst>
            <a:outerShdw blurRad="127000" dist="38100" dir="2700000" algn="ctr">
              <a:srgbClr val="000000">
                <a:alpha val="45000"/>
              </a:srgbClr>
            </a:outerShdw>
          </a:effectLst>
        </p:spPr>
        <p:txBody>
          <a:bodyPr wrap="square">
            <a:spAutoFit/>
          </a:bodyPr>
          <a:lstStyle/>
          <a:p>
            <a:pPr algn="r">
              <a:spcBef>
                <a:spcPct val="50000"/>
              </a:spcBef>
            </a:pPr>
            <a:r>
              <a:rPr lang="pt-BR" b="1" dirty="0" smtClean="0">
                <a:effectLst>
                  <a:glow rad="139700">
                    <a:schemeClr val="accent2">
                      <a:satMod val="175000"/>
                      <a:alpha val="40000"/>
                    </a:schemeClr>
                  </a:glow>
                </a:effectLst>
              </a:rPr>
              <a:t>Eficiência  Emissão (</a:t>
            </a:r>
            <a:r>
              <a:rPr lang="pt-BR" b="1" dirty="0" err="1" smtClean="0">
                <a:effectLst>
                  <a:glow rad="139700">
                    <a:schemeClr val="accent2">
                      <a:satMod val="175000"/>
                      <a:alpha val="40000"/>
                    </a:schemeClr>
                  </a:glow>
                </a:effectLst>
              </a:rPr>
              <a:t>Cd</a:t>
            </a:r>
            <a:r>
              <a:rPr lang="pt-BR" b="1" dirty="0" smtClean="0">
                <a:effectLst>
                  <a:glow rad="139700">
                    <a:schemeClr val="accent2">
                      <a:satMod val="175000"/>
                      <a:alpha val="40000"/>
                    </a:schemeClr>
                  </a:glow>
                </a:effectLst>
              </a:rPr>
              <a:t>/A)</a:t>
            </a:r>
            <a:endParaRPr lang="pt-BR" b="1" dirty="0">
              <a:effectLst>
                <a:glow rad="139700">
                  <a:schemeClr val="accent2">
                    <a:satMod val="175000"/>
                    <a:alpha val="40000"/>
                  </a:schemeClr>
                </a:glow>
              </a:effectLst>
            </a:endParaRPr>
          </a:p>
        </p:txBody>
      </p:sp>
      <p:sp>
        <p:nvSpPr>
          <p:cNvPr id="57" name="Text Box 124"/>
          <p:cNvSpPr txBox="1">
            <a:spLocks noChangeArrowheads="1"/>
          </p:cNvSpPr>
          <p:nvPr/>
        </p:nvSpPr>
        <p:spPr bwMode="auto">
          <a:xfrm>
            <a:off x="3954195" y="5287894"/>
            <a:ext cx="5072098" cy="369332"/>
          </a:xfrm>
          <a:prstGeom prst="rect">
            <a:avLst/>
          </a:prstGeom>
          <a:noFill/>
          <a:ln w="9525">
            <a:noFill/>
            <a:miter lim="800000"/>
            <a:headEnd/>
            <a:tailEnd/>
          </a:ln>
          <a:effectLst>
            <a:glow rad="139700">
              <a:schemeClr val="accent2">
                <a:satMod val="175000"/>
                <a:alpha val="40000"/>
              </a:schemeClr>
            </a:glow>
            <a:outerShdw blurRad="127000" dist="38100" dir="2700000" algn="ctr">
              <a:srgbClr val="000000">
                <a:alpha val="45000"/>
              </a:srgbClr>
            </a:outerShdw>
          </a:effectLst>
        </p:spPr>
        <p:txBody>
          <a:bodyPr wrap="square">
            <a:spAutoFit/>
          </a:bodyPr>
          <a:lstStyle/>
          <a:p>
            <a:pPr algn="r">
              <a:spcBef>
                <a:spcPct val="50000"/>
              </a:spcBef>
            </a:pPr>
            <a:r>
              <a:rPr lang="pt-BR" b="1" dirty="0" smtClean="0">
                <a:effectLst>
                  <a:glow rad="139700">
                    <a:schemeClr val="accent2">
                      <a:satMod val="175000"/>
                      <a:alpha val="40000"/>
                    </a:schemeClr>
                  </a:glow>
                </a:effectLst>
              </a:rPr>
              <a:t>Condução  limitada  por  cargas  aprisionadas</a:t>
            </a:r>
            <a:endParaRPr lang="pt-BR" b="1" dirty="0">
              <a:effectLst>
                <a:glow rad="139700">
                  <a:schemeClr val="accent2">
                    <a:satMod val="175000"/>
                    <a:alpha val="40000"/>
                  </a:schemeClr>
                </a:glow>
              </a:effectLst>
            </a:endParaRPr>
          </a:p>
        </p:txBody>
      </p:sp>
      <p:pic>
        <p:nvPicPr>
          <p:cNvPr id="59" name="Picture 4"/>
          <p:cNvPicPr>
            <a:picLocks noChangeAspect="1" noChangeArrowheads="1"/>
          </p:cNvPicPr>
          <p:nvPr/>
        </p:nvPicPr>
        <p:blipFill>
          <a:blip r:embed="rId6" cstate="print"/>
          <a:srcRect/>
          <a:stretch>
            <a:fillRect/>
          </a:stretch>
        </p:blipFill>
        <p:spPr bwMode="auto">
          <a:xfrm>
            <a:off x="3752490" y="5728663"/>
            <a:ext cx="5199794" cy="864000"/>
          </a:xfrm>
          <a:prstGeom prst="rect">
            <a:avLst/>
          </a:prstGeom>
          <a:noFill/>
          <a:ln w="9525">
            <a:noFill/>
            <a:miter lim="800000"/>
            <a:headEnd/>
            <a:tailEnd/>
          </a:ln>
          <a:effectLst>
            <a:outerShdw blurRad="127000" dist="38100" dir="2700000" algn="ctr">
              <a:srgbClr val="000000">
                <a:alpha val="45000"/>
              </a:srgbClr>
            </a:outerShdw>
            <a:reflection blurRad="6350" stA="50000" endA="300" endPos="55000" dir="5400000" sy="-100000" algn="bl" rotWithShape="0"/>
          </a:effectLst>
          <a:scene3d>
            <a:camera prst="obliqueTopLeft"/>
            <a:lightRig rig="soft" dir="t">
              <a:rot lat="0" lon="0" rev="0"/>
            </a:lightRig>
          </a:scene3d>
          <a:sp3d>
            <a:bevelT w="203200" h="50800" prst="softRound"/>
          </a:sp3d>
        </p:spPr>
      </p:pic>
      <p:sp>
        <p:nvSpPr>
          <p:cNvPr id="64" name="Text Box 124"/>
          <p:cNvSpPr txBox="1">
            <a:spLocks noChangeArrowheads="1"/>
          </p:cNvSpPr>
          <p:nvPr/>
        </p:nvSpPr>
        <p:spPr bwMode="auto">
          <a:xfrm>
            <a:off x="5820994" y="2118570"/>
            <a:ext cx="3185804" cy="369332"/>
          </a:xfrm>
          <a:prstGeom prst="rect">
            <a:avLst/>
          </a:prstGeom>
          <a:noFill/>
          <a:ln w="9525">
            <a:noFill/>
            <a:miter lim="800000"/>
            <a:headEnd/>
            <a:tailEnd/>
          </a:ln>
          <a:effectLst>
            <a:glow rad="139700">
              <a:schemeClr val="accent2">
                <a:satMod val="175000"/>
                <a:alpha val="40000"/>
              </a:schemeClr>
            </a:glow>
            <a:outerShdw blurRad="127000" dist="38100" dir="2700000" algn="ctr">
              <a:srgbClr val="000000">
                <a:alpha val="45000"/>
              </a:srgbClr>
            </a:outerShdw>
          </a:effectLst>
        </p:spPr>
        <p:txBody>
          <a:bodyPr wrap="square">
            <a:spAutoFit/>
          </a:bodyPr>
          <a:lstStyle/>
          <a:p>
            <a:pPr algn="r">
              <a:spcBef>
                <a:spcPct val="50000"/>
              </a:spcBef>
            </a:pPr>
            <a:r>
              <a:rPr lang="pt-BR" b="1" dirty="0" smtClean="0">
                <a:effectLst>
                  <a:glow rad="139700">
                    <a:schemeClr val="accent2">
                      <a:satMod val="175000"/>
                      <a:alpha val="40000"/>
                    </a:schemeClr>
                  </a:glow>
                </a:effectLst>
              </a:rPr>
              <a:t>Condução  </a:t>
            </a:r>
            <a:r>
              <a:rPr lang="pt-BR" b="1" dirty="0" err="1" smtClean="0">
                <a:effectLst>
                  <a:glow rad="139700">
                    <a:schemeClr val="accent2">
                      <a:satMod val="175000"/>
                      <a:alpha val="40000"/>
                    </a:schemeClr>
                  </a:glow>
                </a:effectLst>
              </a:rPr>
              <a:t>Termoiônica</a:t>
            </a:r>
            <a:r>
              <a:rPr lang="pt-BR" b="1" dirty="0" smtClean="0">
                <a:effectLst>
                  <a:glow rad="139700">
                    <a:schemeClr val="accent2">
                      <a:satMod val="175000"/>
                      <a:alpha val="40000"/>
                    </a:schemeClr>
                  </a:glow>
                </a:effectLst>
              </a:rPr>
              <a:t> </a:t>
            </a:r>
            <a:endParaRPr lang="pt-BR" b="1" dirty="0">
              <a:effectLst>
                <a:glow rad="139700">
                  <a:schemeClr val="accent2">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3 -0.00231 C -0.00677 -0.03469 -0.0033 -0.06314 0.00278 -0.07956 C 0.00885 -0.09598 0.02361 -0.09806 0.03368 -0.10037 C 0.04375 -0.10268 0.05503 -0.09783 0.06302 -0.0932 C 0.07101 -0.08857 0.07552 -0.08002 0.0816 -0.07192 C 0.08767 -0.06383 0.09566 -0.05088 0.0993 -0.04533 " pathEditMode="fixed" rAng="0" ptsTypes="aaaaaa">
                                      <p:cBhvr>
                                        <p:cTn id="6" dur="2000" fill="hold"/>
                                        <p:tgtEl>
                                          <p:spTgt spid="2"/>
                                        </p:tgtEl>
                                        <p:attrNameLst>
                                          <p:attrName>ppt_x</p:attrName>
                                          <p:attrName>ppt_y</p:attrName>
                                        </p:attrNameLst>
                                      </p:cBhvr>
                                      <p:rCtr x="49" y="-50"/>
                                    </p:animMotion>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5.55112E-17 4.44444E-6 L 0.1408 4.44444E-6 " pathEditMode="relative" rAng="0" ptsTypes="AA">
                                      <p:cBhvr>
                                        <p:cTn id="12" dur="2000" fill="hold"/>
                                        <p:tgtEl>
                                          <p:spTgt spid="3"/>
                                        </p:tgtEl>
                                        <p:attrNameLst>
                                          <p:attrName>ppt_x</p:attrName>
                                          <p:attrName>ppt_y</p:attrName>
                                        </p:attrNameLst>
                                      </p:cBhvr>
                                      <p:rCtr x="70" y="0"/>
                                    </p:animMotion>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ítulo 3"/>
          <p:cNvSpPr>
            <a:spLocks noGrp="1"/>
          </p:cNvSpPr>
          <p:nvPr>
            <p:ph type="ctrTitle"/>
          </p:nvPr>
        </p:nvSpPr>
        <p:spPr>
          <a:xfrm>
            <a:off x="571472" y="-71462"/>
            <a:ext cx="8358246" cy="785818"/>
          </a:xfrm>
        </p:spPr>
        <p:txBody>
          <a:bodyPr>
            <a:normAutofit/>
          </a:bodyPr>
          <a:lstStyle/>
          <a:p>
            <a:pPr algn="l"/>
            <a:r>
              <a:rPr lang="pt-BR" sz="4800" dirty="0" smtClean="0"/>
              <a:t>Transporte de buracos</a:t>
            </a:r>
            <a:endParaRPr lang="pt-BR" sz="4800" dirty="0"/>
          </a:p>
        </p:txBody>
      </p:sp>
      <p:pic>
        <p:nvPicPr>
          <p:cNvPr id="422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862013"/>
            <a:ext cx="890587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535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ítulo 3"/>
          <p:cNvSpPr>
            <a:spLocks noGrp="1"/>
          </p:cNvSpPr>
          <p:nvPr>
            <p:ph type="ctrTitle"/>
          </p:nvPr>
        </p:nvSpPr>
        <p:spPr>
          <a:xfrm>
            <a:off x="571472" y="-27384"/>
            <a:ext cx="8358246" cy="785818"/>
          </a:xfrm>
        </p:spPr>
        <p:txBody>
          <a:bodyPr>
            <a:normAutofit/>
          </a:bodyPr>
          <a:lstStyle/>
          <a:p>
            <a:pPr algn="l"/>
            <a:r>
              <a:rPr lang="pt-BR" sz="4800" dirty="0" smtClean="0"/>
              <a:t>Transporte de elétrons</a:t>
            </a:r>
            <a:endParaRPr lang="pt-BR" sz="4800" dirty="0"/>
          </a:p>
        </p:txBody>
      </p:sp>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1166813"/>
            <a:ext cx="8505825"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937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916371807"/>
              </p:ext>
            </p:extLst>
          </p:nvPr>
        </p:nvGraphicFramePr>
        <p:xfrm>
          <a:off x="1500166" y="847710"/>
          <a:ext cx="6500858" cy="593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ítulo 3"/>
          <p:cNvSpPr>
            <a:spLocks noGrp="1"/>
          </p:cNvSpPr>
          <p:nvPr>
            <p:ph type="ctrTitle"/>
          </p:nvPr>
        </p:nvSpPr>
        <p:spPr>
          <a:xfrm>
            <a:off x="571472" y="-71462"/>
            <a:ext cx="8358246" cy="785818"/>
          </a:xfrm>
        </p:spPr>
        <p:txBody>
          <a:bodyPr>
            <a:normAutofit/>
          </a:bodyPr>
          <a:lstStyle/>
          <a:p>
            <a:pPr algn="l"/>
            <a:r>
              <a:rPr lang="pt-BR" sz="4800" dirty="0" smtClean="0"/>
              <a:t>Arquitetura</a:t>
            </a:r>
            <a:endParaRPr lang="pt-BR" sz="4800" dirty="0"/>
          </a:p>
        </p:txBody>
      </p:sp>
      <p:pic>
        <p:nvPicPr>
          <p:cNvPr id="421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36712"/>
            <a:ext cx="7920880" cy="561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375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66" name="CaixaDeTexto 65"/>
          <p:cNvSpPr txBox="1"/>
          <p:nvPr/>
        </p:nvSpPr>
        <p:spPr>
          <a:xfrm>
            <a:off x="1643042" y="2000240"/>
            <a:ext cx="2000264" cy="369332"/>
          </a:xfrm>
          <a:prstGeom prst="rect">
            <a:avLst/>
          </a:prstGeom>
          <a:noFill/>
        </p:spPr>
        <p:txBody>
          <a:bodyPr wrap="square" rtlCol="0">
            <a:spAutoFit/>
          </a:bodyPr>
          <a:lstStyle/>
          <a:p>
            <a:pPr algn="ctr"/>
            <a:r>
              <a:rPr lang="en-US" dirty="0" err="1" smtClean="0">
                <a:effectLst>
                  <a:glow rad="139700">
                    <a:schemeClr val="accent2">
                      <a:satMod val="175000"/>
                      <a:alpha val="40000"/>
                    </a:schemeClr>
                  </a:glow>
                </a:effectLst>
              </a:rPr>
              <a:t>Singleto</a:t>
            </a:r>
            <a:r>
              <a:rPr lang="en-US" dirty="0" smtClean="0">
                <a:effectLst>
                  <a:glow rad="139700">
                    <a:schemeClr val="accent2">
                      <a:satMod val="175000"/>
                      <a:alpha val="40000"/>
                    </a:schemeClr>
                  </a:glow>
                </a:effectLst>
              </a:rPr>
              <a:t> (25%)</a:t>
            </a:r>
            <a:endParaRPr lang="pt-BR" dirty="0">
              <a:effectLst>
                <a:glow rad="139700">
                  <a:schemeClr val="accent2">
                    <a:satMod val="175000"/>
                    <a:alpha val="40000"/>
                  </a:schemeClr>
                </a:glow>
              </a:effectLst>
            </a:endParaRPr>
          </a:p>
        </p:txBody>
      </p:sp>
      <p:sp>
        <p:nvSpPr>
          <p:cNvPr id="73" name="Título 3"/>
          <p:cNvSpPr>
            <a:spLocks noGrp="1"/>
          </p:cNvSpPr>
          <p:nvPr>
            <p:ph type="ctrTitle"/>
          </p:nvPr>
        </p:nvSpPr>
        <p:spPr>
          <a:xfrm>
            <a:off x="571472" y="-71462"/>
            <a:ext cx="8358246" cy="785818"/>
          </a:xfrm>
        </p:spPr>
        <p:txBody>
          <a:bodyPr>
            <a:normAutofit fontScale="90000"/>
          </a:bodyPr>
          <a:lstStyle/>
          <a:p>
            <a:pPr algn="l"/>
            <a:r>
              <a:rPr lang="pt-BR" sz="4800" dirty="0" smtClean="0"/>
              <a:t>Mecanismo de Eletroluminescência</a:t>
            </a:r>
            <a:endParaRPr lang="pt-BR" sz="4800" dirty="0"/>
          </a:p>
        </p:txBody>
      </p:sp>
      <p:grpSp>
        <p:nvGrpSpPr>
          <p:cNvPr id="31" name="Grupo 95"/>
          <p:cNvGrpSpPr/>
          <p:nvPr/>
        </p:nvGrpSpPr>
        <p:grpSpPr>
          <a:xfrm>
            <a:off x="4789486" y="1295382"/>
            <a:ext cx="431800" cy="366712"/>
            <a:chOff x="355700" y="1975856"/>
            <a:chExt cx="431800" cy="366712"/>
          </a:xfrm>
        </p:grpSpPr>
        <p:sp>
          <p:nvSpPr>
            <p:cNvPr id="45" name="Oval 44"/>
            <p:cNvSpPr>
              <a:spLocks noChangeArrowheads="1"/>
            </p:cNvSpPr>
            <p:nvPr/>
          </p:nvSpPr>
          <p:spPr bwMode="auto">
            <a:xfrm>
              <a:off x="385733" y="2079614"/>
              <a:ext cx="215900" cy="215900"/>
            </a:xfrm>
            <a:prstGeom prst="ellipse">
              <a:avLst/>
            </a:prstGeom>
            <a:solidFill>
              <a:schemeClr val="bg2">
                <a:lumMod val="40000"/>
                <a:lumOff val="60000"/>
              </a:schemeClr>
            </a:solidFill>
            <a:ln w="9525">
              <a:noFill/>
              <a:round/>
              <a:headEnd/>
              <a:tailEnd/>
            </a:ln>
            <a:effectLst>
              <a:glow rad="228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p>
          </p:txBody>
        </p:sp>
        <p:sp>
          <p:nvSpPr>
            <p:cNvPr id="46" name="Text Box 45"/>
            <p:cNvSpPr txBox="1">
              <a:spLocks noChangeArrowheads="1"/>
            </p:cNvSpPr>
            <p:nvPr/>
          </p:nvSpPr>
          <p:spPr bwMode="auto">
            <a:xfrm>
              <a:off x="355700" y="1975856"/>
              <a:ext cx="431800" cy="366712"/>
            </a:xfrm>
            <a:prstGeom prst="rect">
              <a:avLst/>
            </a:prstGeom>
            <a:noFill/>
            <a:ln w="9525">
              <a:noFill/>
              <a:miter lim="800000"/>
              <a:headEnd/>
              <a:tailEnd/>
            </a:ln>
            <a:effectLst/>
          </p:spPr>
          <p:txBody>
            <a:bodyPr>
              <a:spAutoFit/>
              <a:scene3d>
                <a:camera prst="orthographicFront"/>
                <a:lightRig rig="threePt" dir="t"/>
              </a:scene3d>
              <a:sp3d extrusionH="57150">
                <a:bevelT w="50800" h="38100" prst="riblet"/>
              </a:sp3d>
            </a:bodyPr>
            <a:lstStyle/>
            <a:p>
              <a:pPr>
                <a:spcBef>
                  <a:spcPct val="50000"/>
                </a:spcBef>
              </a:pPr>
              <a:r>
                <a:rPr lang="pt-BR" sz="1800" dirty="0">
                  <a:solidFill>
                    <a:srgbClr val="000000"/>
                  </a:solidFill>
                  <a:effectLst>
                    <a:glow rad="228600">
                      <a:schemeClr val="accent2">
                        <a:satMod val="175000"/>
                        <a:alpha val="40000"/>
                      </a:schemeClr>
                    </a:glow>
                  </a:effectLst>
                </a:rPr>
                <a:t>-</a:t>
              </a:r>
            </a:p>
          </p:txBody>
        </p:sp>
      </p:grpSp>
      <p:grpSp>
        <p:nvGrpSpPr>
          <p:cNvPr id="36" name="Grupo 107"/>
          <p:cNvGrpSpPr/>
          <p:nvPr/>
        </p:nvGrpSpPr>
        <p:grpSpPr>
          <a:xfrm>
            <a:off x="4286248" y="1285860"/>
            <a:ext cx="431800" cy="366712"/>
            <a:chOff x="462000" y="3466532"/>
            <a:chExt cx="431800" cy="366712"/>
          </a:xfrm>
        </p:grpSpPr>
        <p:sp>
          <p:nvSpPr>
            <p:cNvPr id="37" name="Oval 44"/>
            <p:cNvSpPr>
              <a:spLocks noChangeArrowheads="1"/>
            </p:cNvSpPr>
            <p:nvPr/>
          </p:nvSpPr>
          <p:spPr bwMode="auto">
            <a:xfrm>
              <a:off x="500034" y="3571876"/>
              <a:ext cx="215900" cy="215900"/>
            </a:xfrm>
            <a:prstGeom prst="ellipse">
              <a:avLst/>
            </a:prstGeom>
            <a:solidFill>
              <a:srgbClr val="FFFF66"/>
            </a:solidFill>
            <a:ln w="9525">
              <a:noFill/>
              <a:round/>
              <a:headEnd/>
              <a:tailEnd/>
            </a:ln>
            <a:effectLst>
              <a:glow rad="228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txBody>
            <a:bodyPr wrap="none" anchor="ctr"/>
            <a:lstStyle/>
            <a:p>
              <a:endParaRPr lang="pt-BR">
                <a:effectLst>
                  <a:glow rad="228600">
                    <a:schemeClr val="accent6">
                      <a:satMod val="175000"/>
                      <a:alpha val="40000"/>
                    </a:schemeClr>
                  </a:glow>
                </a:effectLst>
              </a:endParaRPr>
            </a:p>
          </p:txBody>
        </p:sp>
        <p:sp>
          <p:nvSpPr>
            <p:cNvPr id="38" name="Text Box 45"/>
            <p:cNvSpPr txBox="1">
              <a:spLocks noChangeArrowheads="1"/>
            </p:cNvSpPr>
            <p:nvPr/>
          </p:nvSpPr>
          <p:spPr bwMode="auto">
            <a:xfrm>
              <a:off x="462000" y="3466532"/>
              <a:ext cx="431800" cy="366712"/>
            </a:xfrm>
            <a:prstGeom prst="rect">
              <a:avLst/>
            </a:prstGeom>
            <a:noFill/>
            <a:ln w="9525">
              <a:noFill/>
              <a:miter lim="800000"/>
              <a:headEnd/>
              <a:tailEnd/>
            </a:ln>
            <a:effectLst>
              <a:glow rad="139700">
                <a:schemeClr val="accent6">
                  <a:satMod val="175000"/>
                  <a:alpha val="40000"/>
                </a:schemeClr>
              </a:glow>
            </a:effectLst>
          </p:spPr>
          <p:txBody>
            <a:bodyPr>
              <a:spAutoFit/>
              <a:scene3d>
                <a:camera prst="orthographicFront"/>
                <a:lightRig rig="threePt" dir="t"/>
              </a:scene3d>
              <a:sp3d extrusionH="57150">
                <a:bevelT w="50800" h="38100" prst="riblet"/>
              </a:sp3d>
            </a:bodyPr>
            <a:lstStyle/>
            <a:p>
              <a:pPr>
                <a:spcBef>
                  <a:spcPct val="50000"/>
                </a:spcBef>
              </a:pPr>
              <a:r>
                <a:rPr lang="pt-BR" sz="1800" dirty="0" smtClean="0">
                  <a:ln>
                    <a:solidFill>
                      <a:srgbClr val="FF0000"/>
                    </a:solidFill>
                  </a:ln>
                  <a:noFill/>
                  <a:effectLst>
                    <a:glow rad="228600">
                      <a:schemeClr val="accent6">
                        <a:satMod val="175000"/>
                        <a:alpha val="40000"/>
                      </a:schemeClr>
                    </a:glow>
                  </a:effectLst>
                </a:rPr>
                <a:t>+</a:t>
              </a:r>
              <a:endParaRPr lang="pt-BR" sz="1800" dirty="0">
                <a:ln>
                  <a:solidFill>
                    <a:srgbClr val="FF0000"/>
                  </a:solidFill>
                </a:ln>
                <a:noFill/>
                <a:effectLst>
                  <a:glow rad="228600">
                    <a:schemeClr val="accent6">
                      <a:satMod val="175000"/>
                      <a:alpha val="40000"/>
                    </a:schemeClr>
                  </a:glow>
                </a:effectLst>
              </a:endParaRPr>
            </a:p>
          </p:txBody>
        </p:sp>
      </p:grpSp>
      <p:sp>
        <p:nvSpPr>
          <p:cNvPr id="74" name="Line 14"/>
          <p:cNvSpPr>
            <a:spLocks noChangeShapeType="1"/>
          </p:cNvSpPr>
          <p:nvPr/>
        </p:nvSpPr>
        <p:spPr bwMode="auto">
          <a:xfrm>
            <a:off x="3731590" y="2899998"/>
            <a:ext cx="0" cy="2628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79" name="Line 19"/>
          <p:cNvSpPr>
            <a:spLocks noChangeShapeType="1"/>
          </p:cNvSpPr>
          <p:nvPr/>
        </p:nvSpPr>
        <p:spPr bwMode="auto">
          <a:xfrm rot="5400000" flipH="1">
            <a:off x="2571736" y="4357695"/>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80" name="Line 20"/>
          <p:cNvSpPr>
            <a:spLocks noChangeShapeType="1"/>
          </p:cNvSpPr>
          <p:nvPr/>
        </p:nvSpPr>
        <p:spPr bwMode="auto">
          <a:xfrm>
            <a:off x="1225579" y="5715016"/>
            <a:ext cx="3060670" cy="0"/>
          </a:xfrm>
          <a:prstGeom prst="line">
            <a:avLst/>
          </a:prstGeom>
          <a:noFill/>
          <a:ln w="38100">
            <a:solidFill>
              <a:schemeClr val="tx1"/>
            </a:solidFill>
            <a:prstDash val="solid"/>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85" name="Text Box 25"/>
          <p:cNvSpPr txBox="1">
            <a:spLocks noChangeArrowheads="1"/>
          </p:cNvSpPr>
          <p:nvPr/>
        </p:nvSpPr>
        <p:spPr bwMode="auto">
          <a:xfrm>
            <a:off x="806763" y="5371474"/>
            <a:ext cx="1152525" cy="461665"/>
          </a:xfrm>
          <a:prstGeom prst="rect">
            <a:avLst/>
          </a:prstGeom>
          <a:noFill/>
          <a:ln w="9525">
            <a:noFill/>
            <a:miter lim="800000"/>
            <a:headEnd/>
            <a:tailEnd/>
          </a:ln>
          <a:effectLst/>
        </p:spPr>
        <p:txBody>
          <a:bodyPr>
            <a:spAutoFit/>
          </a:bodyPr>
          <a:lstStyle/>
          <a:p>
            <a:pPr>
              <a:spcBef>
                <a:spcPct val="50000"/>
              </a:spcBef>
            </a:pPr>
            <a:r>
              <a:rPr lang="pt-BR" sz="2400" dirty="0" smtClean="0">
                <a:effectLst>
                  <a:glow rad="101600">
                    <a:schemeClr val="accent2">
                      <a:satMod val="175000"/>
                      <a:alpha val="40000"/>
                    </a:schemeClr>
                  </a:glow>
                  <a:reflection blurRad="6350" stA="60000" endA="900" endPos="58000" dir="5400000" sy="-100000" algn="bl" rotWithShape="0"/>
                </a:effectLst>
              </a:rPr>
              <a:t>S</a:t>
            </a:r>
            <a:r>
              <a:rPr lang="pt-BR" sz="2400" baseline="-25000" dirty="0" smtClean="0">
                <a:effectLst>
                  <a:glow rad="101600">
                    <a:schemeClr val="accent2">
                      <a:satMod val="175000"/>
                      <a:alpha val="40000"/>
                    </a:schemeClr>
                  </a:glow>
                  <a:reflection blurRad="6350" stA="60000" endA="900" endPos="58000" dir="5400000" sy="-100000" algn="bl" rotWithShape="0"/>
                </a:effectLst>
              </a:rPr>
              <a:t>0</a:t>
            </a:r>
            <a:endParaRPr lang="pt-BR" sz="2400" baseline="-25000" dirty="0">
              <a:effectLst>
                <a:glow rad="101600">
                  <a:schemeClr val="accent2">
                    <a:satMod val="175000"/>
                    <a:alpha val="40000"/>
                  </a:schemeClr>
                </a:glow>
                <a:reflection blurRad="6350" stA="60000" endA="900" endPos="58000" dir="5400000" sy="-100000" algn="bl" rotWithShape="0"/>
              </a:effectLst>
            </a:endParaRPr>
          </a:p>
        </p:txBody>
      </p:sp>
      <p:sp>
        <p:nvSpPr>
          <p:cNvPr id="91" name="Text Box 32"/>
          <p:cNvSpPr txBox="1">
            <a:spLocks noChangeArrowheads="1"/>
          </p:cNvSpPr>
          <p:nvPr/>
        </p:nvSpPr>
        <p:spPr bwMode="auto">
          <a:xfrm>
            <a:off x="3571868" y="6143644"/>
            <a:ext cx="2786082" cy="461665"/>
          </a:xfrm>
          <a:prstGeom prst="rect">
            <a:avLst/>
          </a:prstGeom>
          <a:noFill/>
          <a:ln w="9525">
            <a:noFill/>
            <a:miter lim="800000"/>
            <a:headEnd/>
            <a:tailEnd/>
          </a:ln>
          <a:effectLst/>
        </p:spPr>
        <p:txBody>
          <a:bodyPr wrap="square">
            <a:spAutoFit/>
          </a:bodyPr>
          <a:lstStyle/>
          <a:p>
            <a:pPr algn="ctr">
              <a:spcBef>
                <a:spcPct val="50000"/>
              </a:spcBef>
            </a:pPr>
            <a:r>
              <a:rPr lang="en-US" sz="2400" dirty="0" err="1" smtClean="0">
                <a:effectLst>
                  <a:glow rad="101600">
                    <a:schemeClr val="accent2">
                      <a:satMod val="175000"/>
                      <a:alpha val="40000"/>
                    </a:schemeClr>
                  </a:glow>
                  <a:reflection blurRad="6350" stA="60000" endA="900" endPos="58000" dir="5400000" sy="-100000" algn="bl" rotWithShape="0"/>
                </a:effectLst>
              </a:rPr>
              <a:t>Camada</a:t>
            </a:r>
            <a:r>
              <a:rPr lang="en-US" sz="2400" dirty="0" smtClean="0">
                <a:effectLst>
                  <a:glow rad="101600">
                    <a:schemeClr val="accent2">
                      <a:satMod val="175000"/>
                      <a:alpha val="40000"/>
                    </a:schemeClr>
                  </a:glow>
                  <a:reflection blurRad="6350" stA="60000" endA="900" endPos="58000" dir="5400000" sy="-100000" algn="bl" rotWithShape="0"/>
                </a:effectLst>
              </a:rPr>
              <a:t> </a:t>
            </a:r>
            <a:r>
              <a:rPr lang="en-US" sz="2400" dirty="0" err="1" smtClean="0">
                <a:effectLst>
                  <a:glow rad="101600">
                    <a:schemeClr val="accent2">
                      <a:satMod val="175000"/>
                      <a:alpha val="40000"/>
                    </a:schemeClr>
                  </a:glow>
                  <a:reflection blurRad="6350" stA="60000" endA="900" endPos="58000" dir="5400000" sy="-100000" algn="bl" rotWithShape="0"/>
                </a:effectLst>
              </a:rPr>
              <a:t>Orgânica</a:t>
            </a:r>
            <a:endParaRPr lang="pt-BR" sz="2400" dirty="0">
              <a:effectLst>
                <a:glow rad="101600">
                  <a:schemeClr val="accent2">
                    <a:satMod val="175000"/>
                    <a:alpha val="40000"/>
                  </a:schemeClr>
                </a:glow>
                <a:reflection blurRad="6350" stA="60000" endA="900" endPos="58000" dir="5400000" sy="-100000" algn="bl" rotWithShape="0"/>
              </a:effectLst>
            </a:endParaRPr>
          </a:p>
        </p:txBody>
      </p:sp>
      <p:sp>
        <p:nvSpPr>
          <p:cNvPr id="92" name="Line 19"/>
          <p:cNvSpPr>
            <a:spLocks noChangeShapeType="1"/>
          </p:cNvSpPr>
          <p:nvPr/>
        </p:nvSpPr>
        <p:spPr bwMode="auto">
          <a:xfrm rot="5400000" flipH="1">
            <a:off x="2571735" y="4214819"/>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93" name="Line 19"/>
          <p:cNvSpPr>
            <a:spLocks noChangeShapeType="1"/>
          </p:cNvSpPr>
          <p:nvPr/>
        </p:nvSpPr>
        <p:spPr bwMode="auto">
          <a:xfrm rot="5400000" flipH="1">
            <a:off x="2571736" y="4071943"/>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94" name="Line 14"/>
          <p:cNvSpPr>
            <a:spLocks noChangeShapeType="1"/>
          </p:cNvSpPr>
          <p:nvPr/>
        </p:nvSpPr>
        <p:spPr bwMode="auto">
          <a:xfrm>
            <a:off x="3343906" y="2887990"/>
            <a:ext cx="0" cy="2520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95" name="Line 14"/>
          <p:cNvSpPr>
            <a:spLocks noChangeShapeType="1"/>
          </p:cNvSpPr>
          <p:nvPr/>
        </p:nvSpPr>
        <p:spPr bwMode="auto">
          <a:xfrm>
            <a:off x="2956222" y="2879894"/>
            <a:ext cx="0" cy="2376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96" name="Line 14"/>
          <p:cNvSpPr>
            <a:spLocks noChangeShapeType="1"/>
          </p:cNvSpPr>
          <p:nvPr/>
        </p:nvSpPr>
        <p:spPr bwMode="auto">
          <a:xfrm>
            <a:off x="4071934" y="2893079"/>
            <a:ext cx="0" cy="2808289"/>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98" name="Line 19"/>
          <p:cNvSpPr>
            <a:spLocks noChangeShapeType="1"/>
          </p:cNvSpPr>
          <p:nvPr/>
        </p:nvSpPr>
        <p:spPr bwMode="auto">
          <a:xfrm rot="5400000" flipH="1">
            <a:off x="2595881" y="1524928"/>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99" name="Line 20"/>
          <p:cNvSpPr>
            <a:spLocks noChangeShapeType="1"/>
          </p:cNvSpPr>
          <p:nvPr/>
        </p:nvSpPr>
        <p:spPr bwMode="auto">
          <a:xfrm>
            <a:off x="1249724" y="2882249"/>
            <a:ext cx="2880000" cy="0"/>
          </a:xfrm>
          <a:prstGeom prst="line">
            <a:avLst/>
          </a:prstGeom>
          <a:noFill/>
          <a:ln w="38100">
            <a:solidFill>
              <a:schemeClr val="tx1"/>
            </a:solidFill>
            <a:prstDash val="solid"/>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0" name="Text Box 25"/>
          <p:cNvSpPr txBox="1">
            <a:spLocks noChangeArrowheads="1"/>
          </p:cNvSpPr>
          <p:nvPr/>
        </p:nvSpPr>
        <p:spPr bwMode="auto">
          <a:xfrm>
            <a:off x="830908" y="2538707"/>
            <a:ext cx="1152525" cy="461665"/>
          </a:xfrm>
          <a:prstGeom prst="rect">
            <a:avLst/>
          </a:prstGeom>
          <a:noFill/>
          <a:ln w="9525">
            <a:noFill/>
            <a:miter lim="800000"/>
            <a:headEnd/>
            <a:tailEnd/>
          </a:ln>
          <a:effectLst/>
        </p:spPr>
        <p:txBody>
          <a:bodyPr>
            <a:spAutoFit/>
          </a:bodyPr>
          <a:lstStyle/>
          <a:p>
            <a:pPr>
              <a:spcBef>
                <a:spcPct val="50000"/>
              </a:spcBef>
            </a:pPr>
            <a:r>
              <a:rPr lang="pt-BR" sz="2400" dirty="0" smtClean="0">
                <a:effectLst>
                  <a:glow rad="101600">
                    <a:schemeClr val="accent2">
                      <a:satMod val="175000"/>
                      <a:alpha val="40000"/>
                    </a:schemeClr>
                  </a:glow>
                  <a:reflection blurRad="6350" stA="60000" endA="900" endPos="58000" dir="5400000" sy="-100000" algn="bl" rotWithShape="0"/>
                </a:effectLst>
              </a:rPr>
              <a:t>S</a:t>
            </a:r>
            <a:r>
              <a:rPr lang="pt-BR" sz="2400" baseline="-25000" dirty="0" smtClean="0">
                <a:effectLst>
                  <a:glow rad="101600">
                    <a:schemeClr val="accent2">
                      <a:satMod val="175000"/>
                      <a:alpha val="40000"/>
                    </a:schemeClr>
                  </a:glow>
                  <a:reflection blurRad="6350" stA="60000" endA="900" endPos="58000" dir="5400000" sy="-100000" algn="bl" rotWithShape="0"/>
                </a:effectLst>
              </a:rPr>
              <a:t>1</a:t>
            </a:r>
            <a:endParaRPr lang="pt-BR" sz="2400" baseline="-25000" dirty="0">
              <a:effectLst>
                <a:glow rad="101600">
                  <a:schemeClr val="accent2">
                    <a:satMod val="175000"/>
                    <a:alpha val="40000"/>
                  </a:schemeClr>
                </a:glow>
                <a:reflection blurRad="6350" stA="60000" endA="900" endPos="58000" dir="5400000" sy="-100000" algn="bl" rotWithShape="0"/>
              </a:effectLst>
            </a:endParaRPr>
          </a:p>
        </p:txBody>
      </p:sp>
      <p:sp>
        <p:nvSpPr>
          <p:cNvPr id="101" name="Line 19"/>
          <p:cNvSpPr>
            <a:spLocks noChangeShapeType="1"/>
          </p:cNvSpPr>
          <p:nvPr/>
        </p:nvSpPr>
        <p:spPr bwMode="auto">
          <a:xfrm rot="5400000" flipH="1">
            <a:off x="2595880" y="1382052"/>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2" name="Line 19"/>
          <p:cNvSpPr>
            <a:spLocks noChangeShapeType="1"/>
          </p:cNvSpPr>
          <p:nvPr/>
        </p:nvSpPr>
        <p:spPr bwMode="auto">
          <a:xfrm rot="5400000" flipH="1">
            <a:off x="2595881" y="1239176"/>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13" name="Text Box 25"/>
          <p:cNvSpPr txBox="1">
            <a:spLocks noChangeArrowheads="1"/>
          </p:cNvSpPr>
          <p:nvPr/>
        </p:nvSpPr>
        <p:spPr bwMode="auto">
          <a:xfrm>
            <a:off x="4990178" y="2953687"/>
            <a:ext cx="1152525" cy="461665"/>
          </a:xfrm>
          <a:prstGeom prst="rect">
            <a:avLst/>
          </a:prstGeom>
          <a:noFill/>
          <a:ln w="9525">
            <a:noFill/>
            <a:miter lim="800000"/>
            <a:headEnd/>
            <a:tailEnd/>
          </a:ln>
          <a:effectLst/>
        </p:spPr>
        <p:txBody>
          <a:bodyPr>
            <a:spAutoFit/>
          </a:bodyPr>
          <a:lstStyle/>
          <a:p>
            <a:pPr>
              <a:spcBef>
                <a:spcPct val="50000"/>
              </a:spcBef>
            </a:pPr>
            <a:r>
              <a:rPr lang="pt-BR" sz="2400" dirty="0" smtClean="0">
                <a:effectLst>
                  <a:glow rad="101600">
                    <a:schemeClr val="accent2">
                      <a:satMod val="175000"/>
                      <a:alpha val="40000"/>
                    </a:schemeClr>
                  </a:glow>
                  <a:reflection blurRad="6350" stA="60000" endA="900" endPos="58000" dir="5400000" sy="-100000" algn="bl" rotWithShape="0"/>
                </a:effectLst>
              </a:rPr>
              <a:t>T</a:t>
            </a:r>
            <a:r>
              <a:rPr lang="pt-BR" sz="2400" baseline="-25000" dirty="0" smtClean="0">
                <a:effectLst>
                  <a:glow rad="101600">
                    <a:schemeClr val="accent2">
                      <a:satMod val="175000"/>
                      <a:alpha val="40000"/>
                    </a:schemeClr>
                  </a:glow>
                  <a:reflection blurRad="6350" stA="60000" endA="900" endPos="58000" dir="5400000" sy="-100000" algn="bl" rotWithShape="0"/>
                </a:effectLst>
              </a:rPr>
              <a:t>1</a:t>
            </a:r>
            <a:endParaRPr lang="pt-BR" sz="2400" baseline="-25000" dirty="0">
              <a:effectLst>
                <a:glow rad="101600">
                  <a:schemeClr val="accent2">
                    <a:satMod val="175000"/>
                    <a:alpha val="40000"/>
                  </a:schemeClr>
                </a:glow>
                <a:reflection blurRad="6350" stA="60000" endA="900" endPos="58000" dir="5400000" sy="-100000" algn="bl" rotWithShape="0"/>
              </a:effectLst>
            </a:endParaRPr>
          </a:p>
        </p:txBody>
      </p:sp>
      <p:grpSp>
        <p:nvGrpSpPr>
          <p:cNvPr id="116" name="Grupo 115"/>
          <p:cNvGrpSpPr/>
          <p:nvPr/>
        </p:nvGrpSpPr>
        <p:grpSpPr>
          <a:xfrm flipH="1">
            <a:off x="5384849" y="2868601"/>
            <a:ext cx="2904145" cy="2846415"/>
            <a:chOff x="5480385" y="2854953"/>
            <a:chExt cx="2904145" cy="2846415"/>
          </a:xfrm>
        </p:grpSpPr>
        <p:sp>
          <p:nvSpPr>
            <p:cNvPr id="103" name="Line 14"/>
            <p:cNvSpPr>
              <a:spLocks noChangeShapeType="1"/>
            </p:cNvSpPr>
            <p:nvPr/>
          </p:nvSpPr>
          <p:spPr bwMode="auto">
            <a:xfrm>
              <a:off x="7986396" y="3304161"/>
              <a:ext cx="0" cy="2196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4" name="Line 19"/>
            <p:cNvSpPr>
              <a:spLocks noChangeShapeType="1"/>
            </p:cNvSpPr>
            <p:nvPr/>
          </p:nvSpPr>
          <p:spPr bwMode="auto">
            <a:xfrm rot="5400000" flipH="1">
              <a:off x="6826542" y="4344047"/>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5" name="Line 20"/>
            <p:cNvSpPr>
              <a:spLocks noChangeShapeType="1"/>
            </p:cNvSpPr>
            <p:nvPr/>
          </p:nvSpPr>
          <p:spPr bwMode="auto">
            <a:xfrm>
              <a:off x="5480385" y="5701368"/>
              <a:ext cx="2880000" cy="0"/>
            </a:xfrm>
            <a:prstGeom prst="line">
              <a:avLst/>
            </a:prstGeom>
            <a:noFill/>
            <a:ln w="38100">
              <a:solidFill>
                <a:schemeClr val="tx1"/>
              </a:solidFill>
              <a:prstDash val="solid"/>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6" name="Line 19"/>
            <p:cNvSpPr>
              <a:spLocks noChangeShapeType="1"/>
            </p:cNvSpPr>
            <p:nvPr/>
          </p:nvSpPr>
          <p:spPr bwMode="auto">
            <a:xfrm rot="5400000" flipH="1">
              <a:off x="6826541" y="4201171"/>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7" name="Line 19"/>
            <p:cNvSpPr>
              <a:spLocks noChangeShapeType="1"/>
            </p:cNvSpPr>
            <p:nvPr/>
          </p:nvSpPr>
          <p:spPr bwMode="auto">
            <a:xfrm rot="5400000" flipH="1">
              <a:off x="6826542" y="4058295"/>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8" name="Line 14"/>
            <p:cNvSpPr>
              <a:spLocks noChangeShapeType="1"/>
            </p:cNvSpPr>
            <p:nvPr/>
          </p:nvSpPr>
          <p:spPr bwMode="auto">
            <a:xfrm>
              <a:off x="7598712" y="3292153"/>
              <a:ext cx="0" cy="2088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09" name="Line 14"/>
            <p:cNvSpPr>
              <a:spLocks noChangeShapeType="1"/>
            </p:cNvSpPr>
            <p:nvPr/>
          </p:nvSpPr>
          <p:spPr bwMode="auto">
            <a:xfrm>
              <a:off x="7211028" y="3284057"/>
              <a:ext cx="0" cy="1944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10" name="Line 14"/>
            <p:cNvSpPr>
              <a:spLocks noChangeShapeType="1"/>
            </p:cNvSpPr>
            <p:nvPr/>
          </p:nvSpPr>
          <p:spPr bwMode="auto">
            <a:xfrm>
              <a:off x="8326740" y="3297242"/>
              <a:ext cx="0" cy="2376000"/>
            </a:xfrm>
            <a:prstGeom prst="line">
              <a:avLst/>
            </a:prstGeom>
            <a:noFill/>
            <a:ln w="28575">
              <a:solidFill>
                <a:schemeClr val="tx1"/>
              </a:solidFill>
              <a:round/>
              <a:headEnd/>
              <a:tailEnd type="triangle" w="med" len="me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11" name="Line 19"/>
            <p:cNvSpPr>
              <a:spLocks noChangeShapeType="1"/>
            </p:cNvSpPr>
            <p:nvPr/>
          </p:nvSpPr>
          <p:spPr bwMode="auto">
            <a:xfrm rot="5400000" flipH="1">
              <a:off x="6850687" y="1926260"/>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12" name="Line 20"/>
            <p:cNvSpPr>
              <a:spLocks noChangeShapeType="1"/>
            </p:cNvSpPr>
            <p:nvPr/>
          </p:nvSpPr>
          <p:spPr bwMode="auto">
            <a:xfrm>
              <a:off x="5504530" y="3283581"/>
              <a:ext cx="2880000" cy="0"/>
            </a:xfrm>
            <a:prstGeom prst="line">
              <a:avLst/>
            </a:prstGeom>
            <a:noFill/>
            <a:ln w="38100">
              <a:solidFill>
                <a:schemeClr val="tx1"/>
              </a:solidFill>
              <a:prstDash val="solid"/>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14" name="Line 19"/>
            <p:cNvSpPr>
              <a:spLocks noChangeShapeType="1"/>
            </p:cNvSpPr>
            <p:nvPr/>
          </p:nvSpPr>
          <p:spPr bwMode="auto">
            <a:xfrm rot="5400000" flipH="1">
              <a:off x="6850686" y="1783384"/>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sp>
          <p:nvSpPr>
            <p:cNvPr id="115" name="Line 19"/>
            <p:cNvSpPr>
              <a:spLocks noChangeShapeType="1"/>
            </p:cNvSpPr>
            <p:nvPr/>
          </p:nvSpPr>
          <p:spPr bwMode="auto">
            <a:xfrm rot="5400000" flipH="1">
              <a:off x="6850687" y="1640508"/>
              <a:ext cx="1" cy="2428892"/>
            </a:xfrm>
            <a:prstGeom prst="line">
              <a:avLst/>
            </a:prstGeom>
            <a:noFill/>
            <a:ln w="28575">
              <a:solidFill>
                <a:schemeClr val="tx1"/>
              </a:solidFill>
              <a:prstDash val="dash"/>
              <a:round/>
              <a:headEnd/>
              <a:tailEnd/>
            </a:ln>
            <a:effectLst/>
          </p:spPr>
          <p:txBody>
            <a:bodyPr/>
            <a:lstStyle/>
            <a:p>
              <a:endParaRPr lang="pt-BR" sz="2000">
                <a:effectLst>
                  <a:glow rad="101600">
                    <a:schemeClr val="accent2">
                      <a:satMod val="175000"/>
                      <a:alpha val="40000"/>
                    </a:schemeClr>
                  </a:glow>
                  <a:reflection blurRad="6350" stA="60000" endA="900" endPos="58000" dir="5400000" sy="-100000" algn="bl" rotWithShape="0"/>
                </a:effectLst>
              </a:endParaRPr>
            </a:p>
          </p:txBody>
        </p:sp>
      </p:grpSp>
      <p:sp>
        <p:nvSpPr>
          <p:cNvPr id="118" name="Text Box 25"/>
          <p:cNvSpPr txBox="1">
            <a:spLocks noChangeArrowheads="1"/>
          </p:cNvSpPr>
          <p:nvPr/>
        </p:nvSpPr>
        <p:spPr bwMode="auto">
          <a:xfrm>
            <a:off x="4986980" y="5368276"/>
            <a:ext cx="1152525" cy="461665"/>
          </a:xfrm>
          <a:prstGeom prst="rect">
            <a:avLst/>
          </a:prstGeom>
          <a:noFill/>
          <a:ln w="9525">
            <a:noFill/>
            <a:miter lim="800000"/>
            <a:headEnd/>
            <a:tailEnd/>
          </a:ln>
          <a:effectLst/>
        </p:spPr>
        <p:txBody>
          <a:bodyPr>
            <a:spAutoFit/>
          </a:bodyPr>
          <a:lstStyle/>
          <a:p>
            <a:pPr>
              <a:spcBef>
                <a:spcPct val="50000"/>
              </a:spcBef>
            </a:pPr>
            <a:r>
              <a:rPr lang="pt-BR" sz="2400" dirty="0" smtClean="0">
                <a:effectLst>
                  <a:glow rad="101600">
                    <a:schemeClr val="accent2">
                      <a:satMod val="175000"/>
                      <a:alpha val="40000"/>
                    </a:schemeClr>
                  </a:glow>
                  <a:reflection blurRad="6350" stA="60000" endA="900" endPos="58000" dir="5400000" sy="-100000" algn="bl" rotWithShape="0"/>
                </a:effectLst>
              </a:rPr>
              <a:t>S</a:t>
            </a:r>
            <a:r>
              <a:rPr lang="pt-BR" sz="2400" baseline="-25000" dirty="0" smtClean="0">
                <a:effectLst>
                  <a:glow rad="101600">
                    <a:schemeClr val="accent2">
                      <a:satMod val="175000"/>
                      <a:alpha val="40000"/>
                    </a:schemeClr>
                  </a:glow>
                  <a:reflection blurRad="6350" stA="60000" endA="900" endPos="58000" dir="5400000" sy="-100000" algn="bl" rotWithShape="0"/>
                </a:effectLst>
              </a:rPr>
              <a:t>0</a:t>
            </a:r>
            <a:endParaRPr lang="pt-BR" sz="2400" baseline="-25000" dirty="0">
              <a:effectLst>
                <a:glow rad="101600">
                  <a:schemeClr val="accent2">
                    <a:satMod val="175000"/>
                    <a:alpha val="40000"/>
                  </a:schemeClr>
                </a:glow>
                <a:reflection blurRad="6350" stA="60000" endA="900" endPos="58000" dir="5400000" sy="-100000" algn="bl" rotWithShape="0"/>
              </a:effectLst>
            </a:endParaRPr>
          </a:p>
        </p:txBody>
      </p:sp>
      <p:sp>
        <p:nvSpPr>
          <p:cNvPr id="119" name="Freeform 71"/>
          <p:cNvSpPr>
            <a:spLocks/>
          </p:cNvSpPr>
          <p:nvPr/>
        </p:nvSpPr>
        <p:spPr bwMode="auto">
          <a:xfrm rot="2280000" flipH="1">
            <a:off x="4453222" y="1714488"/>
            <a:ext cx="166688" cy="647700"/>
          </a:xfrm>
          <a:custGeom>
            <a:avLst/>
            <a:gdLst/>
            <a:ahLst/>
            <a:cxnLst>
              <a:cxn ang="0">
                <a:pos x="105" y="0"/>
              </a:cxn>
              <a:cxn ang="0">
                <a:pos x="15" y="181"/>
              </a:cxn>
              <a:cxn ang="0">
                <a:pos x="15" y="408"/>
              </a:cxn>
            </a:cxnLst>
            <a:rect l="0" t="0" r="r" b="b"/>
            <a:pathLst>
              <a:path w="105" h="408">
                <a:moveTo>
                  <a:pt x="105" y="0"/>
                </a:moveTo>
                <a:cubicBezTo>
                  <a:pt x="67" y="56"/>
                  <a:pt x="30" y="113"/>
                  <a:pt x="15" y="181"/>
                </a:cubicBezTo>
                <a:cubicBezTo>
                  <a:pt x="0" y="249"/>
                  <a:pt x="7" y="328"/>
                  <a:pt x="15" y="408"/>
                </a:cubicBezTo>
              </a:path>
            </a:pathLst>
          </a:custGeom>
          <a:noFill/>
          <a:ln w="28575" cmpd="sng">
            <a:solidFill>
              <a:srgbClr val="FF3300"/>
            </a:solidFill>
            <a:round/>
            <a:headEnd/>
            <a:tailEnd type="triangle" w="med" len="med"/>
          </a:ln>
          <a:effectLst/>
        </p:spPr>
        <p:txBody>
          <a:bodyPr/>
          <a:lstStyle/>
          <a:p>
            <a:endParaRPr lang="pt-BR"/>
          </a:p>
        </p:txBody>
      </p:sp>
      <p:sp>
        <p:nvSpPr>
          <p:cNvPr id="121" name="Freeform 71"/>
          <p:cNvSpPr>
            <a:spLocks/>
          </p:cNvSpPr>
          <p:nvPr/>
        </p:nvSpPr>
        <p:spPr bwMode="auto">
          <a:xfrm rot="19320000">
            <a:off x="4734114" y="1710795"/>
            <a:ext cx="166688" cy="647700"/>
          </a:xfrm>
          <a:custGeom>
            <a:avLst/>
            <a:gdLst/>
            <a:ahLst/>
            <a:cxnLst>
              <a:cxn ang="0">
                <a:pos x="105" y="0"/>
              </a:cxn>
              <a:cxn ang="0">
                <a:pos x="15" y="181"/>
              </a:cxn>
              <a:cxn ang="0">
                <a:pos x="15" y="408"/>
              </a:cxn>
            </a:cxnLst>
            <a:rect l="0" t="0" r="r" b="b"/>
            <a:pathLst>
              <a:path w="105" h="408">
                <a:moveTo>
                  <a:pt x="105" y="0"/>
                </a:moveTo>
                <a:cubicBezTo>
                  <a:pt x="67" y="56"/>
                  <a:pt x="30" y="113"/>
                  <a:pt x="15" y="181"/>
                </a:cubicBezTo>
                <a:cubicBezTo>
                  <a:pt x="0" y="249"/>
                  <a:pt x="7" y="328"/>
                  <a:pt x="15" y="408"/>
                </a:cubicBezTo>
              </a:path>
            </a:pathLst>
          </a:custGeom>
          <a:noFill/>
          <a:ln w="28575" cmpd="sng">
            <a:solidFill>
              <a:srgbClr val="FF3300"/>
            </a:solidFill>
            <a:round/>
            <a:headEnd/>
            <a:tailEnd type="triangle" w="med" len="med"/>
          </a:ln>
          <a:effectLst/>
        </p:spPr>
        <p:txBody>
          <a:bodyPr/>
          <a:lstStyle/>
          <a:p>
            <a:endParaRPr lang="pt-BR"/>
          </a:p>
        </p:txBody>
      </p:sp>
      <p:sp>
        <p:nvSpPr>
          <p:cNvPr id="123" name="CaixaDeTexto 122"/>
          <p:cNvSpPr txBox="1"/>
          <p:nvPr/>
        </p:nvSpPr>
        <p:spPr>
          <a:xfrm>
            <a:off x="2285984" y="773652"/>
            <a:ext cx="4786346" cy="369332"/>
          </a:xfrm>
          <a:prstGeom prst="rect">
            <a:avLst/>
          </a:prstGeom>
          <a:noFill/>
        </p:spPr>
        <p:txBody>
          <a:bodyPr wrap="square" rtlCol="0">
            <a:spAutoFit/>
          </a:bodyPr>
          <a:lstStyle/>
          <a:p>
            <a:pPr algn="ctr"/>
            <a:r>
              <a:rPr lang="en-US" dirty="0" err="1" smtClean="0">
                <a:effectLst>
                  <a:glow rad="139700">
                    <a:schemeClr val="accent2">
                      <a:satMod val="175000"/>
                      <a:alpha val="40000"/>
                    </a:schemeClr>
                  </a:glow>
                </a:effectLst>
              </a:rPr>
              <a:t>Recombinação</a:t>
            </a:r>
            <a:r>
              <a:rPr lang="en-US" dirty="0" smtClean="0">
                <a:effectLst>
                  <a:glow rad="139700">
                    <a:schemeClr val="accent2">
                      <a:satMod val="175000"/>
                      <a:alpha val="40000"/>
                    </a:schemeClr>
                  </a:glow>
                </a:effectLst>
              </a:rPr>
              <a:t> de </a:t>
            </a:r>
            <a:r>
              <a:rPr lang="en-US" dirty="0" err="1" smtClean="0">
                <a:effectLst>
                  <a:glow rad="139700">
                    <a:schemeClr val="accent2">
                      <a:satMod val="175000"/>
                      <a:alpha val="40000"/>
                    </a:schemeClr>
                  </a:glow>
                </a:effectLst>
              </a:rPr>
              <a:t>cargas</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em</a:t>
            </a:r>
            <a:r>
              <a:rPr lang="en-US" dirty="0" smtClean="0">
                <a:effectLst>
                  <a:glow rad="139700">
                    <a:schemeClr val="accent2">
                      <a:satMod val="175000"/>
                      <a:alpha val="40000"/>
                    </a:schemeClr>
                  </a:glow>
                </a:effectLst>
              </a:rPr>
              <a:t> OLEDs</a:t>
            </a:r>
            <a:endParaRPr lang="pt-BR" dirty="0">
              <a:effectLst>
                <a:glow rad="139700">
                  <a:schemeClr val="accent2">
                    <a:satMod val="175000"/>
                    <a:alpha val="40000"/>
                  </a:schemeClr>
                </a:glow>
              </a:effectLst>
            </a:endParaRPr>
          </a:p>
        </p:txBody>
      </p:sp>
      <p:sp>
        <p:nvSpPr>
          <p:cNvPr id="124" name="CaixaDeTexto 123"/>
          <p:cNvSpPr txBox="1"/>
          <p:nvPr/>
        </p:nvSpPr>
        <p:spPr>
          <a:xfrm>
            <a:off x="1142976" y="3643314"/>
            <a:ext cx="1714512" cy="1477328"/>
          </a:xfrm>
          <a:prstGeom prst="rect">
            <a:avLst/>
          </a:prstGeom>
          <a:noFill/>
        </p:spPr>
        <p:txBody>
          <a:bodyPr wrap="square" rtlCol="0">
            <a:spAutoFit/>
          </a:bodyPr>
          <a:lstStyle/>
          <a:p>
            <a:pPr algn="ctr"/>
            <a:r>
              <a:rPr lang="en-US" dirty="0" err="1" smtClean="0">
                <a:effectLst>
                  <a:glow rad="139700">
                    <a:schemeClr val="accent5">
                      <a:satMod val="175000"/>
                      <a:alpha val="40000"/>
                    </a:schemeClr>
                  </a:glow>
                </a:effectLst>
              </a:rPr>
              <a:t>Fluorescência</a:t>
            </a:r>
            <a:endParaRPr lang="en-US" dirty="0" smtClean="0">
              <a:effectLst>
                <a:glow rad="139700">
                  <a:schemeClr val="accent5">
                    <a:satMod val="175000"/>
                    <a:alpha val="40000"/>
                  </a:schemeClr>
                </a:glow>
              </a:effectLst>
            </a:endParaRPr>
          </a:p>
          <a:p>
            <a:pPr algn="ctr"/>
            <a:endParaRPr lang="en-US" dirty="0" smtClean="0">
              <a:effectLst>
                <a:glow rad="139700">
                  <a:schemeClr val="accent5">
                    <a:satMod val="175000"/>
                    <a:alpha val="40000"/>
                  </a:schemeClr>
                </a:glow>
              </a:effectLst>
            </a:endParaRPr>
          </a:p>
          <a:p>
            <a:pPr algn="ctr"/>
            <a:r>
              <a:rPr lang="en-US" dirty="0" err="1" smtClean="0">
                <a:effectLst>
                  <a:glow rad="139700">
                    <a:schemeClr val="accent2">
                      <a:satMod val="175000"/>
                      <a:alpha val="40000"/>
                    </a:schemeClr>
                  </a:glow>
                </a:effectLst>
              </a:rPr>
              <a:t>Máx</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Eficiência</a:t>
            </a:r>
            <a:endParaRPr lang="en-US" dirty="0" smtClean="0">
              <a:effectLst>
                <a:glow rad="139700">
                  <a:schemeClr val="accent2">
                    <a:satMod val="175000"/>
                    <a:alpha val="40000"/>
                  </a:schemeClr>
                </a:glow>
              </a:effectLst>
            </a:endParaRPr>
          </a:p>
          <a:p>
            <a:pPr algn="ctr"/>
            <a:r>
              <a:rPr lang="en-US" dirty="0" smtClean="0">
                <a:effectLst>
                  <a:glow rad="139700">
                    <a:schemeClr val="accent2">
                      <a:satMod val="175000"/>
                      <a:alpha val="40000"/>
                    </a:schemeClr>
                  </a:glow>
                </a:effectLst>
              </a:rPr>
              <a:t>25%</a:t>
            </a:r>
          </a:p>
          <a:p>
            <a:pPr algn="ctr"/>
            <a:endParaRPr lang="pt-BR" dirty="0">
              <a:effectLst>
                <a:glow rad="139700">
                  <a:schemeClr val="accent2">
                    <a:satMod val="175000"/>
                    <a:alpha val="40000"/>
                  </a:schemeClr>
                </a:glow>
              </a:effectLst>
            </a:endParaRPr>
          </a:p>
        </p:txBody>
      </p:sp>
      <p:sp>
        <p:nvSpPr>
          <p:cNvPr id="125" name="CaixaDeTexto 124"/>
          <p:cNvSpPr txBox="1"/>
          <p:nvPr/>
        </p:nvSpPr>
        <p:spPr>
          <a:xfrm>
            <a:off x="6715140" y="4143380"/>
            <a:ext cx="1714512" cy="369332"/>
          </a:xfrm>
          <a:prstGeom prst="rect">
            <a:avLst/>
          </a:prstGeom>
          <a:noFill/>
        </p:spPr>
        <p:txBody>
          <a:bodyPr wrap="square" rtlCol="0">
            <a:spAutoFit/>
          </a:bodyPr>
          <a:lstStyle/>
          <a:p>
            <a:pPr algn="ctr"/>
            <a:r>
              <a:rPr lang="en-US" dirty="0" err="1" smtClean="0">
                <a:effectLst>
                  <a:glow rad="139700">
                    <a:schemeClr val="accent5">
                      <a:satMod val="175000"/>
                      <a:alpha val="40000"/>
                    </a:schemeClr>
                  </a:glow>
                </a:effectLst>
              </a:rPr>
              <a:t>Fosforescência</a:t>
            </a:r>
            <a:endParaRPr lang="en-US" dirty="0" smtClean="0">
              <a:effectLst>
                <a:glow rad="139700">
                  <a:schemeClr val="accent5">
                    <a:satMod val="175000"/>
                    <a:alpha val="40000"/>
                  </a:schemeClr>
                </a:glow>
              </a:effectLst>
            </a:endParaRPr>
          </a:p>
        </p:txBody>
      </p:sp>
      <p:sp>
        <p:nvSpPr>
          <p:cNvPr id="126" name="CaixaDeTexto 125"/>
          <p:cNvSpPr txBox="1"/>
          <p:nvPr/>
        </p:nvSpPr>
        <p:spPr>
          <a:xfrm>
            <a:off x="5929322" y="2416726"/>
            <a:ext cx="2000264" cy="369332"/>
          </a:xfrm>
          <a:prstGeom prst="rect">
            <a:avLst/>
          </a:prstGeom>
          <a:noFill/>
        </p:spPr>
        <p:txBody>
          <a:bodyPr wrap="square" rtlCol="0">
            <a:spAutoFit/>
          </a:bodyPr>
          <a:lstStyle/>
          <a:p>
            <a:pPr algn="ctr"/>
            <a:r>
              <a:rPr lang="en-US" dirty="0" err="1" smtClean="0">
                <a:effectLst>
                  <a:glow rad="139700">
                    <a:schemeClr val="accent2">
                      <a:satMod val="175000"/>
                      <a:alpha val="40000"/>
                    </a:schemeClr>
                  </a:glow>
                </a:effectLst>
              </a:rPr>
              <a:t>Tripleto</a:t>
            </a:r>
            <a:r>
              <a:rPr lang="en-US" dirty="0" smtClean="0">
                <a:effectLst>
                  <a:glow rad="139700">
                    <a:schemeClr val="accent2">
                      <a:satMod val="175000"/>
                      <a:alpha val="40000"/>
                    </a:schemeClr>
                  </a:glow>
                </a:effectLst>
              </a:rPr>
              <a:t> (75%)</a:t>
            </a:r>
            <a:endParaRPr lang="pt-BR" dirty="0">
              <a:effectLst>
                <a:glow rad="139700">
                  <a:schemeClr val="accent2">
                    <a:satMod val="175000"/>
                    <a:alpha val="40000"/>
                  </a:schemeClr>
                </a:glow>
              </a:effectLst>
            </a:endParaRPr>
          </a:p>
        </p:txBody>
      </p:sp>
      <p:sp>
        <p:nvSpPr>
          <p:cNvPr id="127" name="CaixaDeTexto 126"/>
          <p:cNvSpPr txBox="1"/>
          <p:nvPr/>
        </p:nvSpPr>
        <p:spPr>
          <a:xfrm>
            <a:off x="4071934" y="4214818"/>
            <a:ext cx="1428760" cy="307777"/>
          </a:xfrm>
          <a:prstGeom prst="rect">
            <a:avLst/>
          </a:prstGeom>
          <a:noFill/>
        </p:spPr>
        <p:txBody>
          <a:bodyPr wrap="square" rtlCol="0">
            <a:spAutoFit/>
          </a:bodyPr>
          <a:lstStyle/>
          <a:p>
            <a:pPr algn="ctr"/>
            <a:r>
              <a:rPr lang="en-US" sz="1400" dirty="0" err="1" smtClean="0">
                <a:effectLst>
                  <a:glow rad="139700">
                    <a:schemeClr val="accent2">
                      <a:satMod val="175000"/>
                      <a:alpha val="40000"/>
                    </a:schemeClr>
                  </a:glow>
                </a:effectLst>
              </a:rPr>
              <a:t>Desexcitação</a:t>
            </a:r>
            <a:endParaRPr lang="pt-BR" sz="1400" dirty="0">
              <a:effectLst>
                <a:glow rad="139700">
                  <a:schemeClr val="accent2">
                    <a:satMod val="175000"/>
                    <a:alpha val="40000"/>
                  </a:schemeClr>
                </a:glo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73" name="Título 3"/>
          <p:cNvSpPr>
            <a:spLocks noGrp="1"/>
          </p:cNvSpPr>
          <p:nvPr>
            <p:ph type="ctrTitle"/>
          </p:nvPr>
        </p:nvSpPr>
        <p:spPr>
          <a:xfrm>
            <a:off x="571472" y="-71462"/>
            <a:ext cx="8358246" cy="785818"/>
          </a:xfrm>
        </p:spPr>
        <p:txBody>
          <a:bodyPr>
            <a:normAutofit/>
          </a:bodyPr>
          <a:lstStyle/>
          <a:p>
            <a:pPr algn="l"/>
            <a:r>
              <a:rPr lang="pt-BR" sz="4800" dirty="0" smtClean="0"/>
              <a:t>Perdas</a:t>
            </a:r>
            <a:endParaRPr lang="pt-BR" sz="4800" dirty="0"/>
          </a:p>
        </p:txBody>
      </p:sp>
      <p:pic>
        <p:nvPicPr>
          <p:cNvPr id="425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85" y="964486"/>
            <a:ext cx="8024430" cy="554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248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73" name="Título 3"/>
          <p:cNvSpPr>
            <a:spLocks noGrp="1"/>
          </p:cNvSpPr>
          <p:nvPr>
            <p:ph type="ctrTitle"/>
          </p:nvPr>
        </p:nvSpPr>
        <p:spPr>
          <a:xfrm>
            <a:off x="571472" y="-71462"/>
            <a:ext cx="8358246" cy="785818"/>
          </a:xfrm>
        </p:spPr>
        <p:txBody>
          <a:bodyPr>
            <a:normAutofit/>
          </a:bodyPr>
          <a:lstStyle/>
          <a:p>
            <a:pPr algn="l"/>
            <a:r>
              <a:rPr lang="pt-BR" sz="4800" dirty="0" smtClean="0"/>
              <a:t>Perda - externa</a:t>
            </a:r>
            <a:endParaRPr lang="pt-BR" sz="4800" dirty="0"/>
          </a:p>
        </p:txBody>
      </p:sp>
      <p:pic>
        <p:nvPicPr>
          <p:cNvPr id="427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124744"/>
            <a:ext cx="80105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490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73" name="Título 3"/>
          <p:cNvSpPr>
            <a:spLocks noGrp="1"/>
          </p:cNvSpPr>
          <p:nvPr>
            <p:ph type="ctrTitle"/>
          </p:nvPr>
        </p:nvSpPr>
        <p:spPr>
          <a:xfrm>
            <a:off x="571472" y="-71462"/>
            <a:ext cx="8358246" cy="785818"/>
          </a:xfrm>
        </p:spPr>
        <p:txBody>
          <a:bodyPr>
            <a:normAutofit/>
          </a:bodyPr>
          <a:lstStyle/>
          <a:p>
            <a:pPr algn="l"/>
            <a:r>
              <a:rPr lang="pt-BR" sz="4800" dirty="0" smtClean="0"/>
              <a:t>Perda - externa</a:t>
            </a:r>
            <a:endParaRPr lang="pt-BR" sz="4800" dirty="0"/>
          </a:p>
        </p:txBody>
      </p:sp>
      <p:pic>
        <p:nvPicPr>
          <p:cNvPr id="428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43" y="1124744"/>
            <a:ext cx="839417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271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nvGraphicFramePr>
        <p:xfrm>
          <a:off x="1500166" y="847710"/>
          <a:ext cx="6500858" cy="593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1" descr="C:\Documents and Settings\Welber Quirino\My Documents\TRABALHO\Documentos 2008\Projetos Inmetro\CeDO\Co-dep-CeDO\Fotos - Maio - Junho - codep\IMG_2475.JPG"/>
          <p:cNvPicPr>
            <a:picLocks noChangeAspect="1" noChangeArrowheads="1"/>
          </p:cNvPicPr>
          <p:nvPr/>
        </p:nvPicPr>
        <p:blipFill>
          <a:blip r:embed="rId3" cstate="print"/>
          <a:srcRect l="15381" t="20508" r="12109"/>
          <a:stretch>
            <a:fillRect/>
          </a:stretch>
        </p:blipFill>
        <p:spPr bwMode="auto">
          <a:xfrm>
            <a:off x="6344402" y="2643168"/>
            <a:ext cx="2085233" cy="1714526"/>
          </a:xfrm>
          <a:prstGeom prst="rect">
            <a:avLst/>
          </a:prstGeom>
          <a:noFill/>
          <a:ln w="9525">
            <a:noFill/>
            <a:miter lim="800000"/>
            <a:headEnd/>
            <a:tailEnd/>
          </a:ln>
        </p:spPr>
      </p:pic>
      <p:pic>
        <p:nvPicPr>
          <p:cNvPr id="7173" name="Picture 3" descr="H:\DCIM\100CANON\IMG_2568.JPG"/>
          <p:cNvPicPr>
            <a:picLocks noChangeAspect="1" noChangeArrowheads="1"/>
          </p:cNvPicPr>
          <p:nvPr/>
        </p:nvPicPr>
        <p:blipFill>
          <a:blip r:embed="rId4" cstate="print"/>
          <a:srcRect l="19775" t="5859" r="7713" b="17969"/>
          <a:stretch>
            <a:fillRect/>
          </a:stretch>
        </p:blipFill>
        <p:spPr bwMode="auto">
          <a:xfrm>
            <a:off x="6344197" y="857232"/>
            <a:ext cx="2085438" cy="1643073"/>
          </a:xfrm>
          <a:prstGeom prst="rect">
            <a:avLst/>
          </a:prstGeom>
          <a:noFill/>
          <a:ln w="9525">
            <a:noFill/>
            <a:miter lim="800000"/>
            <a:headEnd/>
            <a:tailEnd/>
          </a:ln>
        </p:spPr>
      </p:pic>
      <p:sp>
        <p:nvSpPr>
          <p:cNvPr id="18" name="Título 3"/>
          <p:cNvSpPr>
            <a:spLocks noGrp="1"/>
          </p:cNvSpPr>
          <p:nvPr>
            <p:ph type="ctrTitle"/>
          </p:nvPr>
        </p:nvSpPr>
        <p:spPr>
          <a:xfrm>
            <a:off x="214282" y="357166"/>
            <a:ext cx="8786874" cy="785818"/>
          </a:xfrm>
        </p:spPr>
        <p:txBody>
          <a:bodyPr>
            <a:normAutofit/>
          </a:bodyPr>
          <a:lstStyle/>
          <a:p>
            <a:pPr algn="l" eaLnBrk="1" fontAlgn="auto" hangingPunct="1">
              <a:spcAft>
                <a:spcPts val="0"/>
              </a:spcAft>
              <a:defRPr/>
            </a:pPr>
            <a:r>
              <a:rPr lang="pt-BR" sz="4800" dirty="0" smtClean="0"/>
              <a:t>Resultados</a:t>
            </a:r>
            <a:endParaRPr lang="pt-BR" sz="4800" baseline="30000" dirty="0"/>
          </a:p>
        </p:txBody>
      </p:sp>
      <p:sp>
        <p:nvSpPr>
          <p:cNvPr id="20" name="Retângulo 19"/>
          <p:cNvSpPr/>
          <p:nvPr/>
        </p:nvSpPr>
        <p:spPr>
          <a:xfrm>
            <a:off x="245222" y="2852936"/>
            <a:ext cx="4857784" cy="830997"/>
          </a:xfrm>
          <a:prstGeom prst="rect">
            <a:avLst/>
          </a:prstGeom>
        </p:spPr>
        <p:txBody>
          <a:bodyPr wrap="square">
            <a:spAutoFit/>
          </a:bodyPr>
          <a:lstStyle/>
          <a:p>
            <a:r>
              <a:rPr lang="pt-BR" sz="2400" dirty="0" smtClean="0">
                <a:solidFill>
                  <a:srgbClr val="FFFF00"/>
                </a:solidFill>
              </a:rPr>
              <a:t>Iluminação</a:t>
            </a:r>
          </a:p>
          <a:p>
            <a:r>
              <a:rPr lang="pt-BR" sz="2400" dirty="0" smtClean="0"/>
              <a:t>OLED (grande áreas)</a:t>
            </a:r>
            <a:endParaRPr lang="pt-BR" sz="2400" dirty="0"/>
          </a:p>
        </p:txBody>
      </p:sp>
      <p:pic>
        <p:nvPicPr>
          <p:cNvPr id="21" name="Picture 85" descr="screen"/>
          <p:cNvPicPr>
            <a:picLocks noChangeAspect="1" noChangeArrowheads="1"/>
          </p:cNvPicPr>
          <p:nvPr/>
        </p:nvPicPr>
        <p:blipFill>
          <a:blip r:embed="rId5" cstate="print"/>
          <a:srcRect l="25555" t="25650" r="47720" b="44818"/>
          <a:stretch>
            <a:fillRect/>
          </a:stretch>
        </p:blipFill>
        <p:spPr bwMode="auto">
          <a:xfrm>
            <a:off x="6357950" y="4500570"/>
            <a:ext cx="2071702" cy="20389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134145" name="Object 1"/>
          <p:cNvGraphicFramePr>
            <a:graphicFrameLocks noChangeAspect="1"/>
          </p:cNvGraphicFramePr>
          <p:nvPr/>
        </p:nvGraphicFramePr>
        <p:xfrm>
          <a:off x="3428992" y="3128964"/>
          <a:ext cx="5214942" cy="3943373"/>
        </p:xfrm>
        <a:graphic>
          <a:graphicData uri="http://schemas.openxmlformats.org/presentationml/2006/ole">
            <mc:AlternateContent xmlns:mc="http://schemas.openxmlformats.org/markup-compatibility/2006">
              <mc:Choice xmlns:v="urn:schemas-microsoft-com:vml" Requires="v">
                <p:oleObj spid="_x0000_s313390" name="Graph" r:id="rId4" imgW="3631997" imgH="2840736" progId="Origin50.Graph">
                  <p:embed/>
                </p:oleObj>
              </mc:Choice>
              <mc:Fallback>
                <p:oleObj name="Graph" r:id="rId4" imgW="3631997" imgH="2840736" progId="Origin50.Graph">
                  <p:embed/>
                  <p:pic>
                    <p:nvPicPr>
                      <p:cNvPr id="0"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992" y="3128964"/>
                        <a:ext cx="5214942" cy="394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4147" name="Picture 3" descr="http://nautilus.fis.uc.pt/st2.5/bitmaps/resumo-p/r063.jpg"/>
          <p:cNvPicPr>
            <a:picLocks noChangeAspect="1" noChangeArrowheads="1"/>
          </p:cNvPicPr>
          <p:nvPr/>
        </p:nvPicPr>
        <p:blipFill>
          <a:blip r:embed="rId6" cstate="print">
            <a:clrChange>
              <a:clrFrom>
                <a:srgbClr val="FFFFFF"/>
              </a:clrFrom>
              <a:clrTo>
                <a:srgbClr val="FFFFFF">
                  <a:alpha val="0"/>
                </a:srgbClr>
              </a:clrTo>
            </a:clrChange>
          </a:blip>
          <a:srcRect r="9999" b="10447"/>
          <a:stretch>
            <a:fillRect/>
          </a:stretch>
        </p:blipFill>
        <p:spPr bwMode="auto">
          <a:xfrm>
            <a:off x="7143768" y="3429000"/>
            <a:ext cx="1144856" cy="1017650"/>
          </a:xfrm>
          <a:prstGeom prst="rect">
            <a:avLst/>
          </a:prstGeom>
          <a:noFill/>
        </p:spPr>
      </p:pic>
      <p:pic>
        <p:nvPicPr>
          <p:cNvPr id="134149" name="Picture 5" descr="Europium (Eu)"/>
          <p:cNvPicPr>
            <a:picLocks noChangeAspect="1" noChangeArrowheads="1"/>
          </p:cNvPicPr>
          <p:nvPr/>
        </p:nvPicPr>
        <p:blipFill>
          <a:blip r:embed="rId7" cstate="print"/>
          <a:srcRect/>
          <a:stretch>
            <a:fillRect/>
          </a:stretch>
        </p:blipFill>
        <p:spPr bwMode="auto">
          <a:xfrm>
            <a:off x="4429124" y="4143380"/>
            <a:ext cx="951884" cy="1498711"/>
          </a:xfrm>
          <a:prstGeom prst="rect">
            <a:avLst/>
          </a:prstGeom>
          <a:noFill/>
        </p:spPr>
      </p:pic>
      <p:sp>
        <p:nvSpPr>
          <p:cNvPr id="9" name="Título 3"/>
          <p:cNvSpPr>
            <a:spLocks noGrp="1"/>
          </p:cNvSpPr>
          <p:nvPr>
            <p:ph type="ctrTitle"/>
          </p:nvPr>
        </p:nvSpPr>
        <p:spPr>
          <a:xfrm>
            <a:off x="357158" y="0"/>
            <a:ext cx="8786842" cy="785818"/>
          </a:xfrm>
        </p:spPr>
        <p:txBody>
          <a:bodyPr>
            <a:noAutofit/>
          </a:bodyPr>
          <a:lstStyle/>
          <a:p>
            <a:pPr algn="l"/>
            <a:r>
              <a:rPr lang="pt-BR" sz="3600" dirty="0" smtClean="0"/>
              <a:t>Terras-Raras</a:t>
            </a:r>
            <a:endParaRPr lang="pt-BR" sz="3600" dirty="0"/>
          </a:p>
        </p:txBody>
      </p:sp>
      <p:pic>
        <p:nvPicPr>
          <p:cNvPr id="210950" name="Picture 6"/>
          <p:cNvPicPr>
            <a:picLocks noChangeAspect="1" noChangeArrowheads="1"/>
          </p:cNvPicPr>
          <p:nvPr/>
        </p:nvPicPr>
        <p:blipFill>
          <a:blip r:embed="rId8" cstate="print">
            <a:clrChange>
              <a:clrFrom>
                <a:srgbClr val="FFFFFF"/>
              </a:clrFrom>
              <a:clrTo>
                <a:srgbClr val="FFFFFF">
                  <a:alpha val="0"/>
                </a:srgbClr>
              </a:clrTo>
            </a:clrChange>
          </a:blip>
          <a:srcRect b="1900"/>
          <a:stretch>
            <a:fillRect/>
          </a:stretch>
        </p:blipFill>
        <p:spPr bwMode="auto">
          <a:xfrm>
            <a:off x="4143372" y="258055"/>
            <a:ext cx="4214842" cy="1527871"/>
          </a:xfrm>
          <a:prstGeom prst="rect">
            <a:avLst/>
          </a:prstGeom>
          <a:noFill/>
          <a:ln w="9525">
            <a:noFill/>
            <a:miter lim="800000"/>
            <a:headEnd/>
            <a:tailEnd/>
          </a:ln>
          <a:effectLst/>
        </p:spPr>
      </p:pic>
      <p:graphicFrame>
        <p:nvGraphicFramePr>
          <p:cNvPr id="30" name="Tabela 29"/>
          <p:cNvGraphicFramePr>
            <a:graphicFrameLocks noGrp="1"/>
          </p:cNvGraphicFramePr>
          <p:nvPr/>
        </p:nvGraphicFramePr>
        <p:xfrm>
          <a:off x="214283" y="928670"/>
          <a:ext cx="3214709" cy="5806440"/>
        </p:xfrm>
        <a:graphic>
          <a:graphicData uri="http://schemas.openxmlformats.org/drawingml/2006/table">
            <a:tbl>
              <a:tblPr>
                <a:tableStyleId>{ED083AE6-46FA-4A59-8FB0-9F97EB10719F}</a:tableStyleId>
              </a:tblPr>
              <a:tblGrid>
                <a:gridCol w="1451804"/>
                <a:gridCol w="1762905"/>
              </a:tblGrid>
              <a:tr h="313533">
                <a:tc>
                  <a:txBody>
                    <a:bodyPr/>
                    <a:lstStyle/>
                    <a:p>
                      <a:pPr indent="-2540" algn="ctr">
                        <a:lnSpc>
                          <a:spcPct val="150000"/>
                        </a:lnSpc>
                        <a:spcAft>
                          <a:spcPts val="0"/>
                        </a:spcAft>
                      </a:pPr>
                      <a:r>
                        <a:rPr lang="pt-BR" sz="1600" dirty="0">
                          <a:effectLst>
                            <a:glow rad="139700">
                              <a:schemeClr val="accent5">
                                <a:satMod val="175000"/>
                                <a:alpha val="40000"/>
                              </a:schemeClr>
                            </a:glow>
                          </a:effectLst>
                        </a:rPr>
                        <a:t>Elemento</a:t>
                      </a:r>
                      <a:endParaRPr lang="pt-BR" sz="1600" dirty="0">
                        <a:effectLst>
                          <a:glow rad="139700">
                            <a:schemeClr val="accent5">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600" dirty="0">
                          <a:effectLst>
                            <a:glow rad="139700">
                              <a:schemeClr val="accent5">
                                <a:satMod val="175000"/>
                                <a:alpha val="40000"/>
                              </a:schemeClr>
                            </a:glow>
                          </a:effectLst>
                        </a:rPr>
                        <a:t>Configuração</a:t>
                      </a:r>
                      <a:endParaRPr lang="pt-BR" sz="1600" dirty="0">
                        <a:effectLst>
                          <a:glow rad="139700">
                            <a:schemeClr val="accent5">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Sc (21)</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dirty="0">
                          <a:effectLst>
                            <a:glow rad="139700">
                              <a:schemeClr val="accent1">
                                <a:satMod val="175000"/>
                                <a:alpha val="40000"/>
                              </a:schemeClr>
                            </a:glow>
                          </a:effectLst>
                        </a:rPr>
                        <a:t>[Ar]3d</a:t>
                      </a:r>
                      <a:r>
                        <a:rPr lang="pt-BR" sz="1400" baseline="30000" dirty="0">
                          <a:effectLst>
                            <a:glow rad="139700">
                              <a:schemeClr val="accent1">
                                <a:satMod val="175000"/>
                                <a:alpha val="40000"/>
                              </a:schemeClr>
                            </a:glow>
                          </a:effectLst>
                        </a:rPr>
                        <a:t>1</a:t>
                      </a:r>
                      <a:r>
                        <a:rPr lang="pt-BR" sz="1400" dirty="0">
                          <a:effectLst>
                            <a:glow rad="139700">
                              <a:schemeClr val="accent1">
                                <a:satMod val="175000"/>
                                <a:alpha val="40000"/>
                              </a:schemeClr>
                            </a:glow>
                          </a:effectLst>
                        </a:rPr>
                        <a:t>4s</a:t>
                      </a:r>
                      <a:r>
                        <a:rPr lang="pt-BR" sz="1400" baseline="30000" dirty="0">
                          <a:effectLst>
                            <a:glow rad="139700">
                              <a:schemeClr val="accent1">
                                <a:satMod val="175000"/>
                                <a:alpha val="40000"/>
                              </a:schemeClr>
                            </a:glow>
                          </a:effectLst>
                        </a:rPr>
                        <a:t>2</a:t>
                      </a:r>
                      <a:endParaRPr lang="pt-BR" sz="1400" dirty="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Y (39)</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[Kr]4d</a:t>
                      </a:r>
                      <a:r>
                        <a:rPr lang="pt-BR" sz="1400" baseline="30000">
                          <a:effectLst>
                            <a:glow rad="139700">
                              <a:schemeClr val="accent1">
                                <a:satMod val="175000"/>
                                <a:alpha val="40000"/>
                              </a:schemeClr>
                            </a:glow>
                          </a:effectLst>
                        </a:rPr>
                        <a:t>1</a:t>
                      </a:r>
                      <a:r>
                        <a:rPr lang="pt-BR" sz="1400">
                          <a:effectLst>
                            <a:glow rad="139700">
                              <a:schemeClr val="accent1">
                                <a:satMod val="175000"/>
                                <a:alpha val="40000"/>
                              </a:schemeClr>
                            </a:glow>
                          </a:effectLst>
                        </a:rPr>
                        <a:t>5s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La (57)</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[Xe]5d</a:t>
                      </a:r>
                      <a:r>
                        <a:rPr lang="pt-BR" sz="1400" baseline="30000">
                          <a:effectLst>
                            <a:glow rad="139700">
                              <a:schemeClr val="accent1">
                                <a:satMod val="175000"/>
                                <a:alpha val="40000"/>
                              </a:schemeClr>
                            </a:glow>
                          </a:effectLst>
                        </a:rPr>
                        <a:t>1</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Ce (58)</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1</a:t>
                      </a:r>
                      <a:r>
                        <a:rPr lang="pt-BR" sz="1400">
                          <a:effectLst>
                            <a:glow rad="139700">
                              <a:schemeClr val="accent1">
                                <a:satMod val="175000"/>
                                <a:alpha val="40000"/>
                              </a:schemeClr>
                            </a:glow>
                          </a:effectLst>
                        </a:rPr>
                        <a:t>5d</a:t>
                      </a:r>
                      <a:r>
                        <a:rPr lang="pt-BR" sz="1400" baseline="30000">
                          <a:effectLst>
                            <a:glow rad="139700">
                              <a:schemeClr val="accent1">
                                <a:satMod val="175000"/>
                                <a:alpha val="40000"/>
                              </a:schemeClr>
                            </a:glow>
                          </a:effectLst>
                        </a:rPr>
                        <a:t>1</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Pr (59)</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3</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Nd (60)</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4</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Pm (61)</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dirty="0">
                          <a:effectLst>
                            <a:glow rad="139700">
                              <a:schemeClr val="accent1">
                                <a:satMod val="175000"/>
                                <a:alpha val="40000"/>
                              </a:schemeClr>
                            </a:glow>
                          </a:effectLst>
                        </a:rPr>
                        <a:t>[Xe]4f</a:t>
                      </a:r>
                      <a:r>
                        <a:rPr lang="pt-BR" sz="1400" baseline="30000" dirty="0">
                          <a:effectLst>
                            <a:glow rad="139700">
                              <a:schemeClr val="accent1">
                                <a:satMod val="175000"/>
                                <a:alpha val="40000"/>
                              </a:schemeClr>
                            </a:glow>
                          </a:effectLst>
                        </a:rPr>
                        <a:t>5</a:t>
                      </a:r>
                      <a:r>
                        <a:rPr lang="pt-BR" sz="1400" dirty="0">
                          <a:effectLst>
                            <a:glow rad="139700">
                              <a:schemeClr val="accent1">
                                <a:satMod val="175000"/>
                                <a:alpha val="40000"/>
                              </a:schemeClr>
                            </a:glow>
                          </a:effectLst>
                        </a:rPr>
                        <a:t>6s</a:t>
                      </a:r>
                      <a:r>
                        <a:rPr lang="pt-BR" sz="1400" baseline="30000" dirty="0">
                          <a:effectLst>
                            <a:glow rad="139700">
                              <a:schemeClr val="accent1">
                                <a:satMod val="175000"/>
                                <a:alpha val="40000"/>
                              </a:schemeClr>
                            </a:glow>
                          </a:effectLst>
                        </a:rPr>
                        <a:t>2</a:t>
                      </a:r>
                      <a:endParaRPr lang="pt-BR" sz="1400" dirty="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Sm (62)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6</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Eu (63)</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7</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Gd (64)</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7</a:t>
                      </a:r>
                      <a:r>
                        <a:rPr lang="pt-BR" sz="1400">
                          <a:effectLst>
                            <a:glow rad="139700">
                              <a:schemeClr val="accent1">
                                <a:satMod val="175000"/>
                                <a:alpha val="40000"/>
                              </a:schemeClr>
                            </a:glow>
                          </a:effectLst>
                        </a:rPr>
                        <a:t>5d</a:t>
                      </a:r>
                      <a:r>
                        <a:rPr lang="pt-BR" sz="1400" baseline="30000">
                          <a:effectLst>
                            <a:glow rad="139700">
                              <a:schemeClr val="accent1">
                                <a:satMod val="175000"/>
                                <a:alpha val="40000"/>
                              </a:schemeClr>
                            </a:glow>
                          </a:effectLst>
                        </a:rPr>
                        <a:t>1</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Tb (65)</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9</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Dy (66)</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10</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Ho (67)</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11</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Er (68)</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12</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Tm (69)</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13</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a:effectLst>
                            <a:glow rad="139700">
                              <a:schemeClr val="accent1">
                                <a:satMod val="175000"/>
                                <a:alpha val="40000"/>
                              </a:schemeClr>
                            </a:glow>
                          </a:effectLst>
                        </a:rPr>
                        <a:t>Yb (70)</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a:effectLst>
                            <a:glow rad="139700">
                              <a:schemeClr val="accent1">
                                <a:satMod val="175000"/>
                                <a:alpha val="40000"/>
                              </a:schemeClr>
                            </a:glow>
                          </a:effectLst>
                        </a:rPr>
                        <a:t>[Xe]4f</a:t>
                      </a:r>
                      <a:r>
                        <a:rPr lang="pt-BR" sz="1400" baseline="30000">
                          <a:effectLst>
                            <a:glow rad="139700">
                              <a:schemeClr val="accent1">
                                <a:satMod val="175000"/>
                                <a:alpha val="40000"/>
                              </a:schemeClr>
                            </a:glow>
                          </a:effectLst>
                        </a:rPr>
                        <a:t>14</a:t>
                      </a:r>
                      <a:r>
                        <a:rPr lang="pt-BR" sz="1400">
                          <a:effectLst>
                            <a:glow rad="139700">
                              <a:schemeClr val="accent1">
                                <a:satMod val="175000"/>
                                <a:alpha val="40000"/>
                              </a:schemeClr>
                            </a:glow>
                          </a:effectLst>
                        </a:rPr>
                        <a:t>6s</a:t>
                      </a:r>
                      <a:r>
                        <a:rPr lang="pt-BR" sz="1400" baseline="30000">
                          <a:effectLst>
                            <a:glow rad="139700">
                              <a:schemeClr val="accent1">
                                <a:satMod val="175000"/>
                                <a:alpha val="40000"/>
                              </a:schemeClr>
                            </a:glow>
                          </a:effectLst>
                        </a:rPr>
                        <a:t>2</a:t>
                      </a:r>
                      <a:endParaRPr lang="pt-BR" sz="1400">
                        <a:effectLst>
                          <a:glow rad="139700">
                            <a:schemeClr val="accent1">
                              <a:satMod val="175000"/>
                              <a:alpha val="40000"/>
                            </a:schemeClr>
                          </a:glow>
                        </a:effectLst>
                        <a:latin typeface="Arial"/>
                        <a:ea typeface="Times New Roman"/>
                        <a:cs typeface="Times New Roman"/>
                      </a:endParaRPr>
                    </a:p>
                  </a:txBody>
                  <a:tcPr marL="39860" marR="39860" marT="0" marB="0" anchor="ctr"/>
                </a:tc>
              </a:tr>
              <a:tr h="313533">
                <a:tc>
                  <a:txBody>
                    <a:bodyPr/>
                    <a:lstStyle/>
                    <a:p>
                      <a:pPr indent="-2540" algn="ctr">
                        <a:lnSpc>
                          <a:spcPct val="150000"/>
                        </a:lnSpc>
                        <a:spcAft>
                          <a:spcPts val="0"/>
                        </a:spcAft>
                      </a:pPr>
                      <a:r>
                        <a:rPr lang="pt-BR" sz="1400" dirty="0" err="1">
                          <a:effectLst>
                            <a:glow rad="139700">
                              <a:schemeClr val="accent1">
                                <a:satMod val="175000"/>
                                <a:alpha val="40000"/>
                              </a:schemeClr>
                            </a:glow>
                          </a:effectLst>
                        </a:rPr>
                        <a:t>Lu</a:t>
                      </a:r>
                      <a:r>
                        <a:rPr lang="pt-BR" sz="1400" dirty="0">
                          <a:effectLst>
                            <a:glow rad="139700">
                              <a:schemeClr val="accent1">
                                <a:satMod val="175000"/>
                                <a:alpha val="40000"/>
                              </a:schemeClr>
                            </a:glow>
                          </a:effectLst>
                        </a:rPr>
                        <a:t> (71)</a:t>
                      </a:r>
                      <a:endParaRPr lang="pt-BR" sz="1400" dirty="0">
                        <a:effectLst>
                          <a:glow rad="139700">
                            <a:schemeClr val="accent1">
                              <a:satMod val="175000"/>
                              <a:alpha val="40000"/>
                            </a:schemeClr>
                          </a:glow>
                        </a:effectLst>
                        <a:latin typeface="Arial"/>
                        <a:ea typeface="Times New Roman"/>
                        <a:cs typeface="Times New Roman"/>
                      </a:endParaRPr>
                    </a:p>
                  </a:txBody>
                  <a:tcPr marL="39860" marR="39860" marT="0" marB="0" anchor="ctr"/>
                </a:tc>
                <a:tc>
                  <a:txBody>
                    <a:bodyPr/>
                    <a:lstStyle/>
                    <a:p>
                      <a:pPr indent="-2540" algn="ctr">
                        <a:lnSpc>
                          <a:spcPct val="150000"/>
                        </a:lnSpc>
                        <a:spcAft>
                          <a:spcPts val="0"/>
                        </a:spcAft>
                      </a:pPr>
                      <a:r>
                        <a:rPr lang="pt-BR" sz="1400" dirty="0">
                          <a:effectLst>
                            <a:glow rad="139700">
                              <a:schemeClr val="accent1">
                                <a:satMod val="175000"/>
                                <a:alpha val="40000"/>
                              </a:schemeClr>
                            </a:glow>
                          </a:effectLst>
                        </a:rPr>
                        <a:t>[Xe]4f</a:t>
                      </a:r>
                      <a:r>
                        <a:rPr lang="pt-BR" sz="1400" baseline="30000" dirty="0">
                          <a:effectLst>
                            <a:glow rad="139700">
                              <a:schemeClr val="accent1">
                                <a:satMod val="175000"/>
                                <a:alpha val="40000"/>
                              </a:schemeClr>
                            </a:glow>
                          </a:effectLst>
                        </a:rPr>
                        <a:t>14</a:t>
                      </a:r>
                      <a:r>
                        <a:rPr lang="pt-BR" sz="1400" dirty="0">
                          <a:effectLst>
                            <a:glow rad="139700">
                              <a:schemeClr val="accent1">
                                <a:satMod val="175000"/>
                                <a:alpha val="40000"/>
                              </a:schemeClr>
                            </a:glow>
                          </a:effectLst>
                        </a:rPr>
                        <a:t>5d</a:t>
                      </a:r>
                      <a:r>
                        <a:rPr lang="pt-BR" sz="1400" baseline="30000" dirty="0">
                          <a:effectLst>
                            <a:glow rad="139700">
                              <a:schemeClr val="accent1">
                                <a:satMod val="175000"/>
                                <a:alpha val="40000"/>
                              </a:schemeClr>
                            </a:glow>
                          </a:effectLst>
                        </a:rPr>
                        <a:t>1</a:t>
                      </a:r>
                      <a:r>
                        <a:rPr lang="pt-BR" sz="1400" dirty="0">
                          <a:effectLst>
                            <a:glow rad="139700">
                              <a:schemeClr val="accent1">
                                <a:satMod val="175000"/>
                                <a:alpha val="40000"/>
                              </a:schemeClr>
                            </a:glow>
                          </a:effectLst>
                        </a:rPr>
                        <a:t>6s</a:t>
                      </a:r>
                      <a:r>
                        <a:rPr lang="pt-BR" sz="1400" baseline="30000" dirty="0">
                          <a:effectLst>
                            <a:glow rad="139700">
                              <a:schemeClr val="accent1">
                                <a:satMod val="175000"/>
                                <a:alpha val="40000"/>
                              </a:schemeClr>
                            </a:glow>
                          </a:effectLst>
                        </a:rPr>
                        <a:t>2</a:t>
                      </a:r>
                      <a:endParaRPr lang="pt-BR" sz="1400" dirty="0">
                        <a:effectLst>
                          <a:glow rad="139700">
                            <a:schemeClr val="accent1">
                              <a:satMod val="175000"/>
                              <a:alpha val="40000"/>
                            </a:schemeClr>
                          </a:glow>
                        </a:effectLst>
                        <a:latin typeface="Arial"/>
                        <a:ea typeface="Times New Roman"/>
                        <a:cs typeface="Times New Roman"/>
                      </a:endParaRPr>
                    </a:p>
                  </a:txBody>
                  <a:tcPr marL="39860" marR="39860" marT="0" marB="0" anchor="ctr"/>
                </a:tc>
              </a:tr>
            </a:tbl>
          </a:graphicData>
        </a:graphic>
      </p:graphicFrame>
      <p:sp>
        <p:nvSpPr>
          <p:cNvPr id="313348" name="Rectangle 4"/>
          <p:cNvSpPr>
            <a:spLocks noChangeArrowheads="1"/>
          </p:cNvSpPr>
          <p:nvPr/>
        </p:nvSpPr>
        <p:spPr bwMode="auto">
          <a:xfrm>
            <a:off x="5044770" y="1968191"/>
            <a:ext cx="2599064"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ts val="600"/>
              </a:spcAft>
            </a:pPr>
            <a:r>
              <a:rPr kumimoji="0" lang="en-US" sz="1600" b="0" i="0" u="none" strike="noStrike" cap="none" normalizeH="0" baseline="0" dirty="0" smtClean="0">
                <a:ln>
                  <a:noFill/>
                </a:ln>
                <a:effectLst>
                  <a:glow rad="139700">
                    <a:schemeClr val="accent1">
                      <a:satMod val="175000"/>
                      <a:alpha val="40000"/>
                    </a:schemeClr>
                  </a:glow>
                </a:effectLst>
                <a:latin typeface="Arial" pitchFamily="34" charset="0"/>
                <a:ea typeface="Times New Roman" pitchFamily="18" charset="0"/>
                <a:cs typeface="Arial" pitchFamily="34" charset="0"/>
              </a:rPr>
              <a:t>Tm</a:t>
            </a:r>
            <a:r>
              <a:rPr kumimoji="0" lang="en-US" sz="1600" b="0" i="0" u="none" strike="noStrike" cap="none" normalizeH="0" baseline="30000" dirty="0" smtClean="0">
                <a:ln>
                  <a:noFill/>
                </a:ln>
                <a:effectLst>
                  <a:glow rad="139700">
                    <a:schemeClr val="accent1">
                      <a:satMod val="175000"/>
                      <a:alpha val="40000"/>
                    </a:schemeClr>
                  </a:glow>
                </a:effectLst>
                <a:latin typeface="Arial" pitchFamily="34" charset="0"/>
                <a:ea typeface="Times New Roman" pitchFamily="18" charset="0"/>
                <a:cs typeface="Arial" pitchFamily="34" charset="0"/>
              </a:rPr>
              <a:t>3+</a:t>
            </a:r>
            <a:r>
              <a:rPr kumimoji="0" lang="en-US" sz="1600" b="0" i="0" u="none" strike="noStrike" cap="none" normalizeH="0" baseline="0" dirty="0" smtClean="0">
                <a:ln>
                  <a:noFill/>
                </a:ln>
                <a:effectLst>
                  <a:glow rad="139700">
                    <a:schemeClr val="accent1">
                      <a:satMod val="175000"/>
                      <a:alpha val="40000"/>
                    </a:schemeClr>
                  </a:glow>
                </a:effectLst>
                <a:latin typeface="Arial" pitchFamily="34" charset="0"/>
                <a:ea typeface="Times New Roman" pitchFamily="18" charset="0"/>
                <a:cs typeface="Arial" pitchFamily="34" charset="0"/>
              </a:rPr>
              <a:t>: 460</a:t>
            </a:r>
            <a:r>
              <a:rPr lang="pt-BR" sz="1600" dirty="0" smtClean="0">
                <a:effectLst>
                  <a:glow rad="139700">
                    <a:schemeClr val="accent1">
                      <a:satMod val="175000"/>
                      <a:alpha val="40000"/>
                    </a:schemeClr>
                  </a:glow>
                </a:effectLst>
                <a:latin typeface="Arial" pitchFamily="34" charset="0"/>
                <a:ea typeface="Times New Roman" pitchFamily="18" charset="0"/>
                <a:cs typeface="Arial" pitchFamily="34" charset="0"/>
              </a:rPr>
              <a:t> </a:t>
            </a:r>
            <a:r>
              <a:rPr lang="pt-BR" sz="1600" dirty="0" err="1" smtClean="0">
                <a:effectLst>
                  <a:glow rad="139700">
                    <a:schemeClr val="accent1">
                      <a:satMod val="175000"/>
                      <a:alpha val="40000"/>
                    </a:schemeClr>
                  </a:glow>
                </a:effectLst>
                <a:latin typeface="Arial" pitchFamily="34" charset="0"/>
                <a:ea typeface="Times New Roman" pitchFamily="18" charset="0"/>
                <a:cs typeface="Arial" pitchFamily="34" charset="0"/>
              </a:rPr>
              <a:t>nm</a:t>
            </a:r>
            <a:r>
              <a:rPr lang="pt-BR" sz="1600" dirty="0" smtClean="0">
                <a:effectLst>
                  <a:glow rad="139700">
                    <a:schemeClr val="accent1">
                      <a:satMod val="175000"/>
                      <a:alpha val="40000"/>
                    </a:schemeClr>
                  </a:glow>
                </a:effectLst>
                <a:latin typeface="Arial" pitchFamily="34" charset="0"/>
                <a:ea typeface="Times New Roman" pitchFamily="18" charset="0"/>
                <a:cs typeface="Arial" pitchFamily="34" charset="0"/>
              </a:rPr>
              <a:t>, </a:t>
            </a:r>
            <a:r>
              <a:rPr lang="pt-BR" sz="1600" baseline="30000" dirty="0" smtClean="0">
                <a:effectLst>
                  <a:glow rad="139700">
                    <a:schemeClr val="accent1">
                      <a:satMod val="175000"/>
                      <a:alpha val="40000"/>
                    </a:schemeClr>
                  </a:glow>
                </a:effectLst>
                <a:latin typeface="Arial" pitchFamily="34" charset="0"/>
                <a:ea typeface="Times New Roman" pitchFamily="18" charset="0"/>
                <a:cs typeface="Arial" pitchFamily="34" charset="0"/>
              </a:rPr>
              <a:t>1</a:t>
            </a:r>
            <a:r>
              <a:rPr lang="pt-BR" sz="1600" dirty="0" smtClean="0">
                <a:effectLst>
                  <a:glow rad="139700">
                    <a:schemeClr val="accent1">
                      <a:satMod val="175000"/>
                      <a:alpha val="40000"/>
                    </a:schemeClr>
                  </a:glow>
                </a:effectLst>
                <a:latin typeface="Arial" pitchFamily="34" charset="0"/>
                <a:ea typeface="Times New Roman" pitchFamily="18" charset="0"/>
                <a:cs typeface="Arial" pitchFamily="34" charset="0"/>
              </a:rPr>
              <a:t>D</a:t>
            </a:r>
            <a:r>
              <a:rPr lang="pt-BR" sz="1600" baseline="-30000" dirty="0" smtClean="0">
                <a:effectLst>
                  <a:glow rad="139700">
                    <a:schemeClr val="accent1">
                      <a:satMod val="175000"/>
                      <a:alpha val="40000"/>
                    </a:schemeClr>
                  </a:glow>
                </a:effectLst>
                <a:latin typeface="Arial" pitchFamily="34" charset="0"/>
                <a:ea typeface="Times New Roman" pitchFamily="18" charset="0"/>
                <a:cs typeface="Arial" pitchFamily="34" charset="0"/>
              </a:rPr>
              <a:t>2</a:t>
            </a:r>
            <a:r>
              <a:rPr lang="pt-BR" sz="1600" dirty="0" smtClean="0">
                <a:effectLst>
                  <a:glow rad="139700">
                    <a:schemeClr val="accent1">
                      <a:satMod val="175000"/>
                      <a:alpha val="40000"/>
                    </a:schemeClr>
                  </a:glow>
                </a:effectLst>
                <a:latin typeface="Arial" pitchFamily="34" charset="0"/>
                <a:ea typeface="Times New Roman" pitchFamily="18" charset="0"/>
                <a:cs typeface="Arial" pitchFamily="34" charset="0"/>
              </a:rPr>
              <a:t>→</a:t>
            </a:r>
            <a:r>
              <a:rPr lang="pt-BR" sz="1600" baseline="30000" dirty="0" smtClean="0">
                <a:effectLst>
                  <a:glow rad="139700">
                    <a:schemeClr val="accent1">
                      <a:satMod val="175000"/>
                      <a:alpha val="40000"/>
                    </a:schemeClr>
                  </a:glow>
                </a:effectLst>
                <a:latin typeface="Arial" pitchFamily="34" charset="0"/>
                <a:ea typeface="Times New Roman" pitchFamily="18" charset="0"/>
                <a:cs typeface="Arial" pitchFamily="34" charset="0"/>
              </a:rPr>
              <a:t>3</a:t>
            </a:r>
            <a:r>
              <a:rPr lang="pt-BR" sz="1600" dirty="0" smtClean="0">
                <a:effectLst>
                  <a:glow rad="139700">
                    <a:schemeClr val="accent1">
                      <a:satMod val="175000"/>
                      <a:alpha val="40000"/>
                    </a:schemeClr>
                  </a:glow>
                </a:effectLst>
                <a:latin typeface="Arial" pitchFamily="34" charset="0"/>
                <a:ea typeface="Times New Roman" pitchFamily="18" charset="0"/>
                <a:cs typeface="Arial" pitchFamily="34" charset="0"/>
              </a:rPr>
              <a:t>F</a:t>
            </a:r>
            <a:r>
              <a:rPr lang="pt-BR" sz="1600" baseline="-30000" dirty="0" smtClean="0">
                <a:effectLst>
                  <a:glow rad="139700">
                    <a:schemeClr val="accent1">
                      <a:satMod val="175000"/>
                      <a:alpha val="40000"/>
                    </a:schemeClr>
                  </a:glow>
                </a:effectLst>
                <a:latin typeface="Arial" pitchFamily="34" charset="0"/>
                <a:ea typeface="Times New Roman" pitchFamily="18" charset="0"/>
                <a:cs typeface="Arial" pitchFamily="34" charset="0"/>
              </a:rPr>
              <a:t>4</a:t>
            </a:r>
            <a:r>
              <a:rPr lang="pt-BR" sz="1600" dirty="0" smtClean="0">
                <a:effectLst>
                  <a:glow rad="139700">
                    <a:schemeClr val="accent1">
                      <a:satMod val="175000"/>
                      <a:alpha val="40000"/>
                    </a:schemeClr>
                  </a:glow>
                </a:effectLst>
                <a:latin typeface="Arial" pitchFamily="34" charset="0"/>
                <a:ea typeface="Times New Roman" pitchFamily="18" charset="0"/>
                <a:cs typeface="Arial" pitchFamily="34" charset="0"/>
              </a:rPr>
              <a:t>;</a:t>
            </a:r>
            <a:endParaRPr kumimoji="0" lang="pt-BR" sz="1600" b="0" i="0" u="none" strike="noStrike" cap="none" normalizeH="0" baseline="0" dirty="0" smtClean="0">
              <a:ln>
                <a:noFill/>
              </a:ln>
              <a:effectLst>
                <a:glow rad="139700">
                  <a:schemeClr val="accent1">
                    <a:satMod val="175000"/>
                    <a:alpha val="40000"/>
                  </a:schemeClr>
                </a:glow>
              </a:effectLst>
              <a:latin typeface="Arial" pitchFamily="34" charset="0"/>
              <a:ea typeface="Times New Roman" pitchFamily="18" charset="0"/>
              <a:cs typeface="Arial" pitchFamily="34" charset="0"/>
            </a:endParaRPr>
          </a:p>
          <a:p>
            <a:pPr marL="0" marR="0" lvl="0" indent="0" defTabSz="914400" rtl="0" eaLnBrk="1" fontAlgn="base" latinLnBrk="0" hangingPunct="1">
              <a:lnSpc>
                <a:spcPct val="100000"/>
              </a:lnSpc>
              <a:spcBef>
                <a:spcPct val="0"/>
              </a:spcBef>
              <a:spcAft>
                <a:spcPts val="600"/>
              </a:spcAft>
              <a:buClrTx/>
              <a:buSzTx/>
              <a:buFontTx/>
              <a:buNone/>
              <a:tabLst/>
            </a:pP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Tb</a:t>
            </a:r>
            <a:r>
              <a:rPr kumimoji="0" lang="pt-BR" sz="1600" b="0" i="0" u="none" strike="noStrike" cap="none" normalizeH="0" baseline="30000" dirty="0" smtClean="0">
                <a:ln>
                  <a:noFill/>
                </a:ln>
                <a:effectLst>
                  <a:glow rad="101600">
                    <a:srgbClr val="00FF00">
                      <a:alpha val="40000"/>
                    </a:srgbClr>
                  </a:glow>
                </a:effectLst>
                <a:latin typeface="Arial" pitchFamily="34" charset="0"/>
                <a:ea typeface="Times New Roman" pitchFamily="18" charset="0"/>
                <a:cs typeface="Arial" pitchFamily="34" charset="0"/>
              </a:rPr>
              <a:t>3+</a:t>
            </a: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   545 </a:t>
            </a:r>
            <a:r>
              <a:rPr kumimoji="0" lang="pt-BR" sz="1600" b="0" i="0" u="none" strike="noStrike" cap="none" normalizeH="0" baseline="0" dirty="0" err="1" smtClean="0">
                <a:ln>
                  <a:noFill/>
                </a:ln>
                <a:effectLst>
                  <a:glow rad="101600">
                    <a:srgbClr val="00FF00">
                      <a:alpha val="40000"/>
                    </a:srgbClr>
                  </a:glow>
                </a:effectLst>
                <a:latin typeface="Arial" pitchFamily="34" charset="0"/>
                <a:ea typeface="Times New Roman" pitchFamily="18" charset="0"/>
                <a:cs typeface="Arial" pitchFamily="34" charset="0"/>
              </a:rPr>
              <a:t>nm</a:t>
            </a: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 </a:t>
            </a:r>
            <a:r>
              <a:rPr kumimoji="0" lang="pt-BR" sz="1600" b="0" i="0" u="none" strike="noStrike" cap="none" normalizeH="0" baseline="30000" dirty="0" smtClean="0">
                <a:ln>
                  <a:noFill/>
                </a:ln>
                <a:effectLst>
                  <a:glow rad="101600">
                    <a:srgbClr val="00FF00">
                      <a:alpha val="40000"/>
                    </a:srgbClr>
                  </a:glow>
                </a:effectLst>
                <a:latin typeface="Arial" pitchFamily="34" charset="0"/>
                <a:ea typeface="Times New Roman" pitchFamily="18" charset="0"/>
                <a:cs typeface="Arial" pitchFamily="34" charset="0"/>
              </a:rPr>
              <a:t>5</a:t>
            </a: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D</a:t>
            </a:r>
            <a:r>
              <a:rPr kumimoji="0" lang="pt-BR" sz="1600" b="0" i="0" u="none" strike="noStrike" cap="none" normalizeH="0" baseline="-30000" dirty="0" smtClean="0">
                <a:ln>
                  <a:noFill/>
                </a:ln>
                <a:effectLst>
                  <a:glow rad="101600">
                    <a:srgbClr val="00FF00">
                      <a:alpha val="40000"/>
                    </a:srgbClr>
                  </a:glow>
                </a:effectLst>
                <a:latin typeface="Arial" pitchFamily="34" charset="0"/>
                <a:ea typeface="Times New Roman" pitchFamily="18" charset="0"/>
                <a:cs typeface="Arial" pitchFamily="34" charset="0"/>
              </a:rPr>
              <a:t>4</a:t>
            </a: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a:t>
            </a:r>
            <a:r>
              <a:rPr kumimoji="0" lang="pt-BR" sz="1600" b="0" i="0" u="none" strike="noStrike" cap="none" normalizeH="0" baseline="30000" dirty="0" smtClean="0">
                <a:ln>
                  <a:noFill/>
                </a:ln>
                <a:effectLst>
                  <a:glow rad="101600">
                    <a:srgbClr val="00FF00">
                      <a:alpha val="40000"/>
                    </a:srgbClr>
                  </a:glow>
                </a:effectLst>
                <a:latin typeface="Arial" pitchFamily="34" charset="0"/>
                <a:ea typeface="Times New Roman" pitchFamily="18" charset="0"/>
                <a:cs typeface="Arial" pitchFamily="34" charset="0"/>
              </a:rPr>
              <a:t>7</a:t>
            </a: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F</a:t>
            </a:r>
            <a:r>
              <a:rPr kumimoji="0" lang="pt-BR" sz="1600" b="0" i="0" u="none" strike="noStrike" cap="none" normalizeH="0" baseline="-30000" dirty="0" smtClean="0">
                <a:ln>
                  <a:noFill/>
                </a:ln>
                <a:effectLst>
                  <a:glow rad="101600">
                    <a:srgbClr val="00FF00">
                      <a:alpha val="40000"/>
                    </a:srgbClr>
                  </a:glow>
                </a:effectLst>
                <a:latin typeface="Arial" pitchFamily="34" charset="0"/>
                <a:ea typeface="Times New Roman" pitchFamily="18" charset="0"/>
                <a:cs typeface="Arial" pitchFamily="34" charset="0"/>
              </a:rPr>
              <a:t>4</a:t>
            </a:r>
            <a:r>
              <a:rPr kumimoji="0" lang="pt-BR" sz="1600" b="0" i="0" u="none" strike="noStrike" cap="none" normalizeH="0" baseline="0" dirty="0" smtClean="0">
                <a:ln>
                  <a:noFill/>
                </a:ln>
                <a:effectLst>
                  <a:glow rad="101600">
                    <a:srgbClr val="00FF00">
                      <a:alpha val="40000"/>
                    </a:srgbClr>
                  </a:glow>
                </a:effectLst>
                <a:latin typeface="Arial" pitchFamily="34" charset="0"/>
                <a:ea typeface="Times New Roman" pitchFamily="18" charset="0"/>
                <a:cs typeface="Arial" pitchFamily="34" charset="0"/>
              </a:rPr>
              <a:t>;</a:t>
            </a:r>
          </a:p>
          <a:p>
            <a:pPr marL="0" marR="0" lvl="0" indent="0" defTabSz="914400" rtl="0" eaLnBrk="1" fontAlgn="base" latinLnBrk="0" hangingPunct="1">
              <a:lnSpc>
                <a:spcPct val="100000"/>
              </a:lnSpc>
              <a:spcBef>
                <a:spcPct val="0"/>
              </a:spcBef>
              <a:spcAft>
                <a:spcPts val="600"/>
              </a:spcAft>
              <a:buClrTx/>
              <a:buSzTx/>
              <a:buFontTx/>
              <a:buNone/>
              <a:tabLst/>
            </a:pP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Eu</a:t>
            </a:r>
            <a:r>
              <a:rPr kumimoji="0" lang="pt-BR" sz="1600" b="0" i="0" u="none" strike="noStrike" cap="none" normalizeH="0" baseline="30000" dirty="0" smtClean="0">
                <a:ln>
                  <a:noFill/>
                </a:ln>
                <a:effectLst>
                  <a:glow rad="101600">
                    <a:srgbClr val="FF0000">
                      <a:alpha val="40000"/>
                    </a:srgbClr>
                  </a:glow>
                </a:effectLst>
                <a:latin typeface="Arial" pitchFamily="34" charset="0"/>
                <a:ea typeface="Times New Roman" pitchFamily="18" charset="0"/>
                <a:cs typeface="Arial" pitchFamily="34" charset="0"/>
              </a:rPr>
              <a:t>3+</a:t>
            </a: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   614 </a:t>
            </a:r>
            <a:r>
              <a:rPr kumimoji="0" lang="pt-BR" sz="1600" b="0" i="0" u="none" strike="noStrike" cap="none" normalizeH="0" baseline="0" dirty="0" err="1" smtClean="0">
                <a:ln>
                  <a:noFill/>
                </a:ln>
                <a:effectLst>
                  <a:glow rad="101600">
                    <a:srgbClr val="FF0000">
                      <a:alpha val="40000"/>
                    </a:srgbClr>
                  </a:glow>
                </a:effectLst>
                <a:latin typeface="Arial" pitchFamily="34" charset="0"/>
                <a:ea typeface="Times New Roman" pitchFamily="18" charset="0"/>
                <a:cs typeface="Arial" pitchFamily="34" charset="0"/>
              </a:rPr>
              <a:t>nm</a:t>
            </a: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 </a:t>
            </a:r>
            <a:r>
              <a:rPr kumimoji="0" lang="pt-BR" sz="1600" b="0" i="0" u="none" strike="noStrike" cap="none" normalizeH="0" baseline="30000" dirty="0" smtClean="0">
                <a:ln>
                  <a:noFill/>
                </a:ln>
                <a:effectLst>
                  <a:glow rad="101600">
                    <a:srgbClr val="FF0000">
                      <a:alpha val="40000"/>
                    </a:srgbClr>
                  </a:glow>
                </a:effectLst>
                <a:latin typeface="Arial" pitchFamily="34" charset="0"/>
                <a:ea typeface="Times New Roman" pitchFamily="18" charset="0"/>
                <a:cs typeface="Arial" pitchFamily="34" charset="0"/>
              </a:rPr>
              <a:t>5</a:t>
            </a: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D</a:t>
            </a:r>
            <a:r>
              <a:rPr kumimoji="0" lang="pt-BR" sz="1600" b="0" i="0" u="none" strike="noStrike" cap="none" normalizeH="0" baseline="-30000" dirty="0" smtClean="0">
                <a:ln>
                  <a:noFill/>
                </a:ln>
                <a:effectLst>
                  <a:glow rad="101600">
                    <a:srgbClr val="FF0000">
                      <a:alpha val="40000"/>
                    </a:srgbClr>
                  </a:glow>
                </a:effectLst>
                <a:latin typeface="Arial" pitchFamily="34" charset="0"/>
                <a:ea typeface="Times New Roman" pitchFamily="18" charset="0"/>
                <a:cs typeface="Arial" pitchFamily="34" charset="0"/>
              </a:rPr>
              <a:t>0</a:t>
            </a: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a:t>
            </a:r>
            <a:r>
              <a:rPr kumimoji="0" lang="pt-BR" sz="1600" b="0" i="0" u="none" strike="noStrike" cap="none" normalizeH="0" baseline="30000" dirty="0" smtClean="0">
                <a:ln>
                  <a:noFill/>
                </a:ln>
                <a:effectLst>
                  <a:glow rad="101600">
                    <a:srgbClr val="FF0000">
                      <a:alpha val="40000"/>
                    </a:srgbClr>
                  </a:glow>
                </a:effectLst>
                <a:latin typeface="Arial" pitchFamily="34" charset="0"/>
                <a:ea typeface="Times New Roman" pitchFamily="18" charset="0"/>
                <a:cs typeface="Arial" pitchFamily="34" charset="0"/>
              </a:rPr>
              <a:t>7</a:t>
            </a: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F</a:t>
            </a:r>
            <a:r>
              <a:rPr kumimoji="0" lang="pt-BR" sz="1600" b="0" i="0" u="none" strike="noStrike" cap="none" normalizeH="0" baseline="-30000" dirty="0" smtClean="0">
                <a:ln>
                  <a:noFill/>
                </a:ln>
                <a:effectLst>
                  <a:glow rad="101600">
                    <a:srgbClr val="FF0000">
                      <a:alpha val="40000"/>
                    </a:srgbClr>
                  </a:glow>
                </a:effectLst>
                <a:latin typeface="Arial" pitchFamily="34" charset="0"/>
                <a:ea typeface="Times New Roman" pitchFamily="18" charset="0"/>
                <a:cs typeface="Arial" pitchFamily="34" charset="0"/>
              </a:rPr>
              <a:t>2</a:t>
            </a:r>
            <a:r>
              <a:rPr kumimoji="0" lang="pt-BR" sz="1600" b="0" i="0" u="none" strike="noStrike" cap="none" normalizeH="0" baseline="0" dirty="0" smtClean="0">
                <a:ln>
                  <a:noFill/>
                </a:ln>
                <a:effectLst>
                  <a:glow rad="101600">
                    <a:srgbClr val="FF0000">
                      <a:alpha val="40000"/>
                    </a:srgbClr>
                  </a:glow>
                </a:effectLst>
                <a:latin typeface="Arial" pitchFamily="34" charset="0"/>
                <a:ea typeface="Times New Roman" pitchFamily="18" charset="0"/>
                <a:cs typeface="Arial" pitchFamily="34"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p:cNvSpPr>
          <p:nvPr>
            <p:ph type="ctrTitle"/>
          </p:nvPr>
        </p:nvSpPr>
        <p:spPr>
          <a:xfrm>
            <a:off x="105209" y="-71462"/>
            <a:ext cx="7851648" cy="785818"/>
          </a:xfrm>
        </p:spPr>
        <p:txBody>
          <a:bodyPr>
            <a:normAutofit fontScale="90000"/>
          </a:bodyPr>
          <a:lstStyle/>
          <a:p>
            <a:pPr algn="l"/>
            <a:r>
              <a:rPr lang="pt-BR" sz="4800" dirty="0" smtClean="0"/>
              <a:t>Compostos </a:t>
            </a:r>
            <a:r>
              <a:rPr lang="el-GR" sz="4800" dirty="0" smtClean="0"/>
              <a:t>β</a:t>
            </a:r>
            <a:r>
              <a:rPr lang="pt-BR" sz="4800" dirty="0" smtClean="0"/>
              <a:t>-</a:t>
            </a:r>
            <a:r>
              <a:rPr lang="pt-BR" sz="4800" dirty="0" err="1" smtClean="0"/>
              <a:t>dicetonatos</a:t>
            </a:r>
            <a:r>
              <a:rPr lang="pt-BR" sz="4800" dirty="0" smtClean="0"/>
              <a:t> de TR</a:t>
            </a:r>
            <a:endParaRPr lang="pt-BR" sz="4800" dirty="0"/>
          </a:p>
        </p:txBody>
      </p:sp>
      <p:sp>
        <p:nvSpPr>
          <p:cNvPr id="8" name="Retângulo 7"/>
          <p:cNvSpPr/>
          <p:nvPr/>
        </p:nvSpPr>
        <p:spPr>
          <a:xfrm>
            <a:off x="214314" y="935164"/>
            <a:ext cx="5572132" cy="707886"/>
          </a:xfrm>
          <a:prstGeom prst="rect">
            <a:avLst/>
          </a:prstGeom>
          <a:effectLst>
            <a:glow rad="139700">
              <a:schemeClr val="accent2">
                <a:satMod val="175000"/>
                <a:alpha val="40000"/>
              </a:schemeClr>
            </a:glow>
          </a:effectLst>
        </p:spPr>
        <p:txBody>
          <a:bodyPr wrap="square">
            <a:spAutoFit/>
          </a:bodyPr>
          <a:lstStyle/>
          <a:p>
            <a:pPr algn="just"/>
            <a:r>
              <a:rPr lang="pt-BR" sz="2000" dirty="0" smtClean="0">
                <a:effectLst>
                  <a:glow rad="101600">
                    <a:schemeClr val="accent4">
                      <a:satMod val="175000"/>
                      <a:alpha val="40000"/>
                    </a:schemeClr>
                  </a:glow>
                </a:effectLst>
              </a:rPr>
              <a:t>São compostos (1,3-</a:t>
            </a:r>
            <a:r>
              <a:rPr lang="pt-BR" sz="2000" dirty="0" err="1" smtClean="0">
                <a:effectLst>
                  <a:glow rad="101600">
                    <a:schemeClr val="accent4">
                      <a:satMod val="175000"/>
                      <a:alpha val="40000"/>
                    </a:schemeClr>
                  </a:glow>
                </a:effectLst>
              </a:rPr>
              <a:t>dicetonas</a:t>
            </a:r>
            <a:r>
              <a:rPr lang="pt-BR" sz="2000" dirty="0" smtClean="0">
                <a:effectLst>
                  <a:glow rad="101600">
                    <a:schemeClr val="accent4">
                      <a:satMod val="175000"/>
                      <a:alpha val="40000"/>
                    </a:schemeClr>
                  </a:glow>
                </a:effectLst>
              </a:rPr>
              <a:t>) com Terras-Raras</a:t>
            </a:r>
          </a:p>
          <a:p>
            <a:pPr algn="just"/>
            <a:endParaRPr lang="en-US" sz="2000" dirty="0" smtClean="0">
              <a:effectLst>
                <a:glow rad="101600">
                  <a:schemeClr val="accent4">
                    <a:satMod val="175000"/>
                    <a:alpha val="40000"/>
                  </a:schemeClr>
                </a:glow>
              </a:effectLst>
            </a:endParaRPr>
          </a:p>
        </p:txBody>
      </p:sp>
      <p:sp>
        <p:nvSpPr>
          <p:cNvPr id="10" name="Retângulo 9"/>
          <p:cNvSpPr/>
          <p:nvPr/>
        </p:nvSpPr>
        <p:spPr>
          <a:xfrm>
            <a:off x="142844" y="1959012"/>
            <a:ext cx="4143404" cy="4247317"/>
          </a:xfrm>
          <a:prstGeom prst="rect">
            <a:avLst/>
          </a:prstGeom>
        </p:spPr>
        <p:txBody>
          <a:bodyPr wrap="square">
            <a:spAutoFit/>
          </a:bodyPr>
          <a:lstStyle/>
          <a:p>
            <a:pPr>
              <a:buFont typeface="Wingdings" pitchFamily="2" charset="2"/>
              <a:buChar char="ü"/>
            </a:pPr>
            <a:r>
              <a:rPr lang="pt-BR" dirty="0" smtClean="0">
                <a:effectLst>
                  <a:glow rad="139700">
                    <a:schemeClr val="accent2">
                      <a:satMod val="175000"/>
                      <a:alpha val="40000"/>
                    </a:schemeClr>
                  </a:glow>
                </a:effectLst>
              </a:rPr>
              <a:t>  Diferentes ligantes orgânicos podem ser usados: </a:t>
            </a:r>
          </a:p>
          <a:p>
            <a:pPr>
              <a:buFont typeface="Wingdings" pitchFamily="2" charset="2"/>
              <a:buChar char="ü"/>
            </a:pPr>
            <a:endParaRPr lang="pt-BR" dirty="0" smtClean="0">
              <a:effectLst>
                <a:glow rad="139700">
                  <a:schemeClr val="accent2">
                    <a:satMod val="175000"/>
                    <a:alpha val="40000"/>
                  </a:schemeClr>
                </a:glow>
              </a:effectLst>
            </a:endParaRPr>
          </a:p>
          <a:p>
            <a:pPr lvl="1">
              <a:buFont typeface="Courier New" pitchFamily="49" charset="0"/>
              <a:buChar char="o"/>
            </a:pPr>
            <a:r>
              <a:rPr lang="pt-BR" dirty="0" smtClean="0">
                <a:effectLst>
                  <a:glow rad="139700">
                    <a:schemeClr val="accent2">
                      <a:satMod val="175000"/>
                      <a:alpha val="40000"/>
                    </a:schemeClr>
                  </a:glow>
                </a:effectLst>
              </a:rPr>
              <a:t> </a:t>
            </a:r>
            <a:r>
              <a:rPr lang="pt-BR" dirty="0" err="1" smtClean="0">
                <a:effectLst>
                  <a:glow rad="139700">
                    <a:schemeClr val="accent2">
                      <a:satMod val="175000"/>
                      <a:alpha val="40000"/>
                    </a:schemeClr>
                  </a:glow>
                </a:effectLst>
              </a:rPr>
              <a:t>Pyridinas</a:t>
            </a:r>
            <a:endParaRPr lang="pt-BR" dirty="0" smtClean="0">
              <a:effectLst>
                <a:glow rad="139700">
                  <a:schemeClr val="accent2">
                    <a:satMod val="175000"/>
                    <a:alpha val="40000"/>
                  </a:schemeClr>
                </a:glow>
              </a:effectLst>
            </a:endParaRPr>
          </a:p>
          <a:p>
            <a:pPr lvl="1">
              <a:buFont typeface="Courier New" pitchFamily="49" charset="0"/>
              <a:buChar char="o"/>
            </a:pPr>
            <a:r>
              <a:rPr lang="pt-BR" dirty="0" smtClean="0">
                <a:effectLst>
                  <a:glow rad="139700">
                    <a:schemeClr val="accent2">
                      <a:satMod val="175000"/>
                      <a:alpha val="40000"/>
                    </a:schemeClr>
                  </a:glow>
                </a:effectLst>
              </a:rPr>
              <a:t> </a:t>
            </a:r>
            <a:r>
              <a:rPr lang="pt-BR" dirty="0" err="1" smtClean="0">
                <a:effectLst>
                  <a:glow rad="139700">
                    <a:schemeClr val="accent2">
                      <a:satMod val="175000"/>
                      <a:alpha val="40000"/>
                    </a:schemeClr>
                  </a:glow>
                </a:effectLst>
              </a:rPr>
              <a:t>Calixarenos</a:t>
            </a:r>
            <a:endParaRPr lang="pt-BR" dirty="0" smtClean="0">
              <a:effectLst>
                <a:glow rad="139700">
                  <a:schemeClr val="accent2">
                    <a:satMod val="175000"/>
                    <a:alpha val="40000"/>
                  </a:schemeClr>
                </a:glow>
              </a:effectLst>
            </a:endParaRPr>
          </a:p>
          <a:p>
            <a:pPr lvl="1">
              <a:buFont typeface="Courier New" pitchFamily="49" charset="0"/>
              <a:buChar char="o"/>
            </a:pPr>
            <a:r>
              <a:rPr lang="pt-BR" dirty="0" smtClean="0">
                <a:effectLst>
                  <a:glow rad="139700">
                    <a:schemeClr val="accent2">
                      <a:satMod val="175000"/>
                      <a:alpha val="40000"/>
                    </a:schemeClr>
                  </a:glow>
                </a:effectLst>
              </a:rPr>
              <a:t> </a:t>
            </a:r>
            <a:r>
              <a:rPr lang="el-GR" dirty="0" smtClean="0">
                <a:effectLst>
                  <a:glow rad="139700">
                    <a:schemeClr val="accent5">
                      <a:satMod val="175000"/>
                      <a:alpha val="40000"/>
                    </a:schemeClr>
                  </a:glow>
                </a:effectLst>
              </a:rPr>
              <a:t>β</a:t>
            </a:r>
            <a:r>
              <a:rPr lang="pt-BR" dirty="0" smtClean="0">
                <a:effectLst>
                  <a:glow rad="139700">
                    <a:schemeClr val="accent5">
                      <a:satMod val="175000"/>
                      <a:alpha val="40000"/>
                    </a:schemeClr>
                  </a:glow>
                </a:effectLst>
              </a:rPr>
              <a:t>-</a:t>
            </a:r>
            <a:r>
              <a:rPr lang="pt-BR" dirty="0" err="1" smtClean="0">
                <a:effectLst>
                  <a:glow rad="139700">
                    <a:schemeClr val="accent5">
                      <a:satMod val="175000"/>
                      <a:alpha val="40000"/>
                    </a:schemeClr>
                  </a:glow>
                </a:effectLst>
              </a:rPr>
              <a:t>dicetonas</a:t>
            </a:r>
            <a:r>
              <a:rPr lang="pt-BR" dirty="0" smtClean="0">
                <a:effectLst>
                  <a:glow rad="139700">
                    <a:schemeClr val="accent5">
                      <a:satMod val="175000"/>
                      <a:alpha val="40000"/>
                    </a:schemeClr>
                  </a:glow>
                </a:effectLst>
              </a:rPr>
              <a:t> ...</a:t>
            </a:r>
          </a:p>
          <a:p>
            <a:pPr>
              <a:buFont typeface="Wingdings" pitchFamily="2" charset="2"/>
              <a:buChar char="ü"/>
            </a:pPr>
            <a:endParaRPr lang="en-US" dirty="0" smtClean="0">
              <a:effectLst>
                <a:glow rad="139700">
                  <a:schemeClr val="accent2">
                    <a:satMod val="175000"/>
                    <a:alpha val="40000"/>
                  </a:schemeClr>
                </a:glow>
              </a:effectLst>
            </a:endParaRPr>
          </a:p>
          <a:p>
            <a:pPr>
              <a:buFont typeface="Wingdings" pitchFamily="2" charset="2"/>
              <a:buChar char="ü"/>
            </a:pPr>
            <a:endParaRPr lang="pt-BR" dirty="0" smtClean="0">
              <a:effectLst>
                <a:glow rad="139700">
                  <a:schemeClr val="accent2">
                    <a:satMod val="175000"/>
                    <a:alpha val="40000"/>
                  </a:schemeClr>
                </a:glow>
              </a:effectLst>
            </a:endParaRPr>
          </a:p>
          <a:p>
            <a:pPr>
              <a:buFont typeface="Wingdings" pitchFamily="2" charset="2"/>
              <a:buChar char="ü"/>
            </a:pPr>
            <a:r>
              <a:rPr lang="pt-BR" dirty="0" smtClean="0">
                <a:effectLst>
                  <a:glow rad="139700">
                    <a:schemeClr val="accent2">
                      <a:satMod val="175000"/>
                      <a:alpha val="40000"/>
                    </a:schemeClr>
                  </a:glow>
                </a:effectLst>
              </a:rPr>
              <a:t> As </a:t>
            </a:r>
            <a:r>
              <a:rPr lang="el-GR" dirty="0" smtClean="0">
                <a:effectLst>
                  <a:glow rad="139700">
                    <a:schemeClr val="accent5">
                      <a:satMod val="175000"/>
                      <a:alpha val="40000"/>
                    </a:schemeClr>
                  </a:glow>
                </a:effectLst>
              </a:rPr>
              <a:t>β</a:t>
            </a:r>
            <a:r>
              <a:rPr lang="pt-BR" dirty="0" smtClean="0">
                <a:effectLst>
                  <a:glow rad="139700">
                    <a:schemeClr val="accent5">
                      <a:satMod val="175000"/>
                      <a:alpha val="40000"/>
                    </a:schemeClr>
                  </a:glow>
                </a:effectLst>
              </a:rPr>
              <a:t>-</a:t>
            </a:r>
            <a:r>
              <a:rPr lang="pt-BR" dirty="0" err="1" smtClean="0">
                <a:effectLst>
                  <a:glow rad="139700">
                    <a:schemeClr val="accent5">
                      <a:satMod val="175000"/>
                      <a:alpha val="40000"/>
                    </a:schemeClr>
                  </a:glow>
                </a:effectLst>
              </a:rPr>
              <a:t>dicetonas</a:t>
            </a:r>
            <a:r>
              <a:rPr lang="pt-BR" dirty="0" smtClean="0">
                <a:effectLst>
                  <a:glow rad="139700">
                    <a:schemeClr val="accent2">
                      <a:satMod val="175000"/>
                      <a:alpha val="40000"/>
                    </a:schemeClr>
                  </a:glow>
                </a:effectLst>
              </a:rPr>
              <a:t>  possuem:</a:t>
            </a:r>
          </a:p>
          <a:p>
            <a:pPr>
              <a:buFont typeface="Wingdings" pitchFamily="2" charset="2"/>
              <a:buChar char="ü"/>
            </a:pPr>
            <a:endParaRPr lang="en-US" dirty="0" smtClean="0">
              <a:effectLst>
                <a:glow rad="139700">
                  <a:schemeClr val="accent2">
                    <a:satMod val="175000"/>
                    <a:alpha val="40000"/>
                  </a:schemeClr>
                </a:glow>
              </a:effectLst>
            </a:endParaRPr>
          </a:p>
          <a:p>
            <a:pPr lvl="1">
              <a:buFont typeface="Courier New" pitchFamily="49" charset="0"/>
              <a:buChar char="o"/>
            </a:pPr>
            <a:r>
              <a:rPr lang="en-US" dirty="0" smtClean="0">
                <a:effectLst>
                  <a:glow rad="139700">
                    <a:schemeClr val="accent2">
                      <a:satMod val="175000"/>
                      <a:alpha val="40000"/>
                    </a:schemeClr>
                  </a:glow>
                </a:effectLst>
              </a:rPr>
              <a:t>  Altos </a:t>
            </a:r>
            <a:r>
              <a:rPr lang="en-US" dirty="0" err="1" smtClean="0">
                <a:effectLst>
                  <a:glow rad="139700">
                    <a:schemeClr val="accent2">
                      <a:satMod val="175000"/>
                      <a:alpha val="40000"/>
                    </a:schemeClr>
                  </a:glow>
                </a:effectLst>
              </a:rPr>
              <a:t>Coeficientes</a:t>
            </a:r>
            <a:r>
              <a:rPr lang="en-US" dirty="0" smtClean="0">
                <a:effectLst>
                  <a:glow rad="139700">
                    <a:schemeClr val="accent2">
                      <a:satMod val="175000"/>
                      <a:alpha val="40000"/>
                    </a:schemeClr>
                  </a:glow>
                </a:effectLst>
              </a:rPr>
              <a:t> de </a:t>
            </a:r>
            <a:r>
              <a:rPr lang="en-US" dirty="0" err="1" smtClean="0">
                <a:effectLst>
                  <a:glow rad="139700">
                    <a:schemeClr val="accent2">
                      <a:satMod val="175000"/>
                      <a:alpha val="40000"/>
                    </a:schemeClr>
                  </a:glow>
                </a:effectLst>
              </a:rPr>
              <a:t>Absorção</a:t>
            </a:r>
            <a:r>
              <a:rPr lang="en-US" dirty="0" smtClean="0">
                <a:effectLst>
                  <a:glow rad="139700">
                    <a:schemeClr val="accent2">
                      <a:satMod val="175000"/>
                      <a:alpha val="40000"/>
                    </a:schemeClr>
                  </a:glow>
                </a:effectLst>
              </a:rPr>
              <a:t>,</a:t>
            </a:r>
          </a:p>
          <a:p>
            <a:pPr lvl="1"/>
            <a:endParaRPr lang="en-US" dirty="0" smtClean="0">
              <a:effectLst>
                <a:glow rad="139700">
                  <a:schemeClr val="accent2">
                    <a:satMod val="175000"/>
                    <a:alpha val="40000"/>
                  </a:schemeClr>
                </a:glow>
              </a:effectLst>
            </a:endParaRPr>
          </a:p>
          <a:p>
            <a:pPr lvl="1">
              <a:buFont typeface="Courier New" pitchFamily="49" charset="0"/>
              <a:buChar char="o"/>
            </a:pP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Transferência</a:t>
            </a:r>
            <a:r>
              <a:rPr lang="en-US" dirty="0" smtClean="0">
                <a:effectLst>
                  <a:glow rad="139700">
                    <a:schemeClr val="accent2">
                      <a:satMod val="175000"/>
                      <a:alpha val="40000"/>
                    </a:schemeClr>
                  </a:glow>
                </a:effectLst>
              </a:rPr>
              <a:t> de </a:t>
            </a:r>
            <a:r>
              <a:rPr lang="en-US" dirty="0" err="1" smtClean="0">
                <a:effectLst>
                  <a:glow rad="139700">
                    <a:schemeClr val="accent2">
                      <a:satMod val="175000"/>
                      <a:alpha val="40000"/>
                    </a:schemeClr>
                  </a:glow>
                </a:effectLst>
              </a:rPr>
              <a:t>energia</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intramolecular</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Efeito</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Antena</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eficiente</a:t>
            </a:r>
            <a:r>
              <a:rPr lang="en-US" dirty="0" smtClean="0">
                <a:effectLst>
                  <a:glow rad="139700">
                    <a:schemeClr val="accent2">
                      <a:satMod val="175000"/>
                      <a:alpha val="40000"/>
                    </a:schemeClr>
                  </a:glow>
                </a:effectLst>
              </a:rPr>
              <a:t> </a:t>
            </a:r>
            <a:r>
              <a:rPr lang="en-US" dirty="0" err="1" smtClean="0">
                <a:effectLst>
                  <a:glow rad="139700">
                    <a:schemeClr val="accent2">
                      <a:satMod val="175000"/>
                      <a:alpha val="40000"/>
                    </a:schemeClr>
                  </a:glow>
                </a:effectLst>
              </a:rPr>
              <a:t>para</a:t>
            </a:r>
            <a:r>
              <a:rPr lang="en-US" dirty="0" smtClean="0">
                <a:effectLst>
                  <a:glow rad="139700">
                    <a:schemeClr val="accent2">
                      <a:satMod val="175000"/>
                      <a:alpha val="40000"/>
                    </a:schemeClr>
                  </a:glow>
                </a:effectLst>
              </a:rPr>
              <a:t> o </a:t>
            </a:r>
            <a:r>
              <a:rPr lang="en-US" dirty="0" err="1" smtClean="0">
                <a:effectLst>
                  <a:glow rad="139700">
                    <a:schemeClr val="accent2">
                      <a:satMod val="175000"/>
                      <a:alpha val="40000"/>
                    </a:schemeClr>
                  </a:glow>
                </a:effectLst>
              </a:rPr>
              <a:t>íon</a:t>
            </a:r>
            <a:r>
              <a:rPr lang="en-US" dirty="0" smtClean="0">
                <a:effectLst>
                  <a:glow rad="139700">
                    <a:schemeClr val="accent2">
                      <a:satMod val="175000"/>
                      <a:alpha val="40000"/>
                    </a:schemeClr>
                  </a:glow>
                </a:effectLst>
              </a:rPr>
              <a:t> TR</a:t>
            </a:r>
            <a:r>
              <a:rPr lang="en-US" baseline="30000" dirty="0" smtClean="0">
                <a:effectLst>
                  <a:glow rad="139700">
                    <a:schemeClr val="accent2">
                      <a:satMod val="175000"/>
                      <a:alpha val="40000"/>
                    </a:schemeClr>
                  </a:glow>
                </a:effectLst>
              </a:rPr>
              <a:t>3+</a:t>
            </a:r>
            <a:r>
              <a:rPr lang="en-US" dirty="0" smtClean="0">
                <a:effectLst>
                  <a:glow rad="139700">
                    <a:schemeClr val="accent2">
                      <a:satMod val="175000"/>
                      <a:alpha val="40000"/>
                    </a:schemeClr>
                  </a:glow>
                </a:effectLst>
              </a:rPr>
              <a:t>.</a:t>
            </a:r>
            <a:endParaRPr lang="pt-BR" dirty="0" smtClean="0">
              <a:effectLst>
                <a:glow rad="139700">
                  <a:schemeClr val="accent2">
                    <a:satMod val="175000"/>
                    <a:alpha val="40000"/>
                  </a:schemeClr>
                </a:glow>
                <a:reflection blurRad="6350" stA="60000" endA="900" endPos="58000" dir="5400000" sy="-100000" algn="bl" rotWithShape="0"/>
              </a:effectLst>
            </a:endParaRPr>
          </a:p>
        </p:txBody>
      </p:sp>
      <p:pic>
        <p:nvPicPr>
          <p:cNvPr id="13" name="Picture 2"/>
          <p:cNvPicPr>
            <a:picLocks noChangeAspect="1" noChangeArrowheads="1"/>
          </p:cNvPicPr>
          <p:nvPr/>
        </p:nvPicPr>
        <p:blipFill>
          <a:blip r:embed="rId3" cstate="print"/>
          <a:srcRect l="12546" t="5019" r="11244"/>
          <a:stretch>
            <a:fillRect/>
          </a:stretch>
        </p:blipFill>
        <p:spPr bwMode="auto">
          <a:xfrm>
            <a:off x="7715272" y="857232"/>
            <a:ext cx="1197735" cy="1881770"/>
          </a:xfrm>
          <a:prstGeom prst="rect">
            <a:avLst/>
          </a:prstGeom>
          <a:noFill/>
          <a:ln w="9525">
            <a:noFill/>
            <a:miter lim="800000"/>
            <a:headEnd/>
            <a:tailEnd/>
          </a:ln>
          <a:effectLst>
            <a:glow rad="101600">
              <a:schemeClr val="accent2">
                <a:satMod val="175000"/>
                <a:alpha val="40000"/>
              </a:schemeClr>
            </a:glow>
            <a:outerShdw blurRad="127000" dist="38100" dir="2700000" algn="ctr">
              <a:srgbClr val="000000">
                <a:alpha val="45000"/>
              </a:srgbClr>
            </a:outerShdw>
            <a:reflection blurRad="6350" stA="50000" endA="300" endPos="55000" dir="5400000" sy="-100000" algn="bl" rotWithShape="0"/>
          </a:effectLst>
          <a:scene3d>
            <a:camera prst="isometricOffAxis2Left"/>
            <a:lightRig rig="soft" dir="t">
              <a:rot lat="0" lon="0" rev="0"/>
            </a:lightRig>
          </a:scene3d>
          <a:sp3d prstMaterial="plastic">
            <a:bevelT w="203200" h="50800" prst="softRound"/>
          </a:sp3d>
        </p:spPr>
      </p:pic>
      <p:pic>
        <p:nvPicPr>
          <p:cNvPr id="15" name="Picture 4"/>
          <p:cNvPicPr>
            <a:picLocks noChangeAspect="1" noChangeArrowheads="1"/>
          </p:cNvPicPr>
          <p:nvPr/>
        </p:nvPicPr>
        <p:blipFill>
          <a:blip r:embed="rId4" cstate="print"/>
          <a:srcRect l="6649" r="9043"/>
          <a:stretch>
            <a:fillRect/>
          </a:stretch>
        </p:blipFill>
        <p:spPr bwMode="auto">
          <a:xfrm>
            <a:off x="4429124" y="1928802"/>
            <a:ext cx="1365160" cy="2466975"/>
          </a:xfrm>
          <a:prstGeom prst="rect">
            <a:avLst/>
          </a:prstGeom>
          <a:noFill/>
          <a:ln w="9525">
            <a:noFill/>
            <a:miter lim="800000"/>
            <a:headEnd/>
            <a:tailEnd/>
          </a:ln>
          <a:effectLst>
            <a:glow rad="101600">
              <a:schemeClr val="accent2">
                <a:satMod val="175000"/>
                <a:alpha val="40000"/>
              </a:schemeClr>
            </a:glow>
            <a:outerShdw blurRad="127000" dist="38100" dir="2700000" algn="ctr">
              <a:srgbClr val="000000">
                <a:alpha val="45000"/>
              </a:srgbClr>
            </a:outerShdw>
            <a:reflection blurRad="6350" stA="50000" endA="300" endPos="55000" dir="5400000" sy="-100000" algn="bl" rotWithShape="0"/>
          </a:effectLst>
          <a:scene3d>
            <a:camera prst="isometricOffAxis2Left"/>
            <a:lightRig rig="soft" dir="t">
              <a:rot lat="0" lon="0" rev="0"/>
            </a:lightRig>
          </a:scene3d>
          <a:sp3d prstMaterial="plastic">
            <a:bevelT w="203200" h="50800" prst="softRound"/>
          </a:sp3d>
        </p:spPr>
      </p:pic>
      <p:pic>
        <p:nvPicPr>
          <p:cNvPr id="16" name="Picture 5"/>
          <p:cNvPicPr>
            <a:picLocks noChangeAspect="1" noChangeArrowheads="1"/>
          </p:cNvPicPr>
          <p:nvPr/>
        </p:nvPicPr>
        <p:blipFill>
          <a:blip r:embed="rId5" cstate="print"/>
          <a:srcRect/>
          <a:stretch>
            <a:fillRect/>
          </a:stretch>
        </p:blipFill>
        <p:spPr bwMode="auto">
          <a:xfrm>
            <a:off x="5715008" y="857232"/>
            <a:ext cx="1786582" cy="1285884"/>
          </a:xfrm>
          <a:prstGeom prst="rect">
            <a:avLst/>
          </a:prstGeom>
          <a:noFill/>
          <a:ln w="9525">
            <a:noFill/>
            <a:miter lim="800000"/>
            <a:headEnd/>
            <a:tailEnd/>
          </a:ln>
          <a:effectLst>
            <a:glow rad="101600">
              <a:schemeClr val="accent2">
                <a:satMod val="175000"/>
                <a:alpha val="40000"/>
              </a:schemeClr>
            </a:glow>
            <a:outerShdw blurRad="127000" dist="38100" dir="2700000" algn="ctr">
              <a:srgbClr val="000000">
                <a:alpha val="45000"/>
              </a:srgbClr>
            </a:outerShdw>
            <a:reflection blurRad="6350" stA="50000" endA="300" endPos="55000" dir="5400000" sy="-100000" algn="bl" rotWithShape="0"/>
          </a:effectLst>
          <a:scene3d>
            <a:camera prst="isometricOffAxis2Left"/>
            <a:lightRig rig="soft" dir="t">
              <a:rot lat="0" lon="0" rev="0"/>
            </a:lightRig>
          </a:scene3d>
          <a:sp3d prstMaterial="plastic">
            <a:bevelT w="203200" h="50800" prst="softRound"/>
          </a:sp3d>
        </p:spPr>
      </p:pic>
      <p:pic>
        <p:nvPicPr>
          <p:cNvPr id="18" name="Picture 7"/>
          <p:cNvPicPr>
            <a:picLocks noChangeAspect="1" noChangeArrowheads="1"/>
          </p:cNvPicPr>
          <p:nvPr/>
        </p:nvPicPr>
        <p:blipFill>
          <a:blip r:embed="rId6" cstate="print"/>
          <a:srcRect l="12174" r="8941"/>
          <a:stretch>
            <a:fillRect/>
          </a:stretch>
        </p:blipFill>
        <p:spPr bwMode="auto">
          <a:xfrm>
            <a:off x="6072198" y="2643182"/>
            <a:ext cx="2034862" cy="1576389"/>
          </a:xfrm>
          <a:prstGeom prst="rect">
            <a:avLst/>
          </a:prstGeom>
          <a:noFill/>
          <a:ln w="9525">
            <a:noFill/>
            <a:miter lim="800000"/>
            <a:headEnd/>
            <a:tailEnd/>
          </a:ln>
          <a:effectLst>
            <a:glow rad="101600">
              <a:schemeClr val="accent2">
                <a:satMod val="175000"/>
                <a:alpha val="40000"/>
              </a:schemeClr>
            </a:glow>
            <a:outerShdw blurRad="127000" dist="38100" dir="2700000" algn="ctr">
              <a:srgbClr val="000000">
                <a:alpha val="45000"/>
              </a:srgbClr>
            </a:outerShdw>
            <a:reflection blurRad="6350" stA="50000" endA="300" endPos="55000" dir="5400000" sy="-100000" algn="bl" rotWithShape="0"/>
          </a:effectLst>
          <a:scene3d>
            <a:camera prst="isometricOffAxis2Left"/>
            <a:lightRig rig="soft" dir="t">
              <a:rot lat="0" lon="0" rev="0"/>
            </a:lightRig>
          </a:scene3d>
          <a:sp3d prstMaterial="plastic">
            <a:bevelT w="203200" h="50800" prst="softRound"/>
          </a:sp3d>
        </p:spPr>
      </p:pic>
      <p:pic>
        <p:nvPicPr>
          <p:cNvPr id="12" name="Picture 1"/>
          <p:cNvPicPr>
            <a:picLocks noChangeAspect="1" noChangeArrowheads="1"/>
          </p:cNvPicPr>
          <p:nvPr/>
        </p:nvPicPr>
        <p:blipFill>
          <a:blip r:embed="rId7" cstate="print"/>
          <a:srcRect l="13636" r="15840"/>
          <a:stretch>
            <a:fillRect/>
          </a:stretch>
        </p:blipFill>
        <p:spPr bwMode="auto">
          <a:xfrm>
            <a:off x="7572396" y="4402462"/>
            <a:ext cx="1322692" cy="1812620"/>
          </a:xfrm>
          <a:prstGeom prst="rect">
            <a:avLst/>
          </a:prstGeom>
          <a:noFill/>
          <a:ln w="9525">
            <a:noFill/>
            <a:miter lim="800000"/>
            <a:headEnd/>
            <a:tailEnd/>
          </a:ln>
          <a:effectLst>
            <a:glow rad="101600">
              <a:schemeClr val="accent2">
                <a:satMod val="175000"/>
                <a:alpha val="40000"/>
              </a:schemeClr>
            </a:glow>
            <a:outerShdw blurRad="127000" dist="38100" dir="2700000" algn="ctr">
              <a:srgbClr val="000000">
                <a:alpha val="45000"/>
              </a:srgbClr>
            </a:outerShdw>
            <a:reflection blurRad="6350" stA="50000" endA="300" endPos="55000" dir="5400000" sy="-100000" algn="bl" rotWithShape="0"/>
          </a:effectLst>
          <a:scene3d>
            <a:camera prst="isometricOffAxis2Left"/>
            <a:lightRig rig="soft" dir="t">
              <a:rot lat="0" lon="0" rev="0"/>
            </a:lightRig>
          </a:scene3d>
          <a:sp3d prstMaterial="plastic">
            <a:bevelT w="203200" h="50800" prst="softRound"/>
          </a:sp3d>
        </p:spPr>
      </p:pic>
      <p:pic>
        <p:nvPicPr>
          <p:cNvPr id="14" name="Picture 3"/>
          <p:cNvPicPr>
            <a:picLocks noChangeAspect="1" noChangeArrowheads="1"/>
          </p:cNvPicPr>
          <p:nvPr/>
        </p:nvPicPr>
        <p:blipFill>
          <a:blip r:embed="rId8" cstate="print"/>
          <a:srcRect l="13569"/>
          <a:stretch>
            <a:fillRect/>
          </a:stretch>
        </p:blipFill>
        <p:spPr bwMode="auto">
          <a:xfrm>
            <a:off x="5643570" y="4429132"/>
            <a:ext cx="1420127" cy="2108282"/>
          </a:xfrm>
          <a:prstGeom prst="rect">
            <a:avLst/>
          </a:prstGeom>
          <a:noFill/>
          <a:ln w="9525">
            <a:noFill/>
            <a:miter lim="800000"/>
            <a:headEnd/>
            <a:tailEnd/>
          </a:ln>
          <a:effectLst>
            <a:glow rad="101600">
              <a:schemeClr val="accent2">
                <a:satMod val="175000"/>
                <a:alpha val="40000"/>
              </a:schemeClr>
            </a:glow>
            <a:outerShdw blurRad="127000" dist="38100" dir="2700000" algn="ctr">
              <a:srgbClr val="000000">
                <a:alpha val="45000"/>
              </a:srgbClr>
            </a:outerShdw>
            <a:reflection blurRad="6350" stA="50000" endA="300" endPos="55000" dir="5400000" sy="-100000" algn="bl" rotWithShape="0"/>
          </a:effectLst>
          <a:scene3d>
            <a:camera prst="isometricOffAxis2Left"/>
            <a:lightRig rig="soft" dir="t">
              <a:rot lat="0" lon="0" rev="0"/>
            </a:lightRig>
          </a:scene3d>
          <a:sp3d prstMaterial="plastic">
            <a:bevelT w="203200" h="50800" prst="softRound"/>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3" name="Retângulo 12"/>
          <p:cNvSpPr/>
          <p:nvPr/>
        </p:nvSpPr>
        <p:spPr>
          <a:xfrm>
            <a:off x="202750" y="857232"/>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5" name="Retângulo 14"/>
          <p:cNvSpPr/>
          <p:nvPr/>
        </p:nvSpPr>
        <p:spPr>
          <a:xfrm>
            <a:off x="4662896" y="1953186"/>
            <a:ext cx="4277111" cy="3357586"/>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grpSp>
        <p:nvGrpSpPr>
          <p:cNvPr id="136193" name="Group 1"/>
          <p:cNvGrpSpPr>
            <a:grpSpLocks/>
          </p:cNvGrpSpPr>
          <p:nvPr/>
        </p:nvGrpSpPr>
        <p:grpSpPr bwMode="auto">
          <a:xfrm>
            <a:off x="367636" y="985059"/>
            <a:ext cx="4214842" cy="2936878"/>
            <a:chOff x="2241" y="1440"/>
            <a:chExt cx="7373" cy="4062"/>
          </a:xfrm>
        </p:grpSpPr>
        <p:sp>
          <p:nvSpPr>
            <p:cNvPr id="136194" name="AutoShape 2"/>
            <p:cNvSpPr>
              <a:spLocks noChangeArrowheads="1"/>
            </p:cNvSpPr>
            <p:nvPr/>
          </p:nvSpPr>
          <p:spPr bwMode="auto">
            <a:xfrm flipH="1">
              <a:off x="7970" y="3401"/>
              <a:ext cx="1263" cy="330"/>
            </a:xfrm>
            <a:prstGeom prst="rightArrow">
              <a:avLst>
                <a:gd name="adj1" fmla="val 50000"/>
                <a:gd name="adj2" fmla="val 95682"/>
              </a:avLst>
            </a:prstGeom>
            <a:solidFill>
              <a:srgbClr val="FF0000"/>
            </a:solidFill>
            <a:ln w="9525">
              <a:solidFill>
                <a:srgbClr val="333399"/>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nvGrpSpPr>
            <p:cNvPr id="136195" name="Group 3"/>
            <p:cNvGrpSpPr>
              <a:grpSpLocks noChangeAspect="1"/>
            </p:cNvGrpSpPr>
            <p:nvPr/>
          </p:nvGrpSpPr>
          <p:grpSpPr bwMode="auto">
            <a:xfrm>
              <a:off x="2241" y="2140"/>
              <a:ext cx="5492" cy="3362"/>
              <a:chOff x="7822" y="12126"/>
              <a:chExt cx="3033" cy="3589"/>
            </a:xfrm>
          </p:grpSpPr>
          <p:pic>
            <p:nvPicPr>
              <p:cNvPr id="136196" name="Picture 4" descr="molecula renata"/>
              <p:cNvPicPr>
                <a:picLocks noChangeAspect="1" noChangeArrowheads="1"/>
              </p:cNvPicPr>
              <p:nvPr/>
            </p:nvPicPr>
            <p:blipFill>
              <a:blip r:embed="rId3" cstate="print"/>
              <a:srcRect/>
              <a:stretch>
                <a:fillRect/>
              </a:stretch>
            </p:blipFill>
            <p:spPr bwMode="auto">
              <a:xfrm>
                <a:off x="7822" y="12126"/>
                <a:ext cx="2922" cy="3521"/>
              </a:xfrm>
              <a:prstGeom prst="rect">
                <a:avLst/>
              </a:prstGeom>
              <a:noFill/>
            </p:spPr>
          </p:pic>
          <p:sp>
            <p:nvSpPr>
              <p:cNvPr id="136197" name="WordArt 5"/>
              <p:cNvSpPr>
                <a:spLocks noChangeAspect="1" noChangeArrowheads="1" noChangeShapeType="1" noTextEdit="1"/>
              </p:cNvSpPr>
              <p:nvPr/>
            </p:nvSpPr>
            <p:spPr bwMode="auto">
              <a:xfrm>
                <a:off x="9354" y="15462"/>
                <a:ext cx="114" cy="252"/>
              </a:xfrm>
              <a:prstGeom prst="rect">
                <a:avLst/>
              </a:prstGeom>
            </p:spPr>
            <p:txBody>
              <a:bodyPr wrap="none" fromWordArt="1">
                <a:prstTxWarp prst="textPlain">
                  <a:avLst>
                    <a:gd name="adj" fmla="val 50000"/>
                  </a:avLst>
                </a:prstTxWarp>
              </a:bodyPr>
              <a:lstStyle/>
              <a:p>
                <a:pPr algn="ctr" rtl="0"/>
                <a:r>
                  <a:rPr lang="pt-BR" sz="2800" kern="10" spc="0" smtClean="0">
                    <a:ln w="9525">
                      <a:noFill/>
                      <a:round/>
                      <a:headEnd/>
                      <a:tailEnd/>
                    </a:ln>
                    <a:solidFill>
                      <a:srgbClr val="FFCC00"/>
                    </a:solidFill>
                    <a:effectLst>
                      <a:outerShdw dist="35921" dir="2700000" algn="ctr" rotWithShape="0">
                        <a:srgbClr val="C0C0C0">
                          <a:alpha val="80000"/>
                        </a:srgbClr>
                      </a:outerShdw>
                    </a:effectLst>
                    <a:latin typeface="Times New Roman"/>
                    <a:cs typeface="Times New Roman"/>
                  </a:rPr>
                  <a:t>2</a:t>
                </a:r>
                <a:endParaRPr lang="pt-BR" sz="2800" kern="10" spc="0">
                  <a:ln w="9525">
                    <a:noFill/>
                    <a:round/>
                    <a:headEnd/>
                    <a:tailEnd/>
                  </a:ln>
                  <a:solidFill>
                    <a:srgbClr val="FFCC00"/>
                  </a:solidFill>
                  <a:effectLst>
                    <a:outerShdw dist="35921" dir="2700000" algn="ctr" rotWithShape="0">
                      <a:srgbClr val="C0C0C0">
                        <a:alpha val="80000"/>
                      </a:srgbClr>
                    </a:outerShdw>
                  </a:effectLst>
                  <a:latin typeface="Times New Roman"/>
                  <a:cs typeface="Times New Roman"/>
                </a:endParaRPr>
              </a:p>
            </p:txBody>
          </p:sp>
          <p:sp>
            <p:nvSpPr>
              <p:cNvPr id="136198" name="WordArt 6"/>
              <p:cNvSpPr>
                <a:spLocks noChangeAspect="1" noChangeArrowheads="1" noChangeShapeType="1" noTextEdit="1"/>
              </p:cNvSpPr>
              <p:nvPr/>
            </p:nvSpPr>
            <p:spPr bwMode="auto">
              <a:xfrm>
                <a:off x="10741" y="15463"/>
                <a:ext cx="114" cy="252"/>
              </a:xfrm>
              <a:prstGeom prst="rect">
                <a:avLst/>
              </a:prstGeom>
            </p:spPr>
            <p:txBody>
              <a:bodyPr wrap="none" fromWordArt="1">
                <a:prstTxWarp prst="textPlain">
                  <a:avLst>
                    <a:gd name="adj" fmla="val 50000"/>
                  </a:avLst>
                </a:prstTxWarp>
              </a:bodyPr>
              <a:lstStyle/>
              <a:p>
                <a:pPr algn="ctr" rtl="0"/>
                <a:r>
                  <a:rPr lang="pt-BR" sz="2800" kern="10" spc="0" smtClean="0">
                    <a:ln w="9525">
                      <a:noFill/>
                      <a:round/>
                      <a:headEnd/>
                      <a:tailEnd/>
                    </a:ln>
                    <a:solidFill>
                      <a:srgbClr val="FFCC00"/>
                    </a:solidFill>
                    <a:effectLst>
                      <a:outerShdw dist="35921" dir="2700000" algn="ctr" rotWithShape="0">
                        <a:srgbClr val="C0C0C0">
                          <a:alpha val="80000"/>
                        </a:srgbClr>
                      </a:outerShdw>
                    </a:effectLst>
                    <a:latin typeface="Times New Roman"/>
                    <a:cs typeface="Times New Roman"/>
                  </a:rPr>
                  <a:t>3</a:t>
                </a:r>
                <a:endParaRPr lang="pt-BR" sz="2800" kern="10" spc="0">
                  <a:ln w="9525">
                    <a:noFill/>
                    <a:round/>
                    <a:headEnd/>
                    <a:tailEnd/>
                  </a:ln>
                  <a:solidFill>
                    <a:srgbClr val="FFCC00"/>
                  </a:solidFill>
                  <a:effectLst>
                    <a:outerShdw dist="35921" dir="2700000" algn="ctr" rotWithShape="0">
                      <a:srgbClr val="C0C0C0">
                        <a:alpha val="80000"/>
                      </a:srgbClr>
                    </a:outerShdw>
                  </a:effectLst>
                  <a:latin typeface="Times New Roman"/>
                  <a:cs typeface="Times New Roman"/>
                </a:endParaRPr>
              </a:p>
            </p:txBody>
          </p:sp>
        </p:grpSp>
        <p:sp>
          <p:nvSpPr>
            <p:cNvPr id="136199" name="Text Box 7"/>
            <p:cNvSpPr txBox="1">
              <a:spLocks noChangeArrowheads="1"/>
            </p:cNvSpPr>
            <p:nvPr/>
          </p:nvSpPr>
          <p:spPr bwMode="auto">
            <a:xfrm>
              <a:off x="3103" y="1440"/>
              <a:ext cx="4068" cy="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6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[Eu(bmdm)</a:t>
              </a:r>
              <a:r>
                <a:rPr kumimoji="0" lang="pt-BR" sz="16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3</a:t>
              </a:r>
              <a:r>
                <a:rPr kumimoji="0" lang="pt-BR" sz="16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(tppo)</a:t>
              </a:r>
              <a:r>
                <a:rPr kumimoji="0" lang="pt-BR" sz="16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2</a:t>
              </a:r>
              <a:r>
                <a:rPr kumimoji="0" lang="pt-BR" sz="16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200" name="AutoShape 8"/>
            <p:cNvSpPr>
              <a:spLocks noChangeArrowheads="1"/>
            </p:cNvSpPr>
            <p:nvPr/>
          </p:nvSpPr>
          <p:spPr bwMode="auto">
            <a:xfrm rot="-2700000">
              <a:off x="5410" y="2133"/>
              <a:ext cx="2885" cy="2949"/>
            </a:xfrm>
            <a:prstGeom prst="irregularSeal2">
              <a:avLst/>
            </a:prstGeom>
            <a:solidFill>
              <a:srgbClr val="FF0000">
                <a:alpha val="50000"/>
              </a:srgbClr>
            </a:solidFill>
            <a:ln w="28575">
              <a:no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6201" name="AutoShape 9"/>
            <p:cNvSpPr>
              <a:spLocks noChangeArrowheads="1"/>
            </p:cNvSpPr>
            <p:nvPr/>
          </p:nvSpPr>
          <p:spPr bwMode="auto">
            <a:xfrm flipH="1">
              <a:off x="4927" y="2841"/>
              <a:ext cx="1544" cy="507"/>
            </a:xfrm>
            <a:prstGeom prst="curvedDownArrow">
              <a:avLst>
                <a:gd name="adj1" fmla="val 60907"/>
                <a:gd name="adj2" fmla="val 121815"/>
                <a:gd name="adj3" fmla="val 33333"/>
              </a:avLst>
            </a:prstGeom>
            <a:solidFill>
              <a:srgbClr val="FF0000">
                <a:alpha val="50000"/>
              </a:srgbClr>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6202" name="AutoShape 10"/>
            <p:cNvSpPr>
              <a:spLocks noChangeArrowheads="1"/>
            </p:cNvSpPr>
            <p:nvPr/>
          </p:nvSpPr>
          <p:spPr bwMode="auto">
            <a:xfrm rot="-3360378">
              <a:off x="4753" y="3308"/>
              <a:ext cx="920" cy="902"/>
            </a:xfrm>
            <a:prstGeom prst="irregularSeal2">
              <a:avLst/>
            </a:prstGeom>
            <a:no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6203" name="AutoShape 11"/>
            <p:cNvSpPr>
              <a:spLocks noChangeArrowheads="1"/>
            </p:cNvSpPr>
            <p:nvPr/>
          </p:nvSpPr>
          <p:spPr bwMode="auto">
            <a:xfrm rot="16200000" flipH="1">
              <a:off x="4802" y="4315"/>
              <a:ext cx="841" cy="819"/>
            </a:xfrm>
            <a:prstGeom prst="rightArrow">
              <a:avLst>
                <a:gd name="adj1" fmla="val 50000"/>
                <a:gd name="adj2" fmla="val 25672"/>
              </a:avLst>
            </a:prstGeom>
            <a:solidFill>
              <a:srgbClr val="FF0000"/>
            </a:solidFill>
            <a:ln w="9525">
              <a:solidFill>
                <a:srgbClr val="333399"/>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6204" name="Text Box 12"/>
            <p:cNvSpPr txBox="1">
              <a:spLocks noChangeArrowheads="1"/>
            </p:cNvSpPr>
            <p:nvPr/>
          </p:nvSpPr>
          <p:spPr bwMode="auto">
            <a:xfrm>
              <a:off x="5909" y="3401"/>
              <a:ext cx="1824" cy="3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100" b="0" i="0" u="none" strike="noStrike" cap="none" normalizeH="0" baseline="0" smtClean="0">
                  <a:ln>
                    <a:noFill/>
                  </a:ln>
                  <a:solidFill>
                    <a:schemeClr val="tx1"/>
                  </a:solidFill>
                  <a:effectLst/>
                  <a:latin typeface="Calibri" pitchFamily="34" charset="0"/>
                  <a:cs typeface="Arial" pitchFamily="34" charset="0"/>
                </a:rPr>
                <a:t>Absorção</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205" name="Text Box 13"/>
            <p:cNvSpPr txBox="1">
              <a:spLocks noChangeArrowheads="1"/>
            </p:cNvSpPr>
            <p:nvPr/>
          </p:nvSpPr>
          <p:spPr bwMode="auto">
            <a:xfrm>
              <a:off x="4533" y="2534"/>
              <a:ext cx="1824" cy="3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100" b="1" i="0" u="none" strike="noStrike" cap="none" normalizeH="0" baseline="0" smtClean="0">
                  <a:ln>
                    <a:noFill/>
                  </a:ln>
                  <a:solidFill>
                    <a:schemeClr val="tx1"/>
                  </a:solidFill>
                  <a:effectLst/>
                  <a:latin typeface="Calibri" pitchFamily="34" charset="0"/>
                  <a:cs typeface="Arial" pitchFamily="34" charset="0"/>
                </a:rPr>
                <a:t>Transferência</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206" name="Text Box 14"/>
            <p:cNvSpPr txBox="1">
              <a:spLocks noChangeArrowheads="1"/>
            </p:cNvSpPr>
            <p:nvPr/>
          </p:nvSpPr>
          <p:spPr bwMode="auto">
            <a:xfrm>
              <a:off x="4326" y="5018"/>
              <a:ext cx="1824" cy="3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100" b="1" i="0" u="none" strike="noStrike" cap="none" normalizeH="0" baseline="0" smtClean="0">
                  <a:ln>
                    <a:noFill/>
                  </a:ln>
                  <a:solidFill>
                    <a:srgbClr val="FF0000"/>
                  </a:solidFill>
                  <a:effectLst/>
                  <a:latin typeface="Calibri" pitchFamily="34" charset="0"/>
                  <a:cs typeface="Arial" pitchFamily="34" charset="0"/>
                </a:rPr>
                <a:t>Emissão</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207" name="Text Box 15"/>
            <p:cNvSpPr txBox="1">
              <a:spLocks noChangeArrowheads="1"/>
            </p:cNvSpPr>
            <p:nvPr/>
          </p:nvSpPr>
          <p:spPr bwMode="auto">
            <a:xfrm>
              <a:off x="7790" y="3828"/>
              <a:ext cx="1824" cy="3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100" b="1" i="0" u="none" strike="noStrike" cap="none" normalizeH="0" baseline="0" smtClean="0">
                  <a:ln>
                    <a:noFill/>
                  </a:ln>
                  <a:solidFill>
                    <a:srgbClr val="FF0000"/>
                  </a:solidFill>
                  <a:effectLst/>
                  <a:latin typeface="Calibri" pitchFamily="34" charset="0"/>
                  <a:cs typeface="Arial" pitchFamily="34" charset="0"/>
                </a:rPr>
                <a:t>Excitação</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2" name="Título 3"/>
          <p:cNvSpPr>
            <a:spLocks noGrp="1"/>
          </p:cNvSpPr>
          <p:nvPr>
            <p:ph type="ctrTitle"/>
          </p:nvPr>
        </p:nvSpPr>
        <p:spPr>
          <a:xfrm>
            <a:off x="473176" y="-142900"/>
            <a:ext cx="7851648" cy="785818"/>
          </a:xfrm>
        </p:spPr>
        <p:txBody>
          <a:bodyPr>
            <a:noAutofit/>
          </a:bodyPr>
          <a:lstStyle/>
          <a:p>
            <a:pPr algn="l"/>
            <a:r>
              <a:rPr lang="pt-BR" sz="3600" dirty="0" smtClean="0"/>
              <a:t>Mecanismo de Transferência de Energia</a:t>
            </a:r>
            <a:endParaRPr lang="pt-BR" sz="3600" dirty="0"/>
          </a:p>
        </p:txBody>
      </p:sp>
      <p:grpSp>
        <p:nvGrpSpPr>
          <p:cNvPr id="136359" name="Group 167"/>
          <p:cNvGrpSpPr>
            <a:grpSpLocks/>
          </p:cNvGrpSpPr>
          <p:nvPr/>
        </p:nvGrpSpPr>
        <p:grpSpPr bwMode="auto">
          <a:xfrm>
            <a:off x="4643438" y="1928802"/>
            <a:ext cx="4287837" cy="3398824"/>
            <a:chOff x="2007" y="6062"/>
            <a:chExt cx="6752" cy="5039"/>
          </a:xfrm>
        </p:grpSpPr>
        <p:sp>
          <p:nvSpPr>
            <p:cNvPr id="136360" name="Text Box 168"/>
            <p:cNvSpPr txBox="1">
              <a:spLocks noChangeArrowheads="1"/>
            </p:cNvSpPr>
            <p:nvPr/>
          </p:nvSpPr>
          <p:spPr bwMode="auto">
            <a:xfrm>
              <a:off x="5094" y="6062"/>
              <a:ext cx="1322" cy="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61" name="Line 169"/>
            <p:cNvSpPr>
              <a:spLocks noChangeShapeType="1"/>
            </p:cNvSpPr>
            <p:nvPr/>
          </p:nvSpPr>
          <p:spPr bwMode="auto">
            <a:xfrm>
              <a:off x="2662" y="10776"/>
              <a:ext cx="1796"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62" name="Line 170"/>
            <p:cNvSpPr>
              <a:spLocks noChangeShapeType="1"/>
            </p:cNvSpPr>
            <p:nvPr/>
          </p:nvSpPr>
          <p:spPr bwMode="auto">
            <a:xfrm>
              <a:off x="2662" y="6655"/>
              <a:ext cx="1796"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63" name="Line 171"/>
            <p:cNvSpPr>
              <a:spLocks noChangeShapeType="1"/>
            </p:cNvSpPr>
            <p:nvPr/>
          </p:nvSpPr>
          <p:spPr bwMode="auto">
            <a:xfrm>
              <a:off x="2662" y="7847"/>
              <a:ext cx="1796"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64" name="Line 172"/>
            <p:cNvSpPr>
              <a:spLocks noChangeShapeType="1"/>
            </p:cNvSpPr>
            <p:nvPr/>
          </p:nvSpPr>
          <p:spPr bwMode="auto">
            <a:xfrm>
              <a:off x="6142" y="10830"/>
              <a:ext cx="1795"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65" name="Line 173"/>
            <p:cNvSpPr>
              <a:spLocks noChangeShapeType="1"/>
            </p:cNvSpPr>
            <p:nvPr/>
          </p:nvSpPr>
          <p:spPr bwMode="auto">
            <a:xfrm>
              <a:off x="6200" y="8575"/>
              <a:ext cx="1792"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66" name="Line 174"/>
            <p:cNvSpPr>
              <a:spLocks noChangeShapeType="1"/>
            </p:cNvSpPr>
            <p:nvPr/>
          </p:nvSpPr>
          <p:spPr bwMode="auto">
            <a:xfrm>
              <a:off x="6142" y="8128"/>
              <a:ext cx="1795"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67" name="Line 175"/>
            <p:cNvSpPr>
              <a:spLocks noChangeShapeType="1"/>
            </p:cNvSpPr>
            <p:nvPr/>
          </p:nvSpPr>
          <p:spPr bwMode="auto">
            <a:xfrm flipV="1">
              <a:off x="2794" y="6665"/>
              <a:ext cx="0" cy="4078"/>
            </a:xfrm>
            <a:prstGeom prst="line">
              <a:avLst/>
            </a:prstGeom>
            <a:noFill/>
            <a:ln w="57150">
              <a:solidFill>
                <a:srgbClr val="0000FF"/>
              </a:solidFill>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68" name="AutoShape 176"/>
            <p:cNvSpPr>
              <a:spLocks noChangeArrowheads="1"/>
            </p:cNvSpPr>
            <p:nvPr/>
          </p:nvSpPr>
          <p:spPr bwMode="auto">
            <a:xfrm>
              <a:off x="7240" y="8640"/>
              <a:ext cx="354" cy="2180"/>
            </a:xfrm>
            <a:prstGeom prst="downArrow">
              <a:avLst>
                <a:gd name="adj1" fmla="val 50000"/>
                <a:gd name="adj2" fmla="val 153955"/>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6369" name="Text Box 177"/>
            <p:cNvSpPr txBox="1">
              <a:spLocks noChangeArrowheads="1"/>
            </p:cNvSpPr>
            <p:nvPr/>
          </p:nvSpPr>
          <p:spPr bwMode="auto">
            <a:xfrm>
              <a:off x="2049" y="10372"/>
              <a:ext cx="701" cy="5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S</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Times New Roman" pitchFamily="18" charset="0"/>
                  <a:cs typeface="Arial" pitchFamily="34" charset="0"/>
                </a:rPr>
                <a:t>0</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70" name="Text Box 178"/>
            <p:cNvSpPr txBox="1">
              <a:spLocks noChangeArrowheads="1"/>
            </p:cNvSpPr>
            <p:nvPr/>
          </p:nvSpPr>
          <p:spPr bwMode="auto">
            <a:xfrm>
              <a:off x="2114" y="6182"/>
              <a:ext cx="697" cy="5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S</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1</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71" name="Text Box 179"/>
            <p:cNvSpPr txBox="1">
              <a:spLocks noChangeArrowheads="1"/>
            </p:cNvSpPr>
            <p:nvPr/>
          </p:nvSpPr>
          <p:spPr bwMode="auto">
            <a:xfrm>
              <a:off x="2821" y="6080"/>
              <a:ext cx="1729" cy="7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Ligante</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72" name="Text Box 180"/>
            <p:cNvSpPr txBox="1">
              <a:spLocks noChangeArrowheads="1"/>
            </p:cNvSpPr>
            <p:nvPr/>
          </p:nvSpPr>
          <p:spPr bwMode="auto">
            <a:xfrm>
              <a:off x="6643" y="6397"/>
              <a:ext cx="1147" cy="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Eu</a:t>
              </a:r>
              <a:r>
                <a:rPr kumimoji="0" lang="pt-BR" sz="2000" b="1" i="1" u="none" strike="noStrike" cap="none" normalizeH="0" baseline="30000" smtClean="0">
                  <a:ln>
                    <a:noFill/>
                  </a:ln>
                  <a:solidFill>
                    <a:srgbClr val="FF0000"/>
                  </a:solidFill>
                  <a:effectLst>
                    <a:outerShdw blurRad="38100" dist="38100" dir="2700000" algn="tl">
                      <a:srgbClr val="C0C0C0"/>
                    </a:outerShdw>
                  </a:effectLst>
                  <a:latin typeface="Calibri" pitchFamily="34" charset="0"/>
                  <a:cs typeface="Arial" pitchFamily="34" charset="0"/>
                </a:rPr>
                <a:t>3+</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73" name="Line 181"/>
            <p:cNvSpPr>
              <a:spLocks noChangeShapeType="1"/>
            </p:cNvSpPr>
            <p:nvPr/>
          </p:nvSpPr>
          <p:spPr bwMode="auto">
            <a:xfrm>
              <a:off x="4025" y="6735"/>
              <a:ext cx="0" cy="1050"/>
            </a:xfrm>
            <a:prstGeom prst="line">
              <a:avLst/>
            </a:prstGeom>
            <a:noFill/>
            <a:ln w="57150">
              <a:solidFill>
                <a:srgbClr val="0000FF"/>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74" name="Line 182"/>
            <p:cNvSpPr>
              <a:spLocks noChangeShapeType="1"/>
            </p:cNvSpPr>
            <p:nvPr/>
          </p:nvSpPr>
          <p:spPr bwMode="auto">
            <a:xfrm>
              <a:off x="3826" y="7847"/>
              <a:ext cx="0" cy="2905"/>
            </a:xfrm>
            <a:prstGeom prst="line">
              <a:avLst/>
            </a:prstGeom>
            <a:noFill/>
            <a:ln w="19050">
              <a:solidFill>
                <a:srgbClr val="008000"/>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75" name="Arc 183"/>
            <p:cNvSpPr>
              <a:spLocks/>
            </p:cNvSpPr>
            <p:nvPr/>
          </p:nvSpPr>
          <p:spPr bwMode="auto">
            <a:xfrm rot="-20779909">
              <a:off x="4471" y="7709"/>
              <a:ext cx="1669" cy="397"/>
            </a:xfrm>
            <a:custGeom>
              <a:avLst/>
              <a:gdLst>
                <a:gd name="G0" fmla="+- 17178 0 0"/>
                <a:gd name="G1" fmla="+- 21600 0 0"/>
                <a:gd name="G2" fmla="+- 21600 0 0"/>
                <a:gd name="T0" fmla="*/ 0 w 35343"/>
                <a:gd name="T1" fmla="*/ 8506 h 21600"/>
                <a:gd name="T2" fmla="*/ 35343 w 35343"/>
                <a:gd name="T3" fmla="*/ 9913 h 21600"/>
                <a:gd name="T4" fmla="*/ 17178 w 35343"/>
                <a:gd name="T5" fmla="*/ 21600 h 21600"/>
              </a:gdLst>
              <a:ahLst/>
              <a:cxnLst>
                <a:cxn ang="0">
                  <a:pos x="T0" y="T1"/>
                </a:cxn>
                <a:cxn ang="0">
                  <a:pos x="T2" y="T3"/>
                </a:cxn>
                <a:cxn ang="0">
                  <a:pos x="T4" y="T5"/>
                </a:cxn>
              </a:cxnLst>
              <a:rect l="0" t="0" r="r" b="b"/>
              <a:pathLst>
                <a:path w="35343" h="21600" fill="none" extrusionOk="0">
                  <a:moveTo>
                    <a:pt x="-1" y="8505"/>
                  </a:moveTo>
                  <a:cubicBezTo>
                    <a:pt x="4085" y="3145"/>
                    <a:pt x="10438" y="-1"/>
                    <a:pt x="17178" y="0"/>
                  </a:cubicBezTo>
                  <a:cubicBezTo>
                    <a:pt x="24524" y="0"/>
                    <a:pt x="31367" y="3734"/>
                    <a:pt x="35343" y="9912"/>
                  </a:cubicBezTo>
                </a:path>
                <a:path w="35343" h="21600" stroke="0" extrusionOk="0">
                  <a:moveTo>
                    <a:pt x="-1" y="8505"/>
                  </a:moveTo>
                  <a:cubicBezTo>
                    <a:pt x="4085" y="3145"/>
                    <a:pt x="10438" y="-1"/>
                    <a:pt x="17178" y="0"/>
                  </a:cubicBezTo>
                  <a:cubicBezTo>
                    <a:pt x="24524" y="0"/>
                    <a:pt x="31367" y="3734"/>
                    <a:pt x="35343" y="9912"/>
                  </a:cubicBezTo>
                  <a:lnTo>
                    <a:pt x="17178" y="21600"/>
                  </a:lnTo>
                  <a:close/>
                </a:path>
              </a:pathLst>
            </a:custGeom>
            <a:noFill/>
            <a:ln w="57150">
              <a:solidFill>
                <a:srgbClr val="008000"/>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76" name="Line 184"/>
            <p:cNvSpPr>
              <a:spLocks noChangeShapeType="1"/>
            </p:cNvSpPr>
            <p:nvPr/>
          </p:nvSpPr>
          <p:spPr bwMode="auto">
            <a:xfrm>
              <a:off x="7064" y="8177"/>
              <a:ext cx="0" cy="398"/>
            </a:xfrm>
            <a:prstGeom prst="line">
              <a:avLst/>
            </a:prstGeom>
            <a:noFill/>
            <a:ln w="19050">
              <a:solidFill>
                <a:srgbClr val="008000"/>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77" name="Line 185"/>
            <p:cNvSpPr>
              <a:spLocks noChangeShapeType="1"/>
            </p:cNvSpPr>
            <p:nvPr/>
          </p:nvSpPr>
          <p:spPr bwMode="auto">
            <a:xfrm>
              <a:off x="6113" y="6907"/>
              <a:ext cx="1793"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378" name="Arc 186"/>
            <p:cNvSpPr>
              <a:spLocks/>
            </p:cNvSpPr>
            <p:nvPr/>
          </p:nvSpPr>
          <p:spPr bwMode="auto">
            <a:xfrm rot="-20779909">
              <a:off x="4454" y="6505"/>
              <a:ext cx="1734" cy="396"/>
            </a:xfrm>
            <a:custGeom>
              <a:avLst/>
              <a:gdLst>
                <a:gd name="G0" fmla="+- 18539 0 0"/>
                <a:gd name="G1" fmla="+- 21600 0 0"/>
                <a:gd name="G2" fmla="+- 21600 0 0"/>
                <a:gd name="T0" fmla="*/ 0 w 36704"/>
                <a:gd name="T1" fmla="*/ 10516 h 21600"/>
                <a:gd name="T2" fmla="*/ 36704 w 36704"/>
                <a:gd name="T3" fmla="*/ 9913 h 21600"/>
                <a:gd name="T4" fmla="*/ 18539 w 36704"/>
                <a:gd name="T5" fmla="*/ 21600 h 21600"/>
              </a:gdLst>
              <a:ahLst/>
              <a:cxnLst>
                <a:cxn ang="0">
                  <a:pos x="T0" y="T1"/>
                </a:cxn>
                <a:cxn ang="0">
                  <a:pos x="T2" y="T3"/>
                </a:cxn>
                <a:cxn ang="0">
                  <a:pos x="T4" y="T5"/>
                </a:cxn>
              </a:cxnLst>
              <a:rect l="0" t="0" r="r" b="b"/>
              <a:pathLst>
                <a:path w="36704" h="21600" fill="none" extrusionOk="0">
                  <a:moveTo>
                    <a:pt x="-1" y="10515"/>
                  </a:moveTo>
                  <a:cubicBezTo>
                    <a:pt x="3899" y="3993"/>
                    <a:pt x="10939" y="-1"/>
                    <a:pt x="18539" y="0"/>
                  </a:cubicBezTo>
                  <a:cubicBezTo>
                    <a:pt x="25885" y="0"/>
                    <a:pt x="32728" y="3734"/>
                    <a:pt x="36704" y="9912"/>
                  </a:cubicBezTo>
                </a:path>
                <a:path w="36704" h="21600" stroke="0" extrusionOk="0">
                  <a:moveTo>
                    <a:pt x="-1" y="10515"/>
                  </a:moveTo>
                  <a:cubicBezTo>
                    <a:pt x="3899" y="3993"/>
                    <a:pt x="10939" y="-1"/>
                    <a:pt x="18539" y="0"/>
                  </a:cubicBezTo>
                  <a:cubicBezTo>
                    <a:pt x="25885" y="0"/>
                    <a:pt x="32728" y="3734"/>
                    <a:pt x="36704" y="9912"/>
                  </a:cubicBezTo>
                  <a:lnTo>
                    <a:pt x="18539" y="21600"/>
                  </a:lnTo>
                  <a:close/>
                </a:path>
              </a:pathLst>
            </a:custGeom>
            <a:noFill/>
            <a:ln w="19050">
              <a:solidFill>
                <a:srgbClr val="000080"/>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79" name="Line 187"/>
            <p:cNvSpPr>
              <a:spLocks noChangeShapeType="1"/>
            </p:cNvSpPr>
            <p:nvPr/>
          </p:nvSpPr>
          <p:spPr bwMode="auto">
            <a:xfrm>
              <a:off x="6739" y="6995"/>
              <a:ext cx="0" cy="1051"/>
            </a:xfrm>
            <a:prstGeom prst="line">
              <a:avLst/>
            </a:prstGeom>
            <a:noFill/>
            <a:ln w="19050">
              <a:solidFill>
                <a:srgbClr val="000080"/>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80" name="Text Box 188"/>
            <p:cNvSpPr txBox="1">
              <a:spLocks noChangeArrowheads="1"/>
            </p:cNvSpPr>
            <p:nvPr/>
          </p:nvSpPr>
          <p:spPr bwMode="auto">
            <a:xfrm>
              <a:off x="7879" y="10505"/>
              <a:ext cx="880" cy="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30000" smtClean="0">
                  <a:ln>
                    <a:noFill/>
                  </a:ln>
                  <a:solidFill>
                    <a:srgbClr val="FF0000"/>
                  </a:solidFill>
                  <a:effectLst>
                    <a:outerShdw blurRad="38100" dist="38100" dir="2700000" algn="tl">
                      <a:srgbClr val="C0C0C0"/>
                    </a:outerShdw>
                  </a:effectLst>
                  <a:latin typeface="Calibri" pitchFamily="34" charset="0"/>
                  <a:cs typeface="Arial" pitchFamily="34" charset="0"/>
                </a:rPr>
                <a:t>7</a:t>
              </a: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F</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Times New Roman" pitchFamily="18" charset="0"/>
                  <a:cs typeface="Arial" pitchFamily="34" charset="0"/>
                </a:rPr>
                <a:t>0</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1" name="Text Box 189"/>
            <p:cNvSpPr txBox="1">
              <a:spLocks noChangeArrowheads="1"/>
            </p:cNvSpPr>
            <p:nvPr/>
          </p:nvSpPr>
          <p:spPr bwMode="auto">
            <a:xfrm>
              <a:off x="7891" y="8306"/>
              <a:ext cx="868" cy="5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30000" smtClean="0">
                  <a:ln>
                    <a:noFill/>
                  </a:ln>
                  <a:solidFill>
                    <a:srgbClr val="FF0000"/>
                  </a:solidFill>
                  <a:effectLst>
                    <a:outerShdw blurRad="38100" dist="38100" dir="2700000" algn="tl">
                      <a:srgbClr val="C0C0C0"/>
                    </a:outerShdw>
                  </a:effectLst>
                  <a:latin typeface="Calibri" pitchFamily="34" charset="0"/>
                  <a:cs typeface="Arial" pitchFamily="34" charset="0"/>
                </a:rPr>
                <a:t>5</a:t>
              </a: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D</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Times New Roman" pitchFamily="18" charset="0"/>
                  <a:cs typeface="Arial" pitchFamily="34" charset="0"/>
                </a:rPr>
                <a:t>0</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2" name="Text Box 190"/>
            <p:cNvSpPr txBox="1">
              <a:spLocks noChangeArrowheads="1"/>
            </p:cNvSpPr>
            <p:nvPr/>
          </p:nvSpPr>
          <p:spPr bwMode="auto">
            <a:xfrm>
              <a:off x="7881" y="7847"/>
              <a:ext cx="878" cy="5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30000" smtClean="0">
                  <a:ln>
                    <a:noFill/>
                  </a:ln>
                  <a:solidFill>
                    <a:srgbClr val="FF0000"/>
                  </a:solidFill>
                  <a:effectLst>
                    <a:outerShdw blurRad="38100" dist="38100" dir="2700000" algn="tl">
                      <a:srgbClr val="C0C0C0"/>
                    </a:outerShdw>
                  </a:effectLst>
                  <a:latin typeface="Calibri" pitchFamily="34" charset="0"/>
                  <a:cs typeface="Arial" pitchFamily="34" charset="0"/>
                </a:rPr>
                <a:t>5</a:t>
              </a: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D</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1</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3" name="Text Box 191"/>
            <p:cNvSpPr txBox="1">
              <a:spLocks noChangeArrowheads="1"/>
            </p:cNvSpPr>
            <p:nvPr/>
          </p:nvSpPr>
          <p:spPr bwMode="auto">
            <a:xfrm>
              <a:off x="7698" y="6524"/>
              <a:ext cx="921" cy="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30000" smtClean="0">
                  <a:ln>
                    <a:noFill/>
                  </a:ln>
                  <a:solidFill>
                    <a:srgbClr val="FF0000"/>
                  </a:solidFill>
                  <a:effectLst>
                    <a:outerShdw blurRad="38100" dist="38100" dir="2700000" algn="tl">
                      <a:srgbClr val="C0C0C0"/>
                    </a:outerShdw>
                  </a:effectLst>
                  <a:latin typeface="Calibri" pitchFamily="34" charset="0"/>
                  <a:cs typeface="Arial" pitchFamily="34" charset="0"/>
                </a:rPr>
                <a:t>5</a:t>
              </a: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D</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4</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4" name="Text Box 192"/>
            <p:cNvSpPr txBox="1">
              <a:spLocks noChangeArrowheads="1"/>
            </p:cNvSpPr>
            <p:nvPr/>
          </p:nvSpPr>
          <p:spPr bwMode="auto">
            <a:xfrm>
              <a:off x="2007" y="7533"/>
              <a:ext cx="896" cy="5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T</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1</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5" name="Text Box 193"/>
            <p:cNvSpPr txBox="1">
              <a:spLocks noChangeArrowheads="1"/>
            </p:cNvSpPr>
            <p:nvPr/>
          </p:nvSpPr>
          <p:spPr bwMode="auto">
            <a:xfrm>
              <a:off x="2165" y="8838"/>
              <a:ext cx="688" cy="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0" i="0" u="none" strike="noStrike" cap="none" normalizeH="0" baseline="0" smtClean="0">
                  <a:ln>
                    <a:noFill/>
                  </a:ln>
                  <a:solidFill>
                    <a:srgbClr val="FF0000"/>
                  </a:solidFill>
                  <a:effectLst/>
                  <a:latin typeface="Calibri" pitchFamily="34" charset="0"/>
                  <a:cs typeface="Arial" pitchFamily="34" charset="0"/>
                </a:rPr>
                <a:t>A</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6" name="Text Box 194"/>
            <p:cNvSpPr txBox="1">
              <a:spLocks noChangeArrowheads="1"/>
            </p:cNvSpPr>
            <p:nvPr/>
          </p:nvSpPr>
          <p:spPr bwMode="auto">
            <a:xfrm>
              <a:off x="7332" y="9432"/>
              <a:ext cx="1287" cy="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7" name="Text Box 195"/>
            <p:cNvSpPr txBox="1">
              <a:spLocks noChangeArrowheads="1"/>
            </p:cNvSpPr>
            <p:nvPr/>
          </p:nvSpPr>
          <p:spPr bwMode="auto">
            <a:xfrm>
              <a:off x="6652" y="7168"/>
              <a:ext cx="1254" cy="5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W</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1</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8" name="Text Box 196"/>
            <p:cNvSpPr txBox="1">
              <a:spLocks noChangeArrowheads="1"/>
            </p:cNvSpPr>
            <p:nvPr/>
          </p:nvSpPr>
          <p:spPr bwMode="auto">
            <a:xfrm>
              <a:off x="7047" y="8014"/>
              <a:ext cx="866" cy="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W</a:t>
              </a:r>
              <a:r>
                <a:rPr kumimoji="0" lang="pt-BR" sz="20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2</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89" name="Line 197"/>
            <p:cNvSpPr>
              <a:spLocks noChangeShapeType="1"/>
            </p:cNvSpPr>
            <p:nvPr/>
          </p:nvSpPr>
          <p:spPr bwMode="auto">
            <a:xfrm>
              <a:off x="6567" y="8640"/>
              <a:ext cx="0" cy="2112"/>
            </a:xfrm>
            <a:prstGeom prst="line">
              <a:avLst/>
            </a:prstGeom>
            <a:noFill/>
            <a:ln w="19050">
              <a:solidFill>
                <a:srgbClr val="FF0000"/>
              </a:solidFill>
              <a:prstDash val="sysDot"/>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90" name="Text Box 198"/>
            <p:cNvSpPr txBox="1">
              <a:spLocks noChangeArrowheads="1"/>
            </p:cNvSpPr>
            <p:nvPr/>
          </p:nvSpPr>
          <p:spPr bwMode="auto">
            <a:xfrm>
              <a:off x="4544" y="6985"/>
              <a:ext cx="1317"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1" name="Text Box 199"/>
            <p:cNvSpPr txBox="1">
              <a:spLocks noChangeArrowheads="1"/>
            </p:cNvSpPr>
            <p:nvPr/>
          </p:nvSpPr>
          <p:spPr bwMode="auto">
            <a:xfrm>
              <a:off x="4343" y="8469"/>
              <a:ext cx="1285"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2" name="Text Box 200"/>
            <p:cNvSpPr txBox="1">
              <a:spLocks noChangeArrowheads="1"/>
            </p:cNvSpPr>
            <p:nvPr/>
          </p:nvSpPr>
          <p:spPr bwMode="auto">
            <a:xfrm>
              <a:off x="7425" y="9176"/>
              <a:ext cx="1123" cy="7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5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E</a:t>
              </a:r>
              <a:r>
                <a:rPr kumimoji="0" lang="pt-BR" sz="2500" b="1" i="1" u="none" strike="noStrike" cap="none" normalizeH="0" baseline="-25000" smtClean="0">
                  <a:ln>
                    <a:noFill/>
                  </a:ln>
                  <a:solidFill>
                    <a:srgbClr val="FF0000"/>
                  </a:solidFill>
                  <a:effectLst>
                    <a:outerShdw blurRad="38100" dist="38100" dir="2700000" algn="tl">
                      <a:srgbClr val="C0C0C0"/>
                    </a:outerShdw>
                  </a:effectLst>
                  <a:latin typeface="Calibri" pitchFamily="34" charset="0"/>
                  <a:cs typeface="Arial" pitchFamily="34" charset="0"/>
                </a:rPr>
                <a:t>rad</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3" name="Text Box 201"/>
            <p:cNvSpPr txBox="1">
              <a:spLocks noChangeArrowheads="1"/>
            </p:cNvSpPr>
            <p:nvPr/>
          </p:nvSpPr>
          <p:spPr bwMode="auto">
            <a:xfrm>
              <a:off x="4168" y="9289"/>
              <a:ext cx="982" cy="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500" b="1" i="1" u="none" strike="noStrike" cap="none" normalizeH="0" baseline="0" smtClean="0">
                  <a:ln>
                    <a:noFill/>
                  </a:ln>
                  <a:solidFill>
                    <a:srgbClr val="008000"/>
                  </a:solidFill>
                  <a:effectLst>
                    <a:outerShdw blurRad="38100" dist="38100" dir="2700000" algn="tl">
                      <a:srgbClr val="C0C0C0"/>
                    </a:outerShdw>
                  </a:effectLst>
                  <a:latin typeface="Calibri" pitchFamily="34" charset="0"/>
                  <a:cs typeface="Arial" pitchFamily="34" charset="0"/>
                </a:rPr>
                <a:t>P</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4" name="Line 202"/>
            <p:cNvSpPr>
              <a:spLocks noChangeShapeType="1"/>
            </p:cNvSpPr>
            <p:nvPr/>
          </p:nvSpPr>
          <p:spPr bwMode="auto">
            <a:xfrm>
              <a:off x="4269" y="7883"/>
              <a:ext cx="0" cy="2880"/>
            </a:xfrm>
            <a:prstGeom prst="line">
              <a:avLst/>
            </a:prstGeom>
            <a:noFill/>
            <a:ln w="19050">
              <a:solidFill>
                <a:srgbClr val="008000"/>
              </a:solidFill>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95" name="Line 203"/>
            <p:cNvSpPr>
              <a:spLocks noChangeShapeType="1"/>
            </p:cNvSpPr>
            <p:nvPr/>
          </p:nvSpPr>
          <p:spPr bwMode="auto">
            <a:xfrm>
              <a:off x="3057" y="6699"/>
              <a:ext cx="0" cy="4062"/>
            </a:xfrm>
            <a:prstGeom prst="line">
              <a:avLst/>
            </a:prstGeom>
            <a:noFill/>
            <a:ln w="19050">
              <a:solidFill>
                <a:srgbClr val="0000FF"/>
              </a:solidFill>
              <a:round/>
              <a:headEnd/>
              <a:tailEnd type="stealth" w="med" len="med"/>
            </a:ln>
          </p:spPr>
          <p:txBody>
            <a:bodyPr vert="horz" wrap="square" lIns="91440" tIns="45720" rIns="91440" bIns="45720" numCol="1" anchor="t" anchorCtr="0" compatLnSpc="1">
              <a:prstTxWarp prst="textNoShape">
                <a:avLst/>
              </a:prstTxWarp>
            </a:bodyPr>
            <a:lstStyle/>
            <a:p>
              <a:endParaRPr lang="pt-BR"/>
            </a:p>
          </p:txBody>
        </p:sp>
        <p:sp>
          <p:nvSpPr>
            <p:cNvPr id="136396" name="Text Box 204"/>
            <p:cNvSpPr txBox="1">
              <a:spLocks noChangeArrowheads="1"/>
            </p:cNvSpPr>
            <p:nvPr/>
          </p:nvSpPr>
          <p:spPr bwMode="auto">
            <a:xfrm>
              <a:off x="2969" y="9295"/>
              <a:ext cx="982" cy="5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5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F</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7" name="Text Box 205"/>
            <p:cNvSpPr txBox="1">
              <a:spLocks noChangeArrowheads="1"/>
            </p:cNvSpPr>
            <p:nvPr/>
          </p:nvSpPr>
          <p:spPr bwMode="auto">
            <a:xfrm>
              <a:off x="2958" y="8937"/>
              <a:ext cx="982" cy="5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(1)</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8" name="Text Box 206"/>
            <p:cNvSpPr txBox="1">
              <a:spLocks noChangeArrowheads="1"/>
            </p:cNvSpPr>
            <p:nvPr/>
          </p:nvSpPr>
          <p:spPr bwMode="auto">
            <a:xfrm>
              <a:off x="5073" y="6062"/>
              <a:ext cx="982" cy="5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(2)</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399" name="Text Box 207"/>
            <p:cNvSpPr txBox="1">
              <a:spLocks noChangeArrowheads="1"/>
            </p:cNvSpPr>
            <p:nvPr/>
          </p:nvSpPr>
          <p:spPr bwMode="auto">
            <a:xfrm>
              <a:off x="3948" y="7033"/>
              <a:ext cx="982" cy="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(3)</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0" name="Text Box 208"/>
            <p:cNvSpPr txBox="1">
              <a:spLocks noChangeArrowheads="1"/>
            </p:cNvSpPr>
            <p:nvPr/>
          </p:nvSpPr>
          <p:spPr bwMode="auto">
            <a:xfrm>
              <a:off x="3725" y="8951"/>
              <a:ext cx="982" cy="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(4)</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1" name="Text Box 209"/>
            <p:cNvSpPr txBox="1">
              <a:spLocks noChangeArrowheads="1"/>
            </p:cNvSpPr>
            <p:nvPr/>
          </p:nvSpPr>
          <p:spPr bwMode="auto">
            <a:xfrm>
              <a:off x="4207" y="8958"/>
              <a:ext cx="982" cy="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(5)</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2" name="Text Box 210"/>
            <p:cNvSpPr txBox="1">
              <a:spLocks noChangeArrowheads="1"/>
            </p:cNvSpPr>
            <p:nvPr/>
          </p:nvSpPr>
          <p:spPr bwMode="auto">
            <a:xfrm>
              <a:off x="5023" y="7241"/>
              <a:ext cx="982" cy="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(6)</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3" name="Text Box 211"/>
            <p:cNvSpPr txBox="1">
              <a:spLocks noChangeArrowheads="1"/>
            </p:cNvSpPr>
            <p:nvPr/>
          </p:nvSpPr>
          <p:spPr bwMode="auto">
            <a:xfrm>
              <a:off x="6204" y="8156"/>
              <a:ext cx="670" cy="5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(7)</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4" name="Text Box 212"/>
            <p:cNvSpPr txBox="1">
              <a:spLocks noChangeArrowheads="1"/>
            </p:cNvSpPr>
            <p:nvPr/>
          </p:nvSpPr>
          <p:spPr bwMode="auto">
            <a:xfrm>
              <a:off x="6475" y="8973"/>
              <a:ext cx="982" cy="5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(8)</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5" name="Text Box 213"/>
            <p:cNvSpPr txBox="1">
              <a:spLocks noChangeArrowheads="1"/>
            </p:cNvSpPr>
            <p:nvPr/>
          </p:nvSpPr>
          <p:spPr bwMode="auto">
            <a:xfrm>
              <a:off x="7449" y="8946"/>
              <a:ext cx="982" cy="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1" i="1" u="none" strike="noStrike" cap="none" normalizeH="0" baseline="0" smtClean="0">
                  <a:ln>
                    <a:noFill/>
                  </a:ln>
                  <a:solidFill>
                    <a:srgbClr val="0000FF"/>
                  </a:solidFill>
                  <a:effectLst>
                    <a:outerShdw blurRad="38100" dist="38100" dir="2700000" algn="tl">
                      <a:srgbClr val="C0C0C0"/>
                    </a:outerShdw>
                  </a:effectLst>
                  <a:latin typeface="Calibri" pitchFamily="34" charset="0"/>
                  <a:cs typeface="Arial" pitchFamily="34" charset="0"/>
                </a:rPr>
                <a:t>(9)</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36406" name="Text Box 214"/>
            <p:cNvSpPr txBox="1">
              <a:spLocks noChangeArrowheads="1"/>
            </p:cNvSpPr>
            <p:nvPr/>
          </p:nvSpPr>
          <p:spPr bwMode="auto">
            <a:xfrm>
              <a:off x="4836" y="7763"/>
              <a:ext cx="1255" cy="5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2000" b="1" i="1" u="none" strike="noStrike" cap="none" normalizeH="0" baseline="0" smtClean="0">
                  <a:ln>
                    <a:noFill/>
                  </a:ln>
                  <a:solidFill>
                    <a:srgbClr val="FF0000"/>
                  </a:solidFill>
                  <a:effectLst>
                    <a:outerShdw blurRad="38100" dist="38100" dir="2700000" algn="tl">
                      <a:srgbClr val="C0C0C0"/>
                    </a:outerShdw>
                  </a:effectLst>
                  <a:latin typeface="Calibri" pitchFamily="34" charset="0"/>
                  <a:cs typeface="Arial" pitchFamily="34" charset="0"/>
                </a:rPr>
                <a:t>TE</a:t>
              </a: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228" name="Grupo 227"/>
          <p:cNvGrpSpPr/>
          <p:nvPr/>
        </p:nvGrpSpPr>
        <p:grpSpPr>
          <a:xfrm>
            <a:off x="106268" y="4463994"/>
            <a:ext cx="6298736" cy="2045504"/>
            <a:chOff x="106268" y="4463994"/>
            <a:chExt cx="6298736" cy="2045504"/>
          </a:xfrm>
        </p:grpSpPr>
        <p:sp>
          <p:nvSpPr>
            <p:cNvPr id="174" name="Text Box 22"/>
            <p:cNvSpPr txBox="1">
              <a:spLocks noChangeArrowheads="1"/>
            </p:cNvSpPr>
            <p:nvPr/>
          </p:nvSpPr>
          <p:spPr bwMode="auto">
            <a:xfrm>
              <a:off x="106268" y="4463994"/>
              <a:ext cx="1285884" cy="400110"/>
            </a:xfrm>
            <a:prstGeom prst="rect">
              <a:avLst/>
            </a:prstGeom>
            <a:noFill/>
            <a:ln w="9525">
              <a:noFill/>
              <a:miter lim="800000"/>
              <a:headEnd/>
              <a:tailEnd/>
            </a:ln>
            <a:effectLst/>
          </p:spPr>
          <p:txBody>
            <a:bodyPr wrap="square">
              <a:spAutoFit/>
            </a:bodyPr>
            <a:lstStyle/>
            <a:p>
              <a:r>
                <a:rPr lang="en-US" sz="2000" dirty="0" err="1" smtClean="0">
                  <a:effectLst>
                    <a:glow rad="139700">
                      <a:schemeClr val="accent2">
                        <a:satMod val="175000"/>
                        <a:alpha val="40000"/>
                      </a:schemeClr>
                    </a:glow>
                    <a:reflection blurRad="6350" stA="60000" endA="900" endPos="58000" dir="5400000" sy="-100000" algn="bl" rotWithShape="0"/>
                  </a:effectLst>
                </a:rPr>
                <a:t>Legenda</a:t>
              </a:r>
              <a:r>
                <a:rPr lang="en-US" sz="2000" dirty="0" smtClean="0">
                  <a:effectLst>
                    <a:glow rad="139700">
                      <a:schemeClr val="accent2">
                        <a:satMod val="175000"/>
                        <a:alpha val="40000"/>
                      </a:schemeClr>
                    </a:glow>
                    <a:reflection blurRad="6350" stA="60000" endA="900" endPos="58000" dir="5400000" sy="-100000" algn="bl" rotWithShape="0"/>
                  </a:effectLst>
                </a:rPr>
                <a:t>:</a:t>
              </a:r>
            </a:p>
          </p:txBody>
        </p:sp>
        <p:sp>
          <p:nvSpPr>
            <p:cNvPr id="223" name="Retângulo 222"/>
            <p:cNvSpPr/>
            <p:nvPr/>
          </p:nvSpPr>
          <p:spPr>
            <a:xfrm>
              <a:off x="263050" y="4807278"/>
              <a:ext cx="4572000" cy="369332"/>
            </a:xfrm>
            <a:prstGeom prst="rect">
              <a:avLst/>
            </a:prstGeom>
          </p:spPr>
          <p:txBody>
            <a:bodyPr wrap="square">
              <a:spAutoFit/>
            </a:bodyPr>
            <a:lstStyle/>
            <a:p>
              <a:pPr>
                <a:spcBef>
                  <a:spcPct val="50000"/>
                </a:spcBef>
              </a:pPr>
              <a:r>
                <a:rPr lang="en-US" dirty="0" smtClean="0">
                  <a:solidFill>
                    <a:srgbClr val="FF0000"/>
                  </a:solidFill>
                  <a:effectLst>
                    <a:glow rad="139700">
                      <a:schemeClr val="accent2">
                        <a:satMod val="175000"/>
                        <a:alpha val="40000"/>
                      </a:schemeClr>
                    </a:glow>
                    <a:reflection blurRad="6350" stA="60000" endA="900" endPos="58000" dir="5400000" sy="-100000" algn="bl" rotWithShape="0"/>
                  </a:effectLst>
                </a:rPr>
                <a:t>S</a:t>
              </a:r>
              <a:r>
                <a:rPr lang="en-US" dirty="0" smtClean="0">
                  <a:effectLst>
                    <a:glow rad="139700">
                      <a:schemeClr val="accent2">
                        <a:satMod val="175000"/>
                        <a:alpha val="40000"/>
                      </a:schemeClr>
                    </a:glow>
                    <a:reflection blurRad="6350" stA="60000" endA="900" endPos="58000" dir="5400000" sy="-100000" algn="bl" rotWithShape="0"/>
                  </a:effectLst>
                </a:rPr>
                <a:t> – </a:t>
              </a:r>
              <a:r>
                <a:rPr lang="en-US" dirty="0" err="1" smtClean="0">
                  <a:effectLst>
                    <a:glow rad="139700">
                      <a:schemeClr val="accent2">
                        <a:satMod val="175000"/>
                        <a:alpha val="40000"/>
                      </a:schemeClr>
                    </a:glow>
                    <a:reflection blurRad="6350" stA="60000" endA="900" endPos="58000" dir="5400000" sy="-100000" algn="bl" rotWithShape="0"/>
                  </a:effectLst>
                </a:rPr>
                <a:t>nível</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eletrônico</a:t>
              </a:r>
              <a:r>
                <a:rPr lang="en-US" dirty="0" smtClean="0">
                  <a:effectLst>
                    <a:glow rad="139700">
                      <a:schemeClr val="accent2">
                        <a:satMod val="175000"/>
                        <a:alpha val="40000"/>
                      </a:schemeClr>
                    </a:glow>
                    <a:reflection blurRad="6350" stA="60000" endA="900" endPos="58000" dir="5400000" sy="-100000" algn="bl" rotWithShape="0"/>
                  </a:effectLst>
                </a:rPr>
                <a:t> de </a:t>
              </a:r>
              <a:r>
                <a:rPr lang="en-US" dirty="0" err="1" smtClean="0">
                  <a:effectLst>
                    <a:glow rad="139700">
                      <a:schemeClr val="accent2">
                        <a:satMod val="175000"/>
                        <a:alpha val="40000"/>
                      </a:schemeClr>
                    </a:glow>
                    <a:reflection blurRad="6350" stA="60000" endA="900" endPos="58000" dir="5400000" sy="-100000" algn="bl" rotWithShape="0"/>
                  </a:effectLst>
                </a:rPr>
                <a:t>singleto</a:t>
              </a:r>
              <a:endParaRPr lang="en-US" dirty="0" smtClean="0">
                <a:effectLst>
                  <a:glow rad="139700">
                    <a:schemeClr val="accent2">
                      <a:satMod val="175000"/>
                      <a:alpha val="40000"/>
                    </a:schemeClr>
                  </a:glow>
                  <a:reflection blurRad="6350" stA="60000" endA="900" endPos="58000" dir="5400000" sy="-100000" algn="bl" rotWithShape="0"/>
                </a:effectLst>
              </a:endParaRPr>
            </a:p>
          </p:txBody>
        </p:sp>
        <p:sp>
          <p:nvSpPr>
            <p:cNvPr id="224" name="Retângulo 223"/>
            <p:cNvSpPr/>
            <p:nvPr/>
          </p:nvSpPr>
          <p:spPr>
            <a:xfrm>
              <a:off x="392052" y="5152276"/>
              <a:ext cx="4572000" cy="369332"/>
            </a:xfrm>
            <a:prstGeom prst="rect">
              <a:avLst/>
            </a:prstGeom>
          </p:spPr>
          <p:txBody>
            <a:bodyPr>
              <a:spAutoFit/>
            </a:bodyPr>
            <a:lstStyle/>
            <a:p>
              <a:pPr>
                <a:spcBef>
                  <a:spcPct val="50000"/>
                </a:spcBef>
              </a:pPr>
              <a:r>
                <a:rPr lang="en-US" dirty="0" smtClean="0">
                  <a:solidFill>
                    <a:srgbClr val="FF0000"/>
                  </a:solidFill>
                  <a:effectLst>
                    <a:glow rad="139700">
                      <a:schemeClr val="accent2">
                        <a:satMod val="175000"/>
                        <a:alpha val="40000"/>
                      </a:schemeClr>
                    </a:glow>
                    <a:reflection blurRad="6350" stA="60000" endA="900" endPos="58000" dir="5400000" sy="-100000" algn="bl" rotWithShape="0"/>
                  </a:effectLst>
                </a:rPr>
                <a:t>T </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nivel</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eletrônico</a:t>
              </a:r>
              <a:r>
                <a:rPr lang="en-US" dirty="0" smtClean="0">
                  <a:effectLst>
                    <a:glow rad="139700">
                      <a:schemeClr val="accent2">
                        <a:satMod val="175000"/>
                        <a:alpha val="40000"/>
                      </a:schemeClr>
                    </a:glow>
                    <a:reflection blurRad="6350" stA="60000" endA="900" endPos="58000" dir="5400000" sy="-100000" algn="bl" rotWithShape="0"/>
                  </a:effectLst>
                </a:rPr>
                <a:t> de </a:t>
              </a:r>
              <a:r>
                <a:rPr lang="en-US" dirty="0" err="1" smtClean="0">
                  <a:effectLst>
                    <a:glow rad="139700">
                      <a:schemeClr val="accent2">
                        <a:satMod val="175000"/>
                        <a:alpha val="40000"/>
                      </a:schemeClr>
                    </a:glow>
                    <a:reflection blurRad="6350" stA="60000" endA="900" endPos="58000" dir="5400000" sy="-100000" algn="bl" rotWithShape="0"/>
                  </a:effectLst>
                </a:rPr>
                <a:t>tripleto</a:t>
              </a:r>
              <a:endParaRPr lang="en-US" dirty="0" smtClean="0">
                <a:effectLst>
                  <a:glow rad="139700">
                    <a:schemeClr val="accent2">
                      <a:satMod val="175000"/>
                      <a:alpha val="40000"/>
                    </a:schemeClr>
                  </a:glow>
                  <a:reflection blurRad="6350" stA="60000" endA="900" endPos="58000" dir="5400000" sy="-100000" algn="bl" rotWithShape="0"/>
                </a:effectLst>
              </a:endParaRPr>
            </a:p>
          </p:txBody>
        </p:sp>
        <p:sp>
          <p:nvSpPr>
            <p:cNvPr id="225" name="Retângulo 224"/>
            <p:cNvSpPr/>
            <p:nvPr/>
          </p:nvSpPr>
          <p:spPr>
            <a:xfrm>
              <a:off x="618526" y="5460698"/>
              <a:ext cx="5786478" cy="369332"/>
            </a:xfrm>
            <a:prstGeom prst="rect">
              <a:avLst/>
            </a:prstGeom>
          </p:spPr>
          <p:txBody>
            <a:bodyPr wrap="square">
              <a:spAutoFit/>
            </a:bodyPr>
            <a:lstStyle/>
            <a:p>
              <a:pPr>
                <a:spcBef>
                  <a:spcPct val="50000"/>
                </a:spcBef>
              </a:pPr>
              <a:r>
                <a:rPr lang="en-US" dirty="0" smtClean="0">
                  <a:solidFill>
                    <a:srgbClr val="FF0000"/>
                  </a:solidFill>
                  <a:effectLst>
                    <a:glow rad="139700">
                      <a:schemeClr val="accent2">
                        <a:satMod val="175000"/>
                        <a:alpha val="40000"/>
                      </a:schemeClr>
                    </a:glow>
                    <a:reflection blurRad="6350" stA="60000" endA="900" endPos="58000" dir="5400000" sy="-100000" algn="bl" rotWithShape="0"/>
                  </a:effectLst>
                </a:rPr>
                <a:t>A </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absorção</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smtClean="0">
                  <a:solidFill>
                    <a:schemeClr val="accent1">
                      <a:lumMod val="75000"/>
                    </a:schemeClr>
                  </a:solidFill>
                  <a:effectLst>
                    <a:glow rad="139700">
                      <a:schemeClr val="accent2">
                        <a:satMod val="175000"/>
                        <a:alpha val="40000"/>
                      </a:schemeClr>
                    </a:glow>
                    <a:reflection blurRad="6350" stA="60000" endA="900" endPos="58000" dir="5400000" sy="-100000" algn="bl" rotWithShape="0"/>
                  </a:effectLst>
                </a:rPr>
                <a:t>F</a:t>
              </a:r>
              <a:r>
                <a:rPr lang="en-US" dirty="0" smtClean="0">
                  <a:effectLst>
                    <a:glow rad="139700">
                      <a:schemeClr val="accent2">
                        <a:satMod val="175000"/>
                        <a:alpha val="40000"/>
                      </a:schemeClr>
                    </a:glow>
                    <a:reflection blurRad="6350" stA="60000" endA="900" endPos="58000" dir="5400000" sy="-100000" algn="bl" rotWithShape="0"/>
                  </a:effectLst>
                </a:rPr>
                <a:t> – </a:t>
              </a:r>
              <a:r>
                <a:rPr lang="en-US" dirty="0" err="1" smtClean="0">
                  <a:effectLst>
                    <a:glow rad="139700">
                      <a:schemeClr val="accent2">
                        <a:satMod val="175000"/>
                        <a:alpha val="40000"/>
                      </a:schemeClr>
                    </a:glow>
                    <a:reflection blurRad="6350" stA="60000" endA="900" endPos="58000" dir="5400000" sy="-100000" algn="bl" rotWithShape="0"/>
                  </a:effectLst>
                </a:rPr>
                <a:t>Fluorescência</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smtClean="0">
                  <a:solidFill>
                    <a:schemeClr val="accent4">
                      <a:lumMod val="50000"/>
                    </a:schemeClr>
                  </a:solidFill>
                  <a:effectLst>
                    <a:glow rad="139700">
                      <a:schemeClr val="accent2">
                        <a:satMod val="175000"/>
                        <a:alpha val="40000"/>
                      </a:schemeClr>
                    </a:glow>
                    <a:reflection blurRad="6350" stA="60000" endA="900" endPos="58000" dir="5400000" sy="-100000" algn="bl" rotWithShape="0"/>
                  </a:effectLst>
                </a:rPr>
                <a:t>P</a:t>
              </a:r>
              <a:r>
                <a:rPr lang="en-US" dirty="0" smtClean="0">
                  <a:effectLst>
                    <a:glow rad="139700">
                      <a:schemeClr val="accent2">
                        <a:satMod val="175000"/>
                        <a:alpha val="40000"/>
                      </a:schemeClr>
                    </a:glow>
                    <a:reflection blurRad="6350" stA="60000" endA="900" endPos="58000" dir="5400000" sy="-100000" algn="bl" rotWithShape="0"/>
                  </a:effectLst>
                </a:rPr>
                <a:t> – </a:t>
              </a:r>
              <a:r>
                <a:rPr lang="en-US" dirty="0" err="1" smtClean="0">
                  <a:effectLst>
                    <a:glow rad="139700">
                      <a:schemeClr val="accent2">
                        <a:satMod val="175000"/>
                        <a:alpha val="40000"/>
                      </a:schemeClr>
                    </a:glow>
                    <a:reflection blurRad="6350" stA="60000" endA="900" endPos="58000" dir="5400000" sy="-100000" algn="bl" rotWithShape="0"/>
                  </a:effectLst>
                </a:rPr>
                <a:t>Fosforescência</a:t>
              </a:r>
              <a:endParaRPr lang="en-US" dirty="0" smtClean="0">
                <a:effectLst>
                  <a:glow rad="139700">
                    <a:schemeClr val="accent2">
                      <a:satMod val="175000"/>
                      <a:alpha val="40000"/>
                    </a:schemeClr>
                  </a:glow>
                  <a:reflection blurRad="6350" stA="60000" endA="900" endPos="58000" dir="5400000" sy="-100000" algn="bl" rotWithShape="0"/>
                </a:effectLst>
              </a:endParaRPr>
            </a:p>
          </p:txBody>
        </p:sp>
        <p:sp>
          <p:nvSpPr>
            <p:cNvPr id="226" name="Retângulo 225"/>
            <p:cNvSpPr/>
            <p:nvPr/>
          </p:nvSpPr>
          <p:spPr>
            <a:xfrm>
              <a:off x="798010" y="5817888"/>
              <a:ext cx="4572000" cy="369332"/>
            </a:xfrm>
            <a:prstGeom prst="rect">
              <a:avLst/>
            </a:prstGeom>
          </p:spPr>
          <p:txBody>
            <a:bodyPr>
              <a:spAutoFit/>
            </a:bodyPr>
            <a:lstStyle/>
            <a:p>
              <a:pPr>
                <a:spcBef>
                  <a:spcPct val="50000"/>
                </a:spcBef>
              </a:pPr>
              <a:r>
                <a:rPr lang="en-US" dirty="0" smtClean="0">
                  <a:solidFill>
                    <a:srgbClr val="FF0000"/>
                  </a:solidFill>
                  <a:effectLst>
                    <a:glow rad="139700">
                      <a:schemeClr val="accent2">
                        <a:satMod val="175000"/>
                        <a:alpha val="40000"/>
                      </a:schemeClr>
                    </a:glow>
                    <a:reflection blurRad="6350" stA="60000" endA="900" endPos="58000" dir="5400000" sy="-100000" algn="bl" rotWithShape="0"/>
                  </a:effectLst>
                </a:rPr>
                <a:t>W</a:t>
              </a:r>
              <a:r>
                <a:rPr lang="en-US" dirty="0" smtClean="0">
                  <a:effectLst>
                    <a:glow rad="139700">
                      <a:schemeClr val="accent2">
                        <a:satMod val="175000"/>
                        <a:alpha val="40000"/>
                      </a:schemeClr>
                    </a:glow>
                    <a:reflection blurRad="6350" stA="60000" endA="900" endPos="58000" dir="5400000" sy="-100000" algn="bl" rotWithShape="0"/>
                  </a:effectLst>
                </a:rPr>
                <a:t> – </a:t>
              </a:r>
              <a:r>
                <a:rPr lang="en-US" dirty="0" err="1" smtClean="0">
                  <a:effectLst>
                    <a:glow rad="139700">
                      <a:schemeClr val="accent2">
                        <a:satMod val="175000"/>
                        <a:alpha val="40000"/>
                      </a:schemeClr>
                    </a:glow>
                    <a:reflection blurRad="6350" stA="60000" endA="900" endPos="58000" dir="5400000" sy="-100000" algn="bl" rotWithShape="0"/>
                  </a:effectLst>
                </a:rPr>
                <a:t>desexitação</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não</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radiativa</a:t>
              </a:r>
              <a:r>
                <a:rPr lang="en-US" dirty="0" smtClean="0">
                  <a:effectLst>
                    <a:glow rad="139700">
                      <a:schemeClr val="accent2">
                        <a:satMod val="175000"/>
                        <a:alpha val="40000"/>
                      </a:schemeClr>
                    </a:glow>
                    <a:reflection blurRad="6350" stA="60000" endA="900" endPos="58000" dir="5400000" sy="-100000" algn="bl" rotWithShape="0"/>
                  </a:effectLst>
                </a:rPr>
                <a:t>;</a:t>
              </a:r>
            </a:p>
          </p:txBody>
        </p:sp>
        <p:sp>
          <p:nvSpPr>
            <p:cNvPr id="227" name="Retângulo 226"/>
            <p:cNvSpPr/>
            <p:nvPr/>
          </p:nvSpPr>
          <p:spPr>
            <a:xfrm>
              <a:off x="1036676" y="6140166"/>
              <a:ext cx="5357850" cy="369332"/>
            </a:xfrm>
            <a:prstGeom prst="rect">
              <a:avLst/>
            </a:prstGeom>
          </p:spPr>
          <p:txBody>
            <a:bodyPr wrap="square">
              <a:spAutoFit/>
            </a:bodyPr>
            <a:lstStyle/>
            <a:p>
              <a:pPr>
                <a:spcBef>
                  <a:spcPct val="50000"/>
                </a:spcBef>
              </a:pPr>
              <a:r>
                <a:rPr lang="en-US" dirty="0" err="1" smtClean="0">
                  <a:solidFill>
                    <a:srgbClr val="FF0000"/>
                  </a:solidFill>
                  <a:effectLst>
                    <a:glow rad="139700">
                      <a:schemeClr val="accent2">
                        <a:satMod val="175000"/>
                        <a:alpha val="40000"/>
                      </a:schemeClr>
                    </a:glow>
                    <a:reflection blurRad="6350" stA="60000" endA="900" endPos="58000" dir="5400000" sy="-100000" algn="bl" rotWithShape="0"/>
                  </a:effectLst>
                </a:rPr>
                <a:t>E</a:t>
              </a:r>
              <a:r>
                <a:rPr lang="en-US" baseline="-25000" dirty="0" err="1" smtClean="0">
                  <a:solidFill>
                    <a:srgbClr val="FF0000"/>
                  </a:solidFill>
                  <a:effectLst>
                    <a:glow rad="139700">
                      <a:schemeClr val="accent2">
                        <a:satMod val="175000"/>
                        <a:alpha val="40000"/>
                      </a:schemeClr>
                    </a:glow>
                    <a:reflection blurRad="6350" stA="60000" endA="900" endPos="58000" dir="5400000" sy="-100000" algn="bl" rotWithShape="0"/>
                  </a:effectLst>
                </a:rPr>
                <a:t>rad</a:t>
              </a:r>
              <a:r>
                <a:rPr lang="en-US" dirty="0" smtClean="0">
                  <a:effectLst>
                    <a:glow rad="139700">
                      <a:schemeClr val="accent2">
                        <a:satMod val="175000"/>
                        <a:alpha val="40000"/>
                      </a:schemeClr>
                    </a:glow>
                    <a:reflection blurRad="6350" stA="60000" endA="900" endPos="58000" dir="5400000" sy="-100000" algn="bl" rotWithShape="0"/>
                  </a:effectLst>
                </a:rPr>
                <a:t> – </a:t>
              </a:r>
              <a:r>
                <a:rPr lang="en-US" dirty="0" err="1" smtClean="0">
                  <a:effectLst>
                    <a:glow rad="139700">
                      <a:schemeClr val="accent2">
                        <a:satMod val="175000"/>
                        <a:alpha val="40000"/>
                      </a:schemeClr>
                    </a:glow>
                    <a:reflection blurRad="6350" stA="60000" endA="900" endPos="58000" dir="5400000" sy="-100000" algn="bl" rotWithShape="0"/>
                  </a:effectLst>
                </a:rPr>
                <a:t>desexitação</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radiativa</a:t>
              </a:r>
              <a:r>
                <a:rPr lang="en-US" dirty="0" smtClean="0">
                  <a:effectLst>
                    <a:glow rad="139700">
                      <a:schemeClr val="accent2">
                        <a:satMod val="175000"/>
                        <a:alpha val="40000"/>
                      </a:schemeClr>
                    </a:glow>
                    <a:reflection blurRad="6350" stA="60000" endA="900" endPos="58000" dir="5400000" sy="-100000" algn="bl" rotWithShape="0"/>
                  </a:effectLst>
                </a:rPr>
                <a:t> (</a:t>
              </a:r>
              <a:r>
                <a:rPr lang="en-US" dirty="0" err="1" smtClean="0">
                  <a:effectLst>
                    <a:glow rad="139700">
                      <a:schemeClr val="accent2">
                        <a:satMod val="175000"/>
                        <a:alpha val="40000"/>
                      </a:schemeClr>
                    </a:glow>
                    <a:reflection blurRad="6350" stA="60000" endA="900" endPos="58000" dir="5400000" sy="-100000" algn="bl" rotWithShape="0"/>
                  </a:effectLst>
                </a:rPr>
                <a:t>Eletroluminescência</a:t>
              </a:r>
              <a:r>
                <a:rPr lang="en-US" dirty="0" smtClean="0">
                  <a:effectLst>
                    <a:glow rad="139700">
                      <a:schemeClr val="accent2">
                        <a:satMod val="175000"/>
                        <a:alpha val="40000"/>
                      </a:schemeClr>
                    </a:glow>
                    <a:reflection blurRad="6350" stA="60000" endA="900" endPos="58000" dir="5400000" sy="-100000" algn="bl" rotWithShape="0"/>
                  </a:effectLst>
                </a:rPr>
                <a:t>)  </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resentação NIMO.wmv">
            <a:hlinkClick r:id="" action="ppaction://media"/>
          </p:cNvPr>
          <p:cNvPicPr>
            <a:picLocks noRot="1" noChangeAspect="1"/>
          </p:cNvPicPr>
          <p:nvPr>
            <a:videoFile r:link="rId1"/>
          </p:nvPr>
        </p:nvPicPr>
        <p:blipFill>
          <a:blip r:embed="rId4"/>
          <a:stretch>
            <a:fillRect/>
          </a:stretch>
        </p:blipFill>
        <p:spPr>
          <a:xfrm>
            <a:off x="292464" y="259002"/>
            <a:ext cx="8510749" cy="6383062"/>
          </a:xfrm>
          <a:prstGeom prst="rect">
            <a:avLst/>
          </a:prstGeom>
        </p:spPr>
      </p:pic>
    </p:spTree>
    <p:extLst>
      <p:ext uri="{BB962C8B-B14F-4D97-AF65-F5344CB8AC3E}">
        <p14:creationId xmlns:p14="http://schemas.microsoft.com/office/powerpoint/2010/main" val="427000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214810" y="1500174"/>
            <a:ext cx="4714908" cy="1071570"/>
          </a:xfrm>
        </p:spPr>
        <p:txBody>
          <a:bodyPr>
            <a:noAutofit/>
          </a:bodyPr>
          <a:lstStyle/>
          <a:p>
            <a:pPr algn="ctr"/>
            <a:r>
              <a:rPr lang="pt-BR" sz="1600" dirty="0" smtClean="0">
                <a:effectLst>
                  <a:glow rad="101600">
                    <a:schemeClr val="accent5">
                      <a:satMod val="175000"/>
                      <a:alpha val="40000"/>
                    </a:schemeClr>
                  </a:glow>
                  <a:reflection blurRad="6350" stA="50000" endA="300" endPos="50000" dist="29997" dir="5400000" sy="-100000" algn="bl" rotWithShape="0"/>
                </a:effectLst>
              </a:rPr>
              <a:t>(</a:t>
            </a:r>
            <a:r>
              <a:rPr lang="pt-BR" sz="1600" dirty="0" smtClean="0">
                <a:effectLst>
                  <a:glow rad="101600">
                    <a:schemeClr val="accent5">
                      <a:satMod val="175000"/>
                      <a:alpha val="40000"/>
                    </a:schemeClr>
                  </a:glow>
                  <a:reflection blurRad="6350" stA="50000" endA="300" endPos="50000" dist="29997" dir="5400000" sy="-100000" algn="bl" rotWithShape="0"/>
                </a:effectLst>
                <a:sym typeface="Symbol"/>
              </a:rPr>
              <a:t>-</a:t>
            </a:r>
            <a:r>
              <a:rPr lang="pt-BR" sz="1600" dirty="0" err="1" smtClean="0">
                <a:effectLst>
                  <a:glow rad="101600">
                    <a:schemeClr val="accent5">
                      <a:satMod val="175000"/>
                      <a:alpha val="40000"/>
                    </a:schemeClr>
                  </a:glow>
                  <a:reflection blurRad="6350" stA="50000" endA="300" endPos="50000" dist="29997" dir="5400000" sy="-100000" algn="bl" rotWithShape="0"/>
                </a:effectLst>
                <a:sym typeface="Symbol"/>
              </a:rPr>
              <a:t>dicetonato</a:t>
            </a:r>
            <a:r>
              <a:rPr lang="pt-BR" sz="1600" dirty="0" smtClean="0">
                <a:effectLst>
                  <a:glow rad="101600">
                    <a:schemeClr val="accent5">
                      <a:satMod val="175000"/>
                      <a:alpha val="40000"/>
                    </a:schemeClr>
                  </a:glow>
                  <a:reflection blurRad="6350" stA="50000" endA="300" endPos="50000" dist="29997" dir="5400000" sy="-100000" algn="bl" rotWithShape="0"/>
                </a:effectLst>
                <a:sym typeface="Symbol"/>
              </a:rPr>
              <a:t> </a:t>
            </a:r>
            <a:r>
              <a:rPr lang="pt-BR" sz="1600" dirty="0" err="1" smtClean="0">
                <a:effectLst>
                  <a:glow rad="101600">
                    <a:schemeClr val="accent5">
                      <a:satMod val="175000"/>
                      <a:alpha val="40000"/>
                    </a:schemeClr>
                  </a:glow>
                  <a:reflection blurRad="6350" stA="50000" endA="300" endPos="50000" dist="29997" dir="5400000" sy="-100000" algn="bl" rotWithShape="0"/>
                </a:effectLst>
              </a:rPr>
              <a:t>bmdm</a:t>
            </a:r>
            <a:r>
              <a:rPr lang="pt-BR" sz="1600" dirty="0" smtClean="0">
                <a:effectLst>
                  <a:glow rad="101600">
                    <a:schemeClr val="accent5">
                      <a:satMod val="175000"/>
                      <a:alpha val="40000"/>
                    </a:schemeClr>
                  </a:glow>
                  <a:reflection blurRad="6350" stA="50000" endA="300" endPos="50000" dist="29997" dir="5400000" sy="-100000" algn="bl" rotWithShape="0"/>
                </a:effectLst>
              </a:rPr>
              <a:t>) = </a:t>
            </a:r>
            <a:r>
              <a:rPr lang="pt-BR" sz="1600" dirty="0" err="1" smtClean="0">
                <a:effectLst>
                  <a:glow rad="101600">
                    <a:schemeClr val="accent5">
                      <a:satMod val="175000"/>
                      <a:alpha val="40000"/>
                    </a:schemeClr>
                  </a:glow>
                  <a:reflection blurRad="6350" stA="50000" endA="300" endPos="50000" dist="29997" dir="5400000" sy="-100000" algn="bl" rotWithShape="0"/>
                </a:effectLst>
              </a:rPr>
              <a:t>butyl</a:t>
            </a:r>
            <a:r>
              <a:rPr lang="pt-BR" sz="1600" dirty="0" smtClean="0">
                <a:effectLst>
                  <a:glow rad="101600">
                    <a:schemeClr val="accent5">
                      <a:satMod val="175000"/>
                      <a:alpha val="40000"/>
                    </a:schemeClr>
                  </a:glow>
                  <a:reflection blurRad="6350" stA="50000" endA="300" endPos="50000" dist="29997" dir="5400000" sy="-100000" algn="bl" rotWithShape="0"/>
                </a:effectLst>
              </a:rPr>
              <a:t> </a:t>
            </a:r>
            <a:r>
              <a:rPr lang="pt-BR" sz="1600" dirty="0" err="1" smtClean="0">
                <a:effectLst>
                  <a:glow rad="101600">
                    <a:schemeClr val="accent5">
                      <a:satMod val="175000"/>
                      <a:alpha val="40000"/>
                    </a:schemeClr>
                  </a:glow>
                  <a:reflection blurRad="6350" stA="50000" endA="300" endPos="50000" dist="29997" dir="5400000" sy="-100000" algn="bl" rotWithShape="0"/>
                </a:effectLst>
              </a:rPr>
              <a:t>methoxy-dibenzoyl-methane</a:t>
            </a:r>
            <a:endParaRPr lang="pt-BR" sz="1600" dirty="0" smtClean="0">
              <a:effectLst>
                <a:glow rad="101600">
                  <a:schemeClr val="accent5">
                    <a:satMod val="175000"/>
                    <a:alpha val="40000"/>
                  </a:schemeClr>
                </a:glow>
                <a:reflection blurRad="6350" stA="50000" endA="300" endPos="50000" dist="29997" dir="5400000" sy="-100000" algn="bl" rotWithShape="0"/>
              </a:effectLst>
            </a:endParaRPr>
          </a:p>
          <a:p>
            <a:pPr algn="ctr"/>
            <a:r>
              <a:rPr lang="en-US" sz="1600" dirty="0" smtClean="0">
                <a:effectLst>
                  <a:glow rad="101600">
                    <a:schemeClr val="accent5">
                      <a:satMod val="175000"/>
                      <a:alpha val="40000"/>
                    </a:schemeClr>
                  </a:glow>
                  <a:reflection blurRad="6350" stA="50000" endA="300" endPos="50000" dist="29997" dir="5400000" sy="-100000" algn="bl" rotWithShape="0"/>
                </a:effectLst>
              </a:rPr>
              <a:t>(</a:t>
            </a:r>
            <a:r>
              <a:rPr lang="en-US" sz="1600" dirty="0" err="1" smtClean="0">
                <a:effectLst>
                  <a:glow rad="101600">
                    <a:schemeClr val="accent5">
                      <a:satMod val="175000"/>
                      <a:alpha val="40000"/>
                    </a:schemeClr>
                  </a:glow>
                  <a:reflection blurRad="6350" stA="50000" endA="300" endPos="50000" dist="29997" dir="5400000" sy="-100000" algn="bl" rotWithShape="0"/>
                </a:effectLst>
              </a:rPr>
              <a:t>tppo</a:t>
            </a:r>
            <a:r>
              <a:rPr lang="en-US" sz="1600" dirty="0" smtClean="0">
                <a:effectLst>
                  <a:glow rad="101600">
                    <a:schemeClr val="accent5">
                      <a:satMod val="175000"/>
                      <a:alpha val="40000"/>
                    </a:schemeClr>
                  </a:glow>
                  <a:reflection blurRad="6350" stA="50000" endA="300" endPos="50000" dist="29997" dir="5400000" sy="-100000" algn="bl" rotWithShape="0"/>
                </a:effectLst>
              </a:rPr>
              <a:t>) = </a:t>
            </a:r>
            <a:r>
              <a:rPr lang="en-US" sz="1600" dirty="0" err="1" smtClean="0">
                <a:effectLst>
                  <a:glow rad="101600">
                    <a:schemeClr val="accent5">
                      <a:satMod val="175000"/>
                      <a:alpha val="40000"/>
                    </a:schemeClr>
                  </a:glow>
                  <a:reflection blurRad="6350" stA="50000" endA="300" endPos="50000" dist="29997" dir="5400000" sy="-100000" algn="bl" rotWithShape="0"/>
                </a:effectLst>
              </a:rPr>
              <a:t>triphenylphosphine</a:t>
            </a:r>
            <a:r>
              <a:rPr lang="en-US" sz="1600" dirty="0" smtClean="0">
                <a:effectLst>
                  <a:glow rad="101600">
                    <a:schemeClr val="accent5">
                      <a:satMod val="175000"/>
                      <a:alpha val="40000"/>
                    </a:schemeClr>
                  </a:glow>
                  <a:reflection blurRad="6350" stA="50000" endA="300" endPos="50000" dist="29997" dir="5400000" sy="-100000" algn="bl" rotWithShape="0"/>
                </a:effectLst>
              </a:rPr>
              <a:t> oxide</a:t>
            </a:r>
            <a:endParaRPr lang="pt-BR" sz="1600" dirty="0" smtClean="0">
              <a:effectLst>
                <a:glow rad="101600">
                  <a:schemeClr val="accent5">
                    <a:satMod val="175000"/>
                    <a:alpha val="40000"/>
                  </a:schemeClr>
                </a:glow>
                <a:reflection blurRad="6350" stA="50000" endA="300" endPos="50000" dist="29997" dir="5400000" sy="-100000" algn="bl" rotWithShape="0"/>
              </a:effectLst>
            </a:endParaRPr>
          </a:p>
          <a:p>
            <a:pPr algn="ctr"/>
            <a:endParaRPr lang="pt-BR" sz="1600" dirty="0">
              <a:effectLst>
                <a:glow rad="101600">
                  <a:schemeClr val="accent5">
                    <a:satMod val="175000"/>
                    <a:alpha val="40000"/>
                  </a:schemeClr>
                </a:glow>
                <a:reflection blurRad="6350" stA="50000" endA="300" endPos="50000" dist="29997" dir="5400000" sy="-100000" algn="bl" rotWithShape="0"/>
              </a:effectLst>
            </a:endParaRPr>
          </a:p>
        </p:txBody>
      </p:sp>
      <p:sp>
        <p:nvSpPr>
          <p:cNvPr id="4" name="Título 3"/>
          <p:cNvSpPr>
            <a:spLocks noGrp="1"/>
          </p:cNvSpPr>
          <p:nvPr>
            <p:ph type="ctrTitle"/>
          </p:nvPr>
        </p:nvSpPr>
        <p:spPr>
          <a:xfrm>
            <a:off x="435128" y="-71462"/>
            <a:ext cx="7851648" cy="785818"/>
          </a:xfrm>
        </p:spPr>
        <p:txBody>
          <a:bodyPr>
            <a:normAutofit/>
          </a:bodyPr>
          <a:lstStyle/>
          <a:p>
            <a:pPr algn="l"/>
            <a:r>
              <a:rPr lang="pt-BR" sz="4800" dirty="0" smtClean="0"/>
              <a:t>Resultados – Sistema 1</a:t>
            </a:r>
            <a:endParaRPr lang="pt-BR" sz="4800" dirty="0"/>
          </a:p>
        </p:txBody>
      </p:sp>
      <p:pic>
        <p:nvPicPr>
          <p:cNvPr id="92161" name="Picture 1"/>
          <p:cNvPicPr>
            <a:picLocks noChangeAspect="1" noChangeArrowheads="1"/>
          </p:cNvPicPr>
          <p:nvPr/>
        </p:nvPicPr>
        <p:blipFill>
          <a:blip r:embed="rId3" cstate="print">
            <a:lum bright="-8000"/>
          </a:blip>
          <a:srcRect l="3734" t="6734" r="4033" b="1259"/>
          <a:stretch>
            <a:fillRect/>
          </a:stretch>
        </p:blipFill>
        <p:spPr bwMode="auto">
          <a:xfrm>
            <a:off x="4786314" y="2714620"/>
            <a:ext cx="3714776" cy="1111906"/>
          </a:xfrm>
          <a:prstGeom prst="rect">
            <a:avLst/>
          </a:prstGeom>
          <a:noFill/>
          <a:ln w="9525">
            <a:noFill/>
            <a:miter lim="800000"/>
            <a:headEnd/>
            <a:tailEnd/>
          </a:ln>
          <a:effectLst>
            <a:glow rad="228600">
              <a:schemeClr val="accent2">
                <a:satMod val="175000"/>
                <a:alpha val="40000"/>
              </a:schemeClr>
            </a:glow>
            <a:outerShdw blurRad="50800" dist="38100" dir="8100000" algn="tr" rotWithShape="0">
              <a:prstClr val="black">
                <a:alpha val="40000"/>
              </a:prst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92162" name="Picture 2" descr="molecula renata"/>
          <p:cNvPicPr>
            <a:picLocks noChangeAspect="1" noChangeArrowheads="1"/>
          </p:cNvPicPr>
          <p:nvPr/>
        </p:nvPicPr>
        <p:blipFill>
          <a:blip r:embed="rId4" cstate="print">
            <a:lum bright="-8000"/>
          </a:blip>
          <a:srcRect l="2678" t="7695" r="41005" b="23602"/>
          <a:stretch>
            <a:fillRect/>
          </a:stretch>
        </p:blipFill>
        <p:spPr bwMode="auto">
          <a:xfrm>
            <a:off x="571472" y="1116235"/>
            <a:ext cx="3500462" cy="3241459"/>
          </a:xfrm>
          <a:prstGeom prst="rect">
            <a:avLst/>
          </a:prstGeom>
          <a:noFill/>
          <a:ln w="9525">
            <a:noFill/>
            <a:miter lim="800000"/>
            <a:headEnd/>
            <a:tailEnd/>
          </a:ln>
          <a:effectLst>
            <a:glow rad="228600">
              <a:schemeClr val="accent2">
                <a:satMod val="175000"/>
                <a:alpha val="40000"/>
              </a:schemeClr>
            </a:glow>
            <a:outerShdw blurRad="50800" dist="38100" dir="8100000" algn="tr" rotWithShape="0">
              <a:prstClr val="black">
                <a:alpha val="40000"/>
              </a:prst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
        <p:nvSpPr>
          <p:cNvPr id="92164" name="Rectangle 4"/>
          <p:cNvSpPr>
            <a:spLocks noChangeArrowheads="1"/>
          </p:cNvSpPr>
          <p:nvPr/>
        </p:nvSpPr>
        <p:spPr bwMode="auto">
          <a:xfrm>
            <a:off x="142844" y="4478262"/>
            <a:ext cx="750099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pt-BR" sz="1600"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1: Bicamada</a:t>
            </a:r>
            <a:endPar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ITO / TPD(40nm) / </a:t>
            </a:r>
            <a:r>
              <a:rPr kumimoji="0" lang="pt-BR" sz="1600" b="0" i="0" u="none" strike="noStrike" cap="none" normalizeH="0" baseline="0" dirty="0"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Eu(</a:t>
            </a:r>
            <a:r>
              <a:rPr kumimoji="0" lang="pt-BR" sz="1600" b="0" i="0" u="none" strike="noStrike" cap="none" normalizeH="0" baseline="0" dirty="0" err="1"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bmdm</a:t>
            </a:r>
            <a:r>
              <a:rPr kumimoji="0" lang="pt-BR" sz="1600" b="0" i="0" u="none" strike="noStrike" cap="none" normalizeH="0" baseline="0" dirty="0"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kumimoji="0" lang="pt-BR" sz="1600" b="0" i="0" u="none" strike="noStrike" cap="none" normalizeH="0" baseline="-30000" dirty="0"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3</a:t>
            </a:r>
            <a:r>
              <a:rPr kumimoji="0" lang="pt-BR" sz="1600" b="0" i="0" u="none" strike="noStrike" cap="none" normalizeH="0" baseline="0" dirty="0"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kumimoji="0" lang="pt-BR" sz="1600" b="0" i="0" u="none" strike="noStrike" cap="none" normalizeH="0" baseline="0" dirty="0" err="1"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ttpo</a:t>
            </a:r>
            <a:r>
              <a:rPr kumimoji="0" lang="pt-BR" sz="1600" b="0" i="0" u="none" strike="noStrike" cap="none" normalizeH="0" baseline="0" dirty="0"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kumimoji="0" lang="pt-BR" sz="1600" b="0" i="0" u="none" strike="noStrike" cap="none" normalizeH="0" baseline="-30000" dirty="0" smtClean="0">
                <a:ln>
                  <a:noFill/>
                </a:ln>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2</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(40nm) / Al(150nm);</a:t>
            </a:r>
            <a:endPar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1600"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2: </a:t>
            </a:r>
            <a:r>
              <a:rPr kumimoji="0" lang="pt-BR" sz="1600" b="0" i="0" u="sng" strike="noStrike" cap="none" normalizeH="0" baseline="0" dirty="0" err="1"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Tricamada</a:t>
            </a:r>
            <a:endPar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ITO / TPD(40nm)/ </a:t>
            </a:r>
            <a:r>
              <a:rPr lang="pt-BR" sz="16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Eu(</a:t>
            </a:r>
            <a:r>
              <a:rPr lang="pt-BR" sz="1600"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bmdm</a:t>
            </a:r>
            <a:r>
              <a:rPr lang="pt-BR" sz="16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)3(</a:t>
            </a:r>
            <a:r>
              <a:rPr lang="pt-BR" sz="1600"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ttpo</a:t>
            </a:r>
            <a:r>
              <a:rPr lang="pt-BR" sz="16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)2 (40nm) </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a:t>
            </a:r>
            <a:r>
              <a:rPr kumimoji="0" lang="pt-BR" sz="1600" b="0" i="0" u="none" strike="noStrike" cap="none" normalizeH="0" baseline="0" dirty="0" smtClean="0">
                <a:ln>
                  <a:noFill/>
                </a:ln>
                <a:solidFill>
                  <a:schemeClr val="accent4">
                    <a:lumMod val="60000"/>
                    <a:lumOff val="40000"/>
                  </a:schemeClr>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Alq</a:t>
            </a:r>
            <a:r>
              <a:rPr kumimoji="0" lang="pt-BR" sz="1600" b="0" i="0" u="none" strike="noStrike" cap="none" normalizeH="0" baseline="-30000" dirty="0" smtClean="0">
                <a:ln>
                  <a:noFill/>
                </a:ln>
                <a:solidFill>
                  <a:schemeClr val="accent4">
                    <a:lumMod val="60000"/>
                    <a:lumOff val="40000"/>
                  </a:schemeClr>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3</a:t>
            </a:r>
            <a:r>
              <a:rPr kumimoji="0" lang="pt-BR" sz="1600" b="0" i="0" u="none" strike="noStrike" cap="none" normalizeH="0" baseline="0" dirty="0" smtClean="0">
                <a:ln>
                  <a:noFill/>
                </a:ln>
                <a:solidFill>
                  <a:schemeClr val="accent4">
                    <a:lumMod val="60000"/>
                    <a:lumOff val="40000"/>
                  </a:schemeClr>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(20nm)</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 Al(150 </a:t>
            </a:r>
            <a:r>
              <a:rPr kumimoji="0" lang="pt-BR" sz="1600" b="0" i="0" u="none" strike="noStrike" cap="none" normalizeH="0" baseline="0" dirty="0" err="1"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nm</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t>
            </a:r>
            <a:endPar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1600"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3: Bicamada do ligante</a:t>
            </a:r>
            <a:endPar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ITO / TPD(40 </a:t>
            </a:r>
            <a:r>
              <a:rPr kumimoji="0" lang="pt-BR" sz="1600" b="0" i="0" u="none" strike="noStrike" cap="none" normalizeH="0" baseline="0" dirty="0" err="1"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nm</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 </a:t>
            </a:r>
            <a:r>
              <a:rPr lang="pt-BR" sz="1600"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bmdm</a:t>
            </a:r>
            <a:r>
              <a:rPr lang="pt-BR" sz="16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(40 </a:t>
            </a:r>
            <a:r>
              <a:rPr lang="pt-BR" sz="1600"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nm</a:t>
            </a:r>
            <a:r>
              <a:rPr lang="pt-BR" sz="16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 </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Al(120 </a:t>
            </a:r>
            <a:r>
              <a:rPr kumimoji="0" lang="pt-BR" sz="1600" b="0" i="0" u="none" strike="noStrike" cap="none" normalizeH="0" baseline="0" dirty="0" err="1"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nm</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t>
            </a:r>
            <a:r>
              <a:rPr kumimoji="0" lang="pt-BR" sz="16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rPr>
              <a:t> </a:t>
            </a:r>
            <a:endParaRPr kumimoji="0" lang="pt-BR" sz="2800"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p:txBody>
      </p:sp>
      <p:sp>
        <p:nvSpPr>
          <p:cNvPr id="7" name="Retângulo 6"/>
          <p:cNvSpPr/>
          <p:nvPr/>
        </p:nvSpPr>
        <p:spPr>
          <a:xfrm>
            <a:off x="1214414" y="702214"/>
            <a:ext cx="2133276" cy="369332"/>
          </a:xfrm>
          <a:prstGeom prst="rect">
            <a:avLst/>
          </a:prstGeom>
        </p:spPr>
        <p:txBody>
          <a:bodyPr wrap="none">
            <a:spAutoFit/>
          </a:bodyPr>
          <a:lstStyle/>
          <a:p>
            <a:r>
              <a:rPr lang="pt-BR" dirty="0" smtClean="0">
                <a:effectLst>
                  <a:glow rad="101600">
                    <a:schemeClr val="accent5">
                      <a:satMod val="175000"/>
                      <a:alpha val="40000"/>
                    </a:schemeClr>
                  </a:glow>
                </a:effectLst>
              </a:rPr>
              <a:t>Eu(</a:t>
            </a:r>
            <a:r>
              <a:rPr lang="pt-BR" dirty="0" err="1" smtClean="0">
                <a:effectLst>
                  <a:glow rad="101600">
                    <a:schemeClr val="accent5">
                      <a:satMod val="175000"/>
                      <a:alpha val="40000"/>
                    </a:schemeClr>
                  </a:glow>
                </a:effectLst>
              </a:rPr>
              <a:t>bmdm</a:t>
            </a:r>
            <a:r>
              <a:rPr lang="pt-BR" dirty="0" smtClean="0">
                <a:effectLst>
                  <a:glow rad="101600">
                    <a:schemeClr val="accent5">
                      <a:satMod val="175000"/>
                      <a:alpha val="40000"/>
                    </a:schemeClr>
                  </a:glow>
                </a:effectLst>
              </a:rPr>
              <a:t>)3(</a:t>
            </a:r>
            <a:r>
              <a:rPr lang="pt-BR" dirty="0" err="1" smtClean="0">
                <a:effectLst>
                  <a:glow rad="101600">
                    <a:schemeClr val="accent5">
                      <a:satMod val="175000"/>
                      <a:alpha val="40000"/>
                    </a:schemeClr>
                  </a:glow>
                </a:effectLst>
              </a:rPr>
              <a:t>tppo</a:t>
            </a:r>
            <a:r>
              <a:rPr lang="pt-BR" dirty="0" smtClean="0">
                <a:effectLst>
                  <a:glow rad="101600">
                    <a:schemeClr val="accent5">
                      <a:satMod val="175000"/>
                      <a:alpha val="40000"/>
                    </a:schemeClr>
                  </a:glow>
                </a:effectLst>
              </a:rPr>
              <a:t>)2</a:t>
            </a:r>
          </a:p>
        </p:txBody>
      </p:sp>
      <p:sp>
        <p:nvSpPr>
          <p:cNvPr id="9" name="Retângulo 8"/>
          <p:cNvSpPr/>
          <p:nvPr/>
        </p:nvSpPr>
        <p:spPr>
          <a:xfrm>
            <a:off x="5572132" y="785794"/>
            <a:ext cx="2145074" cy="369332"/>
          </a:xfrm>
          <a:prstGeom prst="rect">
            <a:avLst/>
          </a:prstGeom>
        </p:spPr>
        <p:txBody>
          <a:bodyPr wrap="none">
            <a:spAutoFit/>
          </a:bodyPr>
          <a:lstStyle/>
          <a:p>
            <a:r>
              <a:rPr lang="pt-BR" dirty="0" smtClean="0">
                <a:effectLst>
                  <a:glow rad="101600">
                    <a:schemeClr val="accent5">
                      <a:satMod val="175000"/>
                      <a:alpha val="40000"/>
                    </a:schemeClr>
                  </a:glow>
                  <a:reflection blurRad="6350" stA="50000" endA="300" endPos="50000" dist="29997" dir="5400000" sy="-100000" algn="bl" rotWithShape="0"/>
                </a:effectLst>
              </a:rPr>
              <a:t>Estrutura química : </a:t>
            </a:r>
            <a:endParaRPr lang="pt-BR" dirty="0">
              <a:effectLst>
                <a:glow rad="101600">
                  <a:schemeClr val="accent5">
                    <a:satMod val="175000"/>
                    <a:alpha val="40000"/>
                  </a:schemeClr>
                </a:glow>
                <a:reflection blurRad="6350" stA="50000" endA="300" endPos="50000" dist="29997" dir="5400000" sy="-100000" algn="bl" rotWithShape="0"/>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9114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91143"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8" name="Retângulo 17"/>
          <p:cNvSpPr/>
          <p:nvPr/>
        </p:nvSpPr>
        <p:spPr>
          <a:xfrm>
            <a:off x="263545" y="1394714"/>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graphicFrame>
        <p:nvGraphicFramePr>
          <p:cNvPr id="19" name="Object 6"/>
          <p:cNvGraphicFramePr>
            <a:graphicFrameLocks noChangeAspect="1"/>
          </p:cNvGraphicFramePr>
          <p:nvPr/>
        </p:nvGraphicFramePr>
        <p:xfrm>
          <a:off x="297912" y="1487982"/>
          <a:ext cx="4216358" cy="3125781"/>
        </p:xfrm>
        <a:graphic>
          <a:graphicData uri="http://schemas.openxmlformats.org/presentationml/2006/ole">
            <mc:AlternateContent xmlns:mc="http://schemas.openxmlformats.org/markup-compatibility/2006">
              <mc:Choice xmlns:v="urn:schemas-microsoft-com:vml" Requires="v">
                <p:oleObj spid="_x0000_s91234" name="Graph" r:id="rId4" imgW="3792931" imgH="2907792" progId="Origin50.Graph">
                  <p:embed/>
                </p:oleObj>
              </mc:Choice>
              <mc:Fallback>
                <p:oleObj name="Graph" r:id="rId4" imgW="3792931" imgH="2907792" progId="Origin50.Graph">
                  <p:embed/>
                  <p:pic>
                    <p:nvPicPr>
                      <p:cNvPr id="0" name="Picture 94"/>
                      <p:cNvPicPr>
                        <a:picLocks noChangeAspect="1" noChangeArrowheads="1"/>
                      </p:cNvPicPr>
                      <p:nvPr/>
                    </p:nvPicPr>
                    <p:blipFill>
                      <a:blip r:embed="rId5">
                        <a:extLst>
                          <a:ext uri="{28A0092B-C50C-407E-A947-70E740481C1C}">
                            <a14:useLocalDpi xmlns:a14="http://schemas.microsoft.com/office/drawing/2010/main" val="0"/>
                          </a:ext>
                        </a:extLst>
                      </a:blip>
                      <a:srcRect l="4721" t="5971" r="4532" b="6097"/>
                      <a:stretch>
                        <a:fillRect/>
                      </a:stretch>
                    </p:blipFill>
                    <p:spPr bwMode="auto">
                      <a:xfrm>
                        <a:off x="297912" y="1487982"/>
                        <a:ext cx="4216358" cy="31257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tângulo 19"/>
          <p:cNvSpPr/>
          <p:nvPr/>
        </p:nvSpPr>
        <p:spPr>
          <a:xfrm>
            <a:off x="4714876" y="2034929"/>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22" name="Retângulo 21"/>
          <p:cNvSpPr/>
          <p:nvPr/>
        </p:nvSpPr>
        <p:spPr>
          <a:xfrm>
            <a:off x="214282" y="5072074"/>
            <a:ext cx="4429156" cy="1754326"/>
          </a:xfrm>
          <a:prstGeom prst="rect">
            <a:avLst/>
          </a:prstGeom>
        </p:spPr>
        <p:txBody>
          <a:bodyPr wrap="square">
            <a:spAutoFit/>
          </a:bodyPr>
          <a:lstStyle/>
          <a:p>
            <a:r>
              <a:rPr lang="pt-BR" dirty="0" smtClean="0">
                <a:effectLst>
                  <a:glow rad="139700">
                    <a:srgbClr val="FF0000">
                      <a:alpha val="40000"/>
                    </a:srgbClr>
                  </a:glow>
                  <a:reflection blurRad="6350" stA="60000" endA="900" endPos="58000" dir="5400000" sy="-100000" algn="bl" rotWithShape="0"/>
                </a:effectLst>
              </a:rPr>
              <a:t>Complexo de Európio </a:t>
            </a:r>
            <a:r>
              <a:rPr lang="pt-BR" dirty="0" smtClean="0">
                <a:effectLst>
                  <a:glow rad="139700">
                    <a:schemeClr val="accent2">
                      <a:satMod val="175000"/>
                      <a:alpha val="40000"/>
                    </a:schemeClr>
                  </a:glow>
                  <a:reflection blurRad="6350" stA="60000" endA="900" endPos="58000" dir="5400000" sy="-100000" algn="bl" rotWithShape="0"/>
                </a:effectLst>
              </a:rPr>
              <a:t>(</a:t>
            </a:r>
            <a:r>
              <a:rPr lang="pt-BR" dirty="0" err="1" smtClean="0">
                <a:effectLst>
                  <a:glow rad="139700">
                    <a:schemeClr val="accent5">
                      <a:satMod val="175000"/>
                      <a:alpha val="40000"/>
                    </a:schemeClr>
                  </a:glow>
                  <a:reflection blurRad="6350" stA="60000" endA="900" endPos="58000" dir="5400000" sy="-100000" algn="bl" rotWithShape="0"/>
                </a:effectLst>
              </a:rPr>
              <a:t>gap</a:t>
            </a:r>
            <a:r>
              <a:rPr lang="pt-BR" dirty="0" smtClean="0">
                <a:effectLst>
                  <a:glow rad="139700">
                    <a:schemeClr val="accent5">
                      <a:satMod val="175000"/>
                      <a:alpha val="40000"/>
                    </a:schemeClr>
                  </a:glow>
                  <a:reflection blurRad="6350" stA="60000" endA="900" endPos="58000" dir="5400000" sy="-100000" algn="bl" rotWithShape="0"/>
                </a:effectLst>
              </a:rPr>
              <a:t> = 3,22 </a:t>
            </a:r>
            <a:r>
              <a:rPr lang="pt-BR" dirty="0" err="1" smtClean="0">
                <a:effectLst>
                  <a:glow rad="139700">
                    <a:schemeClr val="accent5">
                      <a:satMod val="175000"/>
                      <a:alpha val="40000"/>
                    </a:schemeClr>
                  </a:glow>
                  <a:reflection blurRad="6350" stA="60000" endA="900" endPos="58000" dir="5400000" sy="-100000" algn="bl" rotWithShape="0"/>
                </a:effectLst>
              </a:rPr>
              <a:t>eV</a:t>
            </a:r>
            <a:r>
              <a:rPr lang="pt-BR" dirty="0" smtClean="0">
                <a:effectLst>
                  <a:glow rad="139700">
                    <a:schemeClr val="accent2">
                      <a:satMod val="175000"/>
                      <a:alpha val="40000"/>
                    </a:schemeClr>
                  </a:glow>
                  <a:reflection blurRad="6350" stA="60000" endA="900" endPos="58000" dir="5400000" sy="-100000" algn="bl" rotWithShape="0"/>
                </a:effectLst>
              </a:rPr>
              <a:t>)</a:t>
            </a:r>
          </a:p>
          <a:p>
            <a:r>
              <a:rPr lang="pt-BR" dirty="0" err="1" smtClean="0">
                <a:effectLst>
                  <a:glow rad="139700">
                    <a:schemeClr val="bg1">
                      <a:lumMod val="75000"/>
                      <a:lumOff val="25000"/>
                      <a:alpha val="40000"/>
                    </a:schemeClr>
                  </a:glow>
                  <a:reflection blurRad="6350" stA="60000" endA="900" endPos="58000" dir="5400000" sy="-100000" algn="bl" rotWithShape="0"/>
                </a:effectLst>
              </a:rPr>
              <a:t>bmdm</a:t>
            </a:r>
            <a:r>
              <a:rPr lang="pt-BR" dirty="0" smtClean="0">
                <a:effectLst>
                  <a:glow rad="139700">
                    <a:schemeClr val="accent2">
                      <a:satMod val="175000"/>
                      <a:alpha val="40000"/>
                    </a:schemeClr>
                  </a:glow>
                  <a:reflection blurRad="6350" stA="60000" endA="900" endPos="58000" dir="5400000" sy="-100000" algn="bl" rotWithShape="0"/>
                </a:effectLst>
              </a:rPr>
              <a:t> (</a:t>
            </a:r>
            <a:r>
              <a:rPr lang="pt-BR" dirty="0" err="1" smtClean="0">
                <a:effectLst>
                  <a:glow rad="139700">
                    <a:schemeClr val="accent5">
                      <a:satMod val="175000"/>
                      <a:alpha val="40000"/>
                    </a:schemeClr>
                  </a:glow>
                  <a:reflection blurRad="6350" stA="60000" endA="900" endPos="58000" dir="5400000" sy="-100000" algn="bl" rotWithShape="0"/>
                </a:effectLst>
              </a:rPr>
              <a:t>gap</a:t>
            </a:r>
            <a:r>
              <a:rPr lang="pt-BR" dirty="0" smtClean="0">
                <a:effectLst>
                  <a:glow rad="139700">
                    <a:schemeClr val="accent5">
                      <a:satMod val="175000"/>
                      <a:alpha val="40000"/>
                    </a:schemeClr>
                  </a:glow>
                  <a:reflection blurRad="6350" stA="60000" endA="900" endPos="58000" dir="5400000" sy="-100000" algn="bl" rotWithShape="0"/>
                </a:effectLst>
              </a:rPr>
              <a:t> = 3,22 </a:t>
            </a:r>
            <a:r>
              <a:rPr lang="pt-BR" dirty="0" err="1" smtClean="0">
                <a:effectLst>
                  <a:glow rad="139700">
                    <a:schemeClr val="accent5">
                      <a:satMod val="175000"/>
                      <a:alpha val="40000"/>
                    </a:schemeClr>
                  </a:glow>
                  <a:reflection blurRad="6350" stA="60000" endA="900" endPos="58000" dir="5400000" sy="-100000" algn="bl" rotWithShape="0"/>
                </a:effectLst>
              </a:rPr>
              <a:t>eV</a:t>
            </a:r>
            <a:r>
              <a:rPr lang="pt-BR" dirty="0" smtClean="0">
                <a:effectLst>
                  <a:glow rad="139700">
                    <a:schemeClr val="accent2">
                      <a:satMod val="175000"/>
                      <a:alpha val="40000"/>
                    </a:schemeClr>
                  </a:glow>
                  <a:reflection blurRad="6350" stA="60000" endA="900" endPos="58000" dir="5400000" sy="-100000" algn="bl" rotWithShape="0"/>
                </a:effectLst>
              </a:rPr>
              <a:t>)</a:t>
            </a:r>
          </a:p>
          <a:p>
            <a:r>
              <a:rPr lang="pt-BR" dirty="0" err="1" smtClean="0">
                <a:effectLst>
                  <a:glow rad="139700">
                    <a:schemeClr val="accent1">
                      <a:lumMod val="75000"/>
                      <a:alpha val="40000"/>
                    </a:schemeClr>
                  </a:glow>
                  <a:reflection blurRad="6350" stA="60000" endA="900" endPos="58000" dir="5400000" sy="-100000" algn="bl" rotWithShape="0"/>
                </a:effectLst>
              </a:rPr>
              <a:t>tppo</a:t>
            </a:r>
            <a:r>
              <a:rPr lang="pt-BR" dirty="0" smtClean="0">
                <a:effectLst>
                  <a:glow rad="139700">
                    <a:schemeClr val="accent1">
                      <a:lumMod val="75000"/>
                      <a:alpha val="40000"/>
                    </a:schemeClr>
                  </a:glow>
                  <a:reflection blurRad="6350" stA="60000" endA="900" endPos="58000" dir="5400000" sy="-100000" algn="bl" rotWithShape="0"/>
                </a:effectLst>
              </a:rPr>
              <a:t> </a:t>
            </a:r>
            <a:r>
              <a:rPr lang="pt-BR" dirty="0" smtClean="0">
                <a:effectLst>
                  <a:glow rad="139700">
                    <a:schemeClr val="accent2">
                      <a:satMod val="175000"/>
                      <a:alpha val="40000"/>
                    </a:schemeClr>
                  </a:glow>
                  <a:reflection blurRad="6350" stA="60000" endA="900" endPos="58000" dir="5400000" sy="-100000" algn="bl" rotWithShape="0"/>
                </a:effectLst>
              </a:rPr>
              <a:t>(</a:t>
            </a:r>
            <a:r>
              <a:rPr lang="pt-BR" dirty="0" err="1" smtClean="0">
                <a:effectLst>
                  <a:glow rad="139700">
                    <a:schemeClr val="accent5">
                      <a:satMod val="175000"/>
                      <a:alpha val="40000"/>
                    </a:schemeClr>
                  </a:glow>
                  <a:reflection blurRad="6350" stA="60000" endA="900" endPos="58000" dir="5400000" sy="-100000" algn="bl" rotWithShape="0"/>
                </a:effectLst>
              </a:rPr>
              <a:t>gap</a:t>
            </a:r>
            <a:r>
              <a:rPr lang="pt-BR" dirty="0" smtClean="0">
                <a:effectLst>
                  <a:glow rad="139700">
                    <a:schemeClr val="accent5">
                      <a:satMod val="175000"/>
                      <a:alpha val="40000"/>
                    </a:schemeClr>
                  </a:glow>
                  <a:reflection blurRad="6350" stA="60000" endA="900" endPos="58000" dir="5400000" sy="-100000" algn="bl" rotWithShape="0"/>
                </a:effectLst>
              </a:rPr>
              <a:t> = 4,50 </a:t>
            </a:r>
            <a:r>
              <a:rPr lang="pt-BR" dirty="0" err="1" smtClean="0">
                <a:effectLst>
                  <a:glow rad="139700">
                    <a:schemeClr val="accent5">
                      <a:satMod val="175000"/>
                      <a:alpha val="40000"/>
                    </a:schemeClr>
                  </a:glow>
                  <a:reflection blurRad="6350" stA="60000" endA="900" endPos="58000" dir="5400000" sy="-100000" algn="bl" rotWithShape="0"/>
                </a:effectLst>
              </a:rPr>
              <a:t>eV</a:t>
            </a:r>
            <a:r>
              <a:rPr lang="pt-BR" dirty="0" smtClean="0">
                <a:effectLst>
                  <a:glow rad="139700">
                    <a:schemeClr val="accent2">
                      <a:satMod val="175000"/>
                      <a:alpha val="40000"/>
                    </a:schemeClr>
                  </a:glow>
                  <a:reflection blurRad="6350" stA="60000" endA="900" endPos="58000" dir="5400000" sy="-100000" algn="bl" rotWithShape="0"/>
                </a:effectLst>
              </a:rPr>
              <a:t>)</a:t>
            </a:r>
          </a:p>
          <a:p>
            <a:endParaRPr lang="pt-BR" dirty="0" smtClean="0">
              <a:effectLst>
                <a:glow rad="139700">
                  <a:schemeClr val="accent2">
                    <a:satMod val="175000"/>
                    <a:alpha val="40000"/>
                  </a:schemeClr>
                </a:glow>
                <a:reflection blurRad="6350" stA="60000" endA="900" endPos="58000" dir="5400000" sy="-100000" algn="bl" rotWithShape="0"/>
              </a:effectLst>
            </a:endParaRPr>
          </a:p>
          <a:p>
            <a:pPr algn="ctr"/>
            <a:r>
              <a:rPr lang="pt-BR" dirty="0" smtClean="0">
                <a:effectLst>
                  <a:glow rad="139700">
                    <a:schemeClr val="accent2">
                      <a:satMod val="175000"/>
                      <a:alpha val="40000"/>
                    </a:schemeClr>
                  </a:glow>
                  <a:reflection blurRad="6350" stA="60000" endA="900" endPos="58000" dir="5400000" sy="-100000" algn="bl" rotWithShape="0"/>
                </a:effectLst>
              </a:rPr>
              <a:t>Todos em solução alcoólica e medidos a temperatura ambiente.</a:t>
            </a:r>
            <a:endParaRPr lang="pt-BR" dirty="0">
              <a:effectLst>
                <a:glow rad="139700">
                  <a:schemeClr val="accent2">
                    <a:satMod val="175000"/>
                    <a:alpha val="40000"/>
                  </a:schemeClr>
                </a:glow>
                <a:reflection blurRad="6350" stA="60000" endA="900" endPos="58000" dir="5400000" sy="-100000" algn="bl" rotWithShape="0"/>
              </a:effectLst>
            </a:endParaRPr>
          </a:p>
        </p:txBody>
      </p:sp>
      <p:sp>
        <p:nvSpPr>
          <p:cNvPr id="9114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91147" name="Object 11"/>
          <p:cNvGraphicFramePr>
            <a:graphicFrameLocks noChangeAspect="1"/>
          </p:cNvGraphicFramePr>
          <p:nvPr/>
        </p:nvGraphicFramePr>
        <p:xfrm>
          <a:off x="4795869" y="2143119"/>
          <a:ext cx="4133849" cy="3130309"/>
        </p:xfrm>
        <a:graphic>
          <a:graphicData uri="http://schemas.openxmlformats.org/presentationml/2006/ole">
            <mc:AlternateContent xmlns:mc="http://schemas.openxmlformats.org/markup-compatibility/2006">
              <mc:Choice xmlns:v="urn:schemas-microsoft-com:vml" Requires="v">
                <p:oleObj spid="_x0000_s91235" name="Graph" r:id="rId6" imgW="3652723" imgH="2860243" progId="Origin50.Graph">
                  <p:embed/>
                </p:oleObj>
              </mc:Choice>
              <mc:Fallback>
                <p:oleObj name="Graph" r:id="rId6" imgW="3652723" imgH="2860243" progId="Origin50.Graph">
                  <p:embed/>
                  <p:pic>
                    <p:nvPicPr>
                      <p:cNvPr id="0" name="Picture 95"/>
                      <p:cNvPicPr>
                        <a:picLocks noChangeAspect="1" noChangeArrowheads="1"/>
                      </p:cNvPicPr>
                      <p:nvPr/>
                    </p:nvPicPr>
                    <p:blipFill>
                      <a:blip r:embed="rId7">
                        <a:extLst>
                          <a:ext uri="{28A0092B-C50C-407E-A947-70E740481C1C}">
                            <a14:useLocalDpi xmlns:a14="http://schemas.microsoft.com/office/drawing/2010/main" val="0"/>
                          </a:ext>
                        </a:extLst>
                      </a:blip>
                      <a:srcRect l="5913" t="6923" r="5223" b="6923"/>
                      <a:stretch>
                        <a:fillRect/>
                      </a:stretch>
                    </p:blipFill>
                    <p:spPr bwMode="auto">
                      <a:xfrm>
                        <a:off x="4795869" y="2143119"/>
                        <a:ext cx="4133849" cy="31303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tângulo 24"/>
          <p:cNvSpPr/>
          <p:nvPr/>
        </p:nvSpPr>
        <p:spPr>
          <a:xfrm>
            <a:off x="4786314" y="5720380"/>
            <a:ext cx="4214842"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Linhas de emissão do íon Eu</a:t>
            </a:r>
            <a:r>
              <a:rPr lang="pt-BR" baseline="30000" dirty="0" smtClean="0">
                <a:effectLst>
                  <a:glow rad="139700">
                    <a:schemeClr val="accent2">
                      <a:satMod val="175000"/>
                      <a:alpha val="40000"/>
                    </a:schemeClr>
                  </a:glow>
                  <a:reflection blurRad="6350" stA="60000" endA="900" endPos="58000" dir="5400000" sy="-100000" algn="bl" rotWithShape="0"/>
                </a:effectLst>
              </a:rPr>
              <a:t>3+</a:t>
            </a:r>
            <a:r>
              <a:rPr lang="pt-BR" dirty="0" smtClean="0">
                <a:effectLst>
                  <a:glow rad="139700">
                    <a:schemeClr val="accent2">
                      <a:satMod val="175000"/>
                      <a:alpha val="40000"/>
                    </a:schemeClr>
                  </a:glow>
                  <a:reflection blurRad="6350" stA="60000" endA="900" endPos="58000" dir="5400000" sy="-100000" algn="bl" rotWithShape="0"/>
                </a:effectLst>
              </a:rPr>
              <a:t> .</a:t>
            </a:r>
          </a:p>
          <a:p>
            <a:pPr algn="ctr"/>
            <a:r>
              <a:rPr lang="pt-BR" baseline="30000" dirty="0" smtClean="0">
                <a:effectLst>
                  <a:glow rad="139700">
                    <a:schemeClr val="accent2">
                      <a:satMod val="175000"/>
                      <a:alpha val="40000"/>
                    </a:schemeClr>
                  </a:glow>
                  <a:reflection blurRad="6350" stA="60000" endA="900" endPos="58000" dir="5400000" sy="-100000" algn="bl" rotWithShape="0"/>
                </a:effectLst>
              </a:rPr>
              <a:t>5</a:t>
            </a:r>
            <a:r>
              <a:rPr lang="pt-BR" dirty="0" smtClean="0">
                <a:effectLst>
                  <a:glow rad="139700">
                    <a:schemeClr val="accent2">
                      <a:satMod val="175000"/>
                      <a:alpha val="40000"/>
                    </a:schemeClr>
                  </a:glow>
                  <a:reflection blurRad="6350" stA="60000" endA="900" endPos="58000" dir="5400000" sy="-100000" algn="bl" rotWithShape="0"/>
                </a:effectLst>
              </a:rPr>
              <a:t>D</a:t>
            </a:r>
            <a:r>
              <a:rPr lang="pt-BR" baseline="-25000" dirty="0" smtClean="0">
                <a:effectLst>
                  <a:glow rad="139700">
                    <a:schemeClr val="accent2">
                      <a:satMod val="175000"/>
                      <a:alpha val="40000"/>
                    </a:schemeClr>
                  </a:glow>
                  <a:reflection blurRad="6350" stA="60000" endA="900" endPos="58000" dir="5400000" sy="-100000" algn="bl" rotWithShape="0"/>
                </a:effectLst>
              </a:rPr>
              <a:t>0</a:t>
            </a:r>
            <a:r>
              <a:rPr lang="pt-BR" dirty="0" smtClean="0">
                <a:effectLst>
                  <a:glow rad="139700">
                    <a:schemeClr val="accent2">
                      <a:satMod val="175000"/>
                      <a:alpha val="40000"/>
                    </a:schemeClr>
                  </a:glow>
                  <a:reflection blurRad="6350" stA="60000" endA="900" endPos="58000" dir="5400000" sy="-100000" algn="bl" rotWithShape="0"/>
                </a:effectLst>
              </a:rPr>
              <a:t> - </a:t>
            </a:r>
            <a:r>
              <a:rPr lang="pt-BR" baseline="30000" dirty="0" smtClean="0">
                <a:effectLst>
                  <a:glow rad="139700">
                    <a:schemeClr val="accent2">
                      <a:satMod val="175000"/>
                      <a:alpha val="40000"/>
                    </a:schemeClr>
                  </a:glow>
                  <a:reflection blurRad="6350" stA="60000" endA="900" endPos="58000" dir="5400000" sy="-100000" algn="bl" rotWithShape="0"/>
                </a:effectLst>
              </a:rPr>
              <a:t>7</a:t>
            </a:r>
            <a:r>
              <a:rPr lang="pt-BR" dirty="0" smtClean="0">
                <a:effectLst>
                  <a:glow rad="139700">
                    <a:schemeClr val="accent2">
                      <a:satMod val="175000"/>
                      <a:alpha val="40000"/>
                    </a:schemeClr>
                  </a:glow>
                  <a:reflection blurRad="6350" stA="60000" endA="900" endPos="58000" dir="5400000" sy="-100000" algn="bl" rotWithShape="0"/>
                </a:effectLst>
              </a:rPr>
              <a:t>F</a:t>
            </a:r>
            <a:r>
              <a:rPr lang="pt-BR" baseline="-25000" dirty="0" smtClean="0">
                <a:effectLst>
                  <a:glow rad="139700">
                    <a:schemeClr val="accent2">
                      <a:satMod val="175000"/>
                      <a:alpha val="40000"/>
                    </a:schemeClr>
                  </a:glow>
                  <a:reflection blurRad="6350" stA="60000" endA="900" endPos="58000" dir="5400000" sy="-100000" algn="bl" rotWithShape="0"/>
                </a:effectLst>
              </a:rPr>
              <a:t>J</a:t>
            </a:r>
            <a:r>
              <a:rPr lang="pt-BR" dirty="0" smtClean="0">
                <a:effectLst>
                  <a:glow rad="139700">
                    <a:schemeClr val="accent2">
                      <a:satMod val="175000"/>
                      <a:alpha val="40000"/>
                    </a:schemeClr>
                  </a:glow>
                  <a:reflection blurRad="6350" stA="60000" endA="900" endPos="58000" dir="5400000" sy="-100000" algn="bl" rotWithShape="0"/>
                </a:effectLst>
              </a:rPr>
              <a:t> (J = 0, 1, 2, 3, 4). </a:t>
            </a:r>
            <a:endParaRPr lang="pt-BR" dirty="0"/>
          </a:p>
        </p:txBody>
      </p:sp>
      <p:sp>
        <p:nvSpPr>
          <p:cNvPr id="26" name="Retângulo 25"/>
          <p:cNvSpPr/>
          <p:nvPr/>
        </p:nvSpPr>
        <p:spPr>
          <a:xfrm>
            <a:off x="4929190" y="1320549"/>
            <a:ext cx="3929090" cy="646331"/>
          </a:xfrm>
          <a:prstGeom prst="rect">
            <a:avLst/>
          </a:prstGeom>
        </p:spPr>
        <p:txBody>
          <a:bodyPr wrap="square">
            <a:spAutoFit/>
          </a:bodyPr>
          <a:lstStyle/>
          <a:p>
            <a:pPr algn="ctr"/>
            <a:r>
              <a:rPr lang="pt-BR" dirty="0" smtClean="0">
                <a:effectLst>
                  <a:glow rad="101600">
                    <a:schemeClr val="accent5">
                      <a:satMod val="175000"/>
                      <a:alpha val="40000"/>
                    </a:schemeClr>
                  </a:glow>
                </a:effectLst>
              </a:rPr>
              <a:t>Espectro de fotoluminescência </a:t>
            </a:r>
          </a:p>
          <a:p>
            <a:pPr algn="ctr"/>
            <a:r>
              <a:rPr lang="pt-BR" dirty="0" smtClean="0">
                <a:effectLst>
                  <a:glow rad="101600">
                    <a:schemeClr val="accent5">
                      <a:satMod val="175000"/>
                      <a:alpha val="40000"/>
                    </a:schemeClr>
                  </a:glow>
                </a:effectLst>
              </a:rPr>
              <a:t>à baixa temperatura</a:t>
            </a:r>
          </a:p>
        </p:txBody>
      </p:sp>
      <p:sp>
        <p:nvSpPr>
          <p:cNvPr id="27" name="Título 3"/>
          <p:cNvSpPr>
            <a:spLocks noGrp="1"/>
          </p:cNvSpPr>
          <p:nvPr>
            <p:ph type="ctrTitle"/>
          </p:nvPr>
        </p:nvSpPr>
        <p:spPr>
          <a:xfrm>
            <a:off x="435128" y="-71462"/>
            <a:ext cx="7851648" cy="785818"/>
          </a:xfrm>
        </p:spPr>
        <p:txBody>
          <a:bodyPr>
            <a:normAutofit/>
          </a:bodyPr>
          <a:lstStyle/>
          <a:p>
            <a:pPr algn="l"/>
            <a:r>
              <a:rPr lang="pt-BR" sz="4800" dirty="0" smtClean="0"/>
              <a:t>Resultados</a:t>
            </a:r>
            <a:endParaRPr lang="pt-BR" sz="4800" dirty="0"/>
          </a:p>
        </p:txBody>
      </p:sp>
      <p:sp>
        <p:nvSpPr>
          <p:cNvPr id="15" name="Retângulo 14"/>
          <p:cNvSpPr/>
          <p:nvPr/>
        </p:nvSpPr>
        <p:spPr>
          <a:xfrm>
            <a:off x="214282" y="928670"/>
            <a:ext cx="4458528" cy="369332"/>
          </a:xfrm>
          <a:prstGeom prst="rect">
            <a:avLst/>
          </a:prstGeom>
        </p:spPr>
        <p:txBody>
          <a:bodyPr wrap="none">
            <a:spAutoFit/>
          </a:bodyPr>
          <a:lstStyle/>
          <a:p>
            <a:r>
              <a:rPr lang="pt-BR" dirty="0" smtClean="0">
                <a:effectLst>
                  <a:glow rad="101600">
                    <a:schemeClr val="accent5">
                      <a:satMod val="175000"/>
                      <a:alpha val="40000"/>
                    </a:schemeClr>
                  </a:glow>
                </a:effectLst>
              </a:rPr>
              <a:t>Espectros de Absorção na região do </a:t>
            </a:r>
            <a:r>
              <a:rPr lang="pt-BR" dirty="0" err="1" smtClean="0">
                <a:effectLst>
                  <a:glow rad="101600">
                    <a:schemeClr val="accent5">
                      <a:satMod val="175000"/>
                      <a:alpha val="40000"/>
                    </a:schemeClr>
                  </a:glow>
                </a:effectLst>
              </a:rPr>
              <a:t>UV-vis</a:t>
            </a:r>
            <a:r>
              <a:rPr lang="pt-BR" dirty="0" smtClean="0">
                <a:effectLst>
                  <a:glow rad="101600">
                    <a:schemeClr val="accent5">
                      <a:satMod val="175000"/>
                      <a:alpha val="40000"/>
                    </a:schemeClr>
                  </a:glow>
                </a:effectLst>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tângulo 56"/>
          <p:cNvSpPr/>
          <p:nvPr/>
        </p:nvSpPr>
        <p:spPr>
          <a:xfrm>
            <a:off x="5643570" y="4035193"/>
            <a:ext cx="3214710" cy="2465641"/>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0"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3" name="Retângulo 12"/>
          <p:cNvSpPr/>
          <p:nvPr/>
        </p:nvSpPr>
        <p:spPr>
          <a:xfrm>
            <a:off x="428596" y="2500306"/>
            <a:ext cx="4500594" cy="3429024"/>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054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105473" name="Object 1"/>
          <p:cNvGraphicFramePr>
            <a:graphicFrameLocks noChangeAspect="1"/>
          </p:cNvGraphicFramePr>
          <p:nvPr/>
        </p:nvGraphicFramePr>
        <p:xfrm>
          <a:off x="522288" y="2560638"/>
          <a:ext cx="4368800" cy="3243262"/>
        </p:xfrm>
        <a:graphic>
          <a:graphicData uri="http://schemas.openxmlformats.org/presentationml/2006/ole">
            <mc:AlternateContent xmlns:mc="http://schemas.openxmlformats.org/markup-compatibility/2006">
              <mc:Choice xmlns:v="urn:schemas-microsoft-com:vml" Requires="v">
                <p:oleObj spid="_x0000_s105656" name="Graph" r:id="rId4" imgW="3990442" imgH="3046781" progId="Origin50.Graph">
                  <p:embed/>
                </p:oleObj>
              </mc:Choice>
              <mc:Fallback>
                <p:oleObj name="Graph" r:id="rId4" imgW="3990442" imgH="3046781" progId="Origin50.Graph">
                  <p:embed/>
                  <p:pic>
                    <p:nvPicPr>
                      <p:cNvPr id="0" name="Picture 178"/>
                      <p:cNvPicPr>
                        <a:picLocks noChangeAspect="1" noChangeArrowheads="1"/>
                      </p:cNvPicPr>
                      <p:nvPr/>
                    </p:nvPicPr>
                    <p:blipFill>
                      <a:blip r:embed="rId5">
                        <a:extLst>
                          <a:ext uri="{28A0092B-C50C-407E-A947-70E740481C1C}">
                            <a14:useLocalDpi xmlns:a14="http://schemas.microsoft.com/office/drawing/2010/main" val="0"/>
                          </a:ext>
                        </a:extLst>
                      </a:blip>
                      <a:srcRect l="13387" t="15378" r="4523" b="1451"/>
                      <a:stretch>
                        <a:fillRect/>
                      </a:stretch>
                    </p:blipFill>
                    <p:spPr bwMode="auto">
                      <a:xfrm>
                        <a:off x="522288" y="2560638"/>
                        <a:ext cx="4368800" cy="3243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0" name="Grupo 59"/>
          <p:cNvGrpSpPr/>
          <p:nvPr/>
        </p:nvGrpSpPr>
        <p:grpSpPr>
          <a:xfrm>
            <a:off x="3500430" y="285728"/>
            <a:ext cx="2071702" cy="1845694"/>
            <a:chOff x="1885066" y="355004"/>
            <a:chExt cx="2071702" cy="1845694"/>
          </a:xfrm>
        </p:grpSpPr>
        <p:sp>
          <p:nvSpPr>
            <p:cNvPr id="54" name="Retângulo 53"/>
            <p:cNvSpPr/>
            <p:nvPr/>
          </p:nvSpPr>
          <p:spPr>
            <a:xfrm>
              <a:off x="1885066" y="355004"/>
              <a:ext cx="2071702" cy="1845694"/>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pic>
          <p:nvPicPr>
            <p:cNvPr id="105518" name="Picture 46"/>
            <p:cNvPicPr>
              <a:picLocks noChangeAspect="1" noChangeArrowheads="1"/>
            </p:cNvPicPr>
            <p:nvPr/>
          </p:nvPicPr>
          <p:blipFill>
            <a:blip r:embed="rId6" cstate="print"/>
            <a:srcRect l="13047" r="34394" b="14048"/>
            <a:stretch>
              <a:fillRect/>
            </a:stretch>
          </p:blipFill>
          <p:spPr bwMode="auto">
            <a:xfrm>
              <a:off x="1928794" y="500042"/>
              <a:ext cx="1926663" cy="1610585"/>
            </a:xfrm>
            <a:prstGeom prst="rect">
              <a:avLst/>
            </a:prstGeom>
            <a:noFill/>
            <a:ln w="9525">
              <a:noFill/>
              <a:miter lim="800000"/>
              <a:headEnd/>
              <a:tailEnd/>
            </a:ln>
            <a:effectLst/>
          </p:spPr>
        </p:pic>
      </p:grpSp>
      <p:sp>
        <p:nvSpPr>
          <p:cNvPr id="10552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pSp>
        <p:nvGrpSpPr>
          <p:cNvPr id="61" name="Grupo 60"/>
          <p:cNvGrpSpPr/>
          <p:nvPr/>
        </p:nvGrpSpPr>
        <p:grpSpPr>
          <a:xfrm>
            <a:off x="6143636" y="496653"/>
            <a:ext cx="2571768" cy="2714645"/>
            <a:chOff x="5857884" y="785793"/>
            <a:chExt cx="2571768" cy="2714645"/>
          </a:xfrm>
        </p:grpSpPr>
        <p:sp>
          <p:nvSpPr>
            <p:cNvPr id="15" name="Retângulo 14"/>
            <p:cNvSpPr/>
            <p:nvPr/>
          </p:nvSpPr>
          <p:spPr>
            <a:xfrm>
              <a:off x="5857885" y="785793"/>
              <a:ext cx="2571767" cy="2714645"/>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grpSp>
          <p:nvGrpSpPr>
            <p:cNvPr id="105519" name="Group 47"/>
            <p:cNvGrpSpPr>
              <a:grpSpLocks noChangeAspect="1"/>
            </p:cNvGrpSpPr>
            <p:nvPr/>
          </p:nvGrpSpPr>
          <p:grpSpPr bwMode="auto">
            <a:xfrm>
              <a:off x="5857884" y="857232"/>
              <a:ext cx="2500330" cy="2586823"/>
              <a:chOff x="1587" y="2773"/>
              <a:chExt cx="8505" cy="8800"/>
            </a:xfrm>
          </p:grpSpPr>
          <p:pic>
            <p:nvPicPr>
              <p:cNvPr id="105524" name="Picture 52"/>
              <p:cNvPicPr>
                <a:picLocks noChangeAspect="1" noChangeArrowheads="1"/>
              </p:cNvPicPr>
              <p:nvPr/>
            </p:nvPicPr>
            <p:blipFill>
              <a:blip r:embed="rId7" cstate="print">
                <a:clrChange>
                  <a:clrFrom>
                    <a:srgbClr val="FFFFFF"/>
                  </a:clrFrom>
                  <a:clrTo>
                    <a:srgbClr val="FFFFFF">
                      <a:alpha val="0"/>
                    </a:srgbClr>
                  </a:clrTo>
                </a:clrChange>
              </a:blip>
              <a:srcRect t="-795" r="10295" b="290"/>
              <a:stretch>
                <a:fillRect/>
              </a:stretch>
            </p:blipFill>
            <p:spPr bwMode="auto">
              <a:xfrm>
                <a:off x="2562" y="2849"/>
                <a:ext cx="7095" cy="7786"/>
              </a:xfrm>
              <a:prstGeom prst="rect">
                <a:avLst/>
              </a:prstGeom>
              <a:noFill/>
            </p:spPr>
          </p:pic>
          <p:graphicFrame>
            <p:nvGraphicFramePr>
              <p:cNvPr id="105523" name="Object 51"/>
              <p:cNvGraphicFramePr>
                <a:graphicFrameLocks noChangeAspect="1"/>
              </p:cNvGraphicFramePr>
              <p:nvPr/>
            </p:nvGraphicFramePr>
            <p:xfrm>
              <a:off x="1587" y="2773"/>
              <a:ext cx="8505" cy="8800"/>
            </p:xfrm>
            <a:graphic>
              <a:graphicData uri="http://schemas.openxmlformats.org/presentationml/2006/ole">
                <mc:AlternateContent xmlns:mc="http://schemas.openxmlformats.org/markup-compatibility/2006">
                  <mc:Choice xmlns:v="urn:schemas-microsoft-com:vml" Requires="v">
                    <p:oleObj spid="_x0000_s105657" name="Graph" r:id="rId8" imgW="3870960" imgH="3158947" progId="Origin50.Graph">
                      <p:embed/>
                    </p:oleObj>
                  </mc:Choice>
                  <mc:Fallback>
                    <p:oleObj name="Graph" r:id="rId8" imgW="3870960" imgH="3158947" progId="Origin50.Graph">
                      <p:embed/>
                      <p:pic>
                        <p:nvPicPr>
                          <p:cNvPr id="0" name="Picture 179"/>
                          <p:cNvPicPr>
                            <a:picLocks noChangeAspect="1" noChangeArrowheads="1"/>
                          </p:cNvPicPr>
                          <p:nvPr/>
                        </p:nvPicPr>
                        <p:blipFill>
                          <a:blip r:embed="rId9">
                            <a:extLst>
                              <a:ext uri="{28A0092B-C50C-407E-A947-70E740481C1C}">
                                <a14:useLocalDpi xmlns:a14="http://schemas.microsoft.com/office/drawing/2010/main" val="0"/>
                              </a:ext>
                            </a:extLst>
                          </a:blip>
                          <a:srcRect l="2834" t="9016" r="8797" b="8228"/>
                          <a:stretch>
                            <a:fillRect/>
                          </a:stretch>
                        </p:blipFill>
                        <p:spPr bwMode="auto">
                          <a:xfrm>
                            <a:off x="1587" y="2773"/>
                            <a:ext cx="8505" cy="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522" name="Oval 50"/>
              <p:cNvSpPr>
                <a:spLocks noChangeAspect="1" noChangeArrowheads="1"/>
              </p:cNvSpPr>
              <p:nvPr/>
            </p:nvSpPr>
            <p:spPr bwMode="auto">
              <a:xfrm>
                <a:off x="8532" y="7423"/>
                <a:ext cx="157" cy="169"/>
              </a:xfrm>
              <a:prstGeom prst="ellips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05521" name="AutoShape 49"/>
              <p:cNvSpPr>
                <a:spLocks noChangeAspect="1" noChangeArrowheads="1"/>
              </p:cNvSpPr>
              <p:nvPr/>
            </p:nvSpPr>
            <p:spPr bwMode="auto">
              <a:xfrm>
                <a:off x="6758" y="6377"/>
                <a:ext cx="171" cy="171"/>
              </a:xfrm>
              <a:prstGeom prst="triangle">
                <a:avLst>
                  <a:gd name="adj" fmla="val 50000"/>
                </a:avLst>
              </a:prstGeom>
              <a:noFill/>
              <a:ln w="19050">
                <a:no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05520" name="Line 48"/>
              <p:cNvSpPr>
                <a:spLocks noChangeAspect="1" noChangeShapeType="1"/>
              </p:cNvSpPr>
              <p:nvPr/>
            </p:nvSpPr>
            <p:spPr bwMode="auto">
              <a:xfrm flipH="1" flipV="1">
                <a:off x="7068" y="6600"/>
                <a:ext cx="1368" cy="867"/>
              </a:xfrm>
              <a:prstGeom prst="line">
                <a:avLst/>
              </a:prstGeom>
              <a:noFill/>
              <a:ln w="9525">
                <a:noFill/>
                <a:round/>
                <a:headEnd/>
                <a:tailEnd type="triangle" w="med" len="med"/>
              </a:ln>
            </p:spPr>
            <p:txBody>
              <a:bodyPr vert="horz" wrap="square" lIns="91440" tIns="45720" rIns="91440" bIns="45720" numCol="1" anchor="t" anchorCtr="0" compatLnSpc="1">
                <a:prstTxWarp prst="textNoShape">
                  <a:avLst/>
                </a:prstTxWarp>
              </a:bodyPr>
              <a:lstStyle/>
              <a:p>
                <a:endParaRPr lang="pt-BR"/>
              </a:p>
            </p:txBody>
          </p:sp>
        </p:grpSp>
      </p:grpSp>
      <p:sp>
        <p:nvSpPr>
          <p:cNvPr id="10552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105526" name="Object 54"/>
          <p:cNvGraphicFramePr>
            <a:graphicFrameLocks noChangeAspect="1"/>
          </p:cNvGraphicFramePr>
          <p:nvPr/>
        </p:nvGraphicFramePr>
        <p:xfrm>
          <a:off x="5728862" y="4180232"/>
          <a:ext cx="2926973" cy="2252658"/>
        </p:xfrm>
        <a:graphic>
          <a:graphicData uri="http://schemas.openxmlformats.org/presentationml/2006/ole">
            <mc:AlternateContent xmlns:mc="http://schemas.openxmlformats.org/markup-compatibility/2006">
              <mc:Choice xmlns:v="urn:schemas-microsoft-com:vml" Requires="v">
                <p:oleObj spid="_x0000_s105658" name="Graph" r:id="rId10" imgW="3623462" imgH="2904134" progId="Origin50.Graph">
                  <p:embed/>
                </p:oleObj>
              </mc:Choice>
              <mc:Fallback>
                <p:oleObj name="Graph" r:id="rId10" imgW="3623462" imgH="2904134" progId="Origin50.Graph">
                  <p:embed/>
                  <p:pic>
                    <p:nvPicPr>
                      <p:cNvPr id="0" name="Picture 180"/>
                      <p:cNvPicPr>
                        <a:picLocks noChangeAspect="1" noChangeArrowheads="1"/>
                      </p:cNvPicPr>
                      <p:nvPr/>
                    </p:nvPicPr>
                    <p:blipFill>
                      <a:blip r:embed="rId11">
                        <a:extLst>
                          <a:ext uri="{28A0092B-C50C-407E-A947-70E740481C1C}">
                            <a14:useLocalDpi xmlns:a14="http://schemas.microsoft.com/office/drawing/2010/main" val="0"/>
                          </a:ext>
                        </a:extLst>
                      </a:blip>
                      <a:srcRect l="6160" t="7933" r="5067" b="6569"/>
                      <a:stretch>
                        <a:fillRect/>
                      </a:stretch>
                    </p:blipFill>
                    <p:spPr bwMode="auto">
                      <a:xfrm>
                        <a:off x="5728862" y="4180232"/>
                        <a:ext cx="2926973" cy="22526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Retângulo 58"/>
          <p:cNvSpPr/>
          <p:nvPr/>
        </p:nvSpPr>
        <p:spPr>
          <a:xfrm>
            <a:off x="179230" y="1149927"/>
            <a:ext cx="3143272" cy="400110"/>
          </a:xfrm>
          <a:prstGeom prst="rect">
            <a:avLst/>
          </a:prstGeom>
        </p:spPr>
        <p:txBody>
          <a:bodyPr wrap="square">
            <a:spAutoFit/>
          </a:bodyPr>
          <a:lstStyle/>
          <a:p>
            <a:pPr algn="ctr"/>
            <a:r>
              <a:rPr lang="pt-BR" sz="2000" dirty="0" smtClean="0">
                <a:effectLst>
                  <a:glow rad="101600">
                    <a:schemeClr val="accent5">
                      <a:satMod val="175000"/>
                      <a:alpha val="40000"/>
                    </a:schemeClr>
                  </a:glow>
                  <a:reflection blurRad="6350" stA="55000" endA="50" endPos="85000" dist="29997" dir="5400000" sy="-100000" algn="bl" rotWithShape="0"/>
                </a:effectLst>
              </a:rPr>
              <a:t>Dispositivo 1 - Bicamada</a:t>
            </a:r>
            <a:endParaRPr lang="pt-BR" sz="2000" dirty="0">
              <a:effectLst>
                <a:glow rad="101600">
                  <a:schemeClr val="accent5">
                    <a:satMod val="175000"/>
                    <a:alpha val="40000"/>
                  </a:schemeClr>
                </a:glow>
                <a:reflection blurRad="6350" stA="55000" endA="50" endPos="85000" dist="29997" dir="5400000" sy="-100000" algn="bl" rotWithShape="0"/>
              </a:effectLst>
            </a:endParaRPr>
          </a:p>
        </p:txBody>
      </p:sp>
      <p:sp>
        <p:nvSpPr>
          <p:cNvPr id="62" name="Retângulo 61"/>
          <p:cNvSpPr/>
          <p:nvPr/>
        </p:nvSpPr>
        <p:spPr>
          <a:xfrm>
            <a:off x="307730" y="6060336"/>
            <a:ext cx="4214842"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Espectros de Eletroluminescência do composto Eu(</a:t>
            </a:r>
            <a:r>
              <a:rPr lang="pt-BR" dirty="0" err="1" smtClean="0">
                <a:effectLst>
                  <a:glow rad="139700">
                    <a:schemeClr val="accent2">
                      <a:satMod val="175000"/>
                      <a:alpha val="40000"/>
                    </a:schemeClr>
                  </a:glow>
                  <a:reflection blurRad="6350" stA="60000" endA="900" endPos="58000" dir="5400000" sy="-100000" algn="bl" rotWithShape="0"/>
                </a:effectLst>
              </a:rPr>
              <a:t>bmdm</a:t>
            </a:r>
            <a:r>
              <a:rPr lang="pt-BR" dirty="0" smtClean="0">
                <a:effectLst>
                  <a:glow rad="139700">
                    <a:schemeClr val="accent2">
                      <a:satMod val="175000"/>
                      <a:alpha val="40000"/>
                    </a:schemeClr>
                  </a:glow>
                  <a:reflection blurRad="6350" stA="60000" endA="900" endPos="58000" dir="5400000" sy="-100000" algn="bl" rotWithShape="0"/>
                </a:effectLst>
              </a:rPr>
              <a:t>)</a:t>
            </a:r>
            <a:r>
              <a:rPr lang="pt-BR" baseline="-25000" dirty="0" smtClean="0">
                <a:effectLst>
                  <a:glow rad="139700">
                    <a:schemeClr val="accent2">
                      <a:satMod val="175000"/>
                      <a:alpha val="40000"/>
                    </a:schemeClr>
                  </a:glow>
                  <a:reflection blurRad="6350" stA="60000" endA="900" endPos="58000" dir="5400000" sy="-100000" algn="bl" rotWithShape="0"/>
                </a:effectLst>
              </a:rPr>
              <a:t>3</a:t>
            </a:r>
            <a:r>
              <a:rPr lang="pt-BR" dirty="0" smtClean="0">
                <a:effectLst>
                  <a:glow rad="139700">
                    <a:schemeClr val="accent2">
                      <a:satMod val="175000"/>
                      <a:alpha val="40000"/>
                    </a:schemeClr>
                  </a:glow>
                  <a:reflection blurRad="6350" stA="60000" endA="900" endPos="58000" dir="5400000" sy="-100000" algn="bl" rotWithShape="0"/>
                </a:effectLst>
              </a:rPr>
              <a:t>(</a:t>
            </a:r>
            <a:r>
              <a:rPr lang="pt-BR" dirty="0" err="1" smtClean="0">
                <a:effectLst>
                  <a:glow rad="139700">
                    <a:schemeClr val="accent2">
                      <a:satMod val="175000"/>
                      <a:alpha val="40000"/>
                    </a:schemeClr>
                  </a:glow>
                  <a:reflection blurRad="6350" stA="60000" endA="900" endPos="58000" dir="5400000" sy="-100000" algn="bl" rotWithShape="0"/>
                </a:effectLst>
              </a:rPr>
              <a:t>ttpo</a:t>
            </a:r>
            <a:r>
              <a:rPr lang="pt-BR" dirty="0" smtClean="0">
                <a:effectLst>
                  <a:glow rad="139700">
                    <a:schemeClr val="accent2">
                      <a:satMod val="175000"/>
                      <a:alpha val="40000"/>
                    </a:schemeClr>
                  </a:glow>
                  <a:reflection blurRad="6350" stA="60000" endA="900" endPos="58000" dir="5400000" sy="-100000" algn="bl" rotWithShape="0"/>
                </a:effectLst>
              </a:rPr>
              <a:t>)</a:t>
            </a:r>
            <a:r>
              <a:rPr lang="pt-BR" baseline="-25000" dirty="0" smtClean="0">
                <a:effectLst>
                  <a:glow rad="139700">
                    <a:schemeClr val="accent2">
                      <a:satMod val="175000"/>
                      <a:alpha val="40000"/>
                    </a:schemeClr>
                  </a:glow>
                  <a:reflection blurRad="6350" stA="60000" endA="900" endPos="58000" dir="5400000" sy="-100000" algn="bl" rotWithShape="0"/>
                </a:effectLst>
              </a:rPr>
              <a:t>2</a:t>
            </a:r>
            <a:r>
              <a:rPr lang="pt-BR" dirty="0" smtClean="0">
                <a:effectLst>
                  <a:glow rad="139700">
                    <a:schemeClr val="accent2">
                      <a:satMod val="175000"/>
                      <a:alpha val="40000"/>
                    </a:schemeClr>
                  </a:glow>
                  <a:reflection blurRad="6350" stA="60000" endA="900" endPos="58000" dir="5400000" sy="-100000" algn="bl" rotWithShape="0"/>
                </a:effectLst>
              </a:rPr>
              <a:t> .</a:t>
            </a:r>
            <a:endParaRPr lang="pt-BR" dirty="0"/>
          </a:p>
        </p:txBody>
      </p:sp>
      <p:sp>
        <p:nvSpPr>
          <p:cNvPr id="63" name="Retângulo 62"/>
          <p:cNvSpPr/>
          <p:nvPr/>
        </p:nvSpPr>
        <p:spPr>
          <a:xfrm>
            <a:off x="5500694" y="3211297"/>
            <a:ext cx="3643338"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X = 0.66, Y = 0.33, </a:t>
            </a:r>
            <a:r>
              <a:rPr lang="pt-BR" dirty="0" smtClean="0">
                <a:effectLst>
                  <a:glow rad="139700">
                    <a:schemeClr val="accent2">
                      <a:satMod val="175000"/>
                      <a:alpha val="40000"/>
                    </a:schemeClr>
                  </a:glow>
                  <a:reflection blurRad="6350" stA="60000" endA="900" endPos="58000" dir="5400000" sy="-100000" algn="bl" rotWithShape="0"/>
                </a:effectLst>
                <a:sym typeface="Symbol"/>
              </a:rPr>
              <a:t></a:t>
            </a:r>
            <a:r>
              <a:rPr lang="pt-BR" dirty="0" smtClean="0">
                <a:effectLst>
                  <a:glow rad="139700">
                    <a:schemeClr val="accent2">
                      <a:satMod val="175000"/>
                      <a:alpha val="40000"/>
                    </a:schemeClr>
                  </a:glow>
                  <a:reflection blurRad="6350" stA="60000" endA="900" endPos="58000" dir="5400000" sy="-100000" algn="bl" rotWithShape="0"/>
                </a:effectLst>
              </a:rPr>
              <a:t>d = 609 </a:t>
            </a:r>
            <a:r>
              <a:rPr lang="pt-BR" dirty="0" err="1" smtClean="0">
                <a:effectLst>
                  <a:glow rad="139700">
                    <a:schemeClr val="accent2">
                      <a:satMod val="175000"/>
                      <a:alpha val="40000"/>
                    </a:schemeClr>
                  </a:glow>
                  <a:reflection blurRad="6350" stA="60000" endA="900" endPos="58000" dir="5400000" sy="-100000" algn="bl" rotWithShape="0"/>
                </a:effectLst>
              </a:rPr>
              <a:t>nm</a:t>
            </a:r>
            <a:r>
              <a:rPr lang="pt-BR" dirty="0" smtClean="0">
                <a:effectLst>
                  <a:glow rad="139700">
                    <a:schemeClr val="accent2">
                      <a:satMod val="175000"/>
                      <a:alpha val="40000"/>
                    </a:schemeClr>
                  </a:glow>
                  <a:reflection blurRad="6350" stA="60000" endA="900" endPos="58000" dir="5400000" sy="-100000" algn="bl" rotWithShape="0"/>
                </a:effectLst>
              </a:rPr>
              <a:t> </a:t>
            </a:r>
          </a:p>
          <a:p>
            <a:pPr algn="ctr"/>
            <a:r>
              <a:rPr lang="en-US" dirty="0" smtClean="0">
                <a:effectLst>
                  <a:glow rad="139700">
                    <a:schemeClr val="accent2">
                      <a:satMod val="175000"/>
                      <a:alpha val="40000"/>
                    </a:schemeClr>
                  </a:glow>
                  <a:reflection blurRad="6350" stA="60000" endA="900" endPos="58000" dir="5400000" sy="-100000" algn="bl" rotWithShape="0"/>
                </a:effectLst>
              </a:rPr>
              <a:t>e</a:t>
            </a:r>
            <a:r>
              <a:rPr lang="en-US" dirty="0" smtClean="0">
                <a:effectLst>
                  <a:glow rad="139700">
                    <a:schemeClr val="accent5">
                      <a:satMod val="175000"/>
                      <a:alpha val="40000"/>
                    </a:schemeClr>
                  </a:glow>
                  <a:reflection blurRad="6350" stA="60000" endA="900" endPos="58000" dir="5400000" sy="-100000" algn="bl" rotWithShape="0"/>
                </a:effectLst>
              </a:rPr>
              <a:t> </a:t>
            </a:r>
            <a:r>
              <a:rPr lang="en-US" dirty="0" err="1" smtClean="0">
                <a:effectLst>
                  <a:glow rad="139700">
                    <a:schemeClr val="accent5">
                      <a:satMod val="175000"/>
                      <a:alpha val="40000"/>
                    </a:schemeClr>
                  </a:glow>
                  <a:reflection blurRad="6350" stA="60000" endA="900" endPos="58000" dir="5400000" sy="-100000" algn="bl" rotWithShape="0"/>
                </a:effectLst>
              </a:rPr>
              <a:t>pureza</a:t>
            </a:r>
            <a:r>
              <a:rPr lang="en-US" dirty="0" smtClean="0">
                <a:effectLst>
                  <a:glow rad="139700">
                    <a:schemeClr val="accent5">
                      <a:satMod val="175000"/>
                      <a:alpha val="40000"/>
                    </a:schemeClr>
                  </a:glow>
                  <a:reflection blurRad="6350" stA="60000" endA="900" endPos="58000" dir="5400000" sy="-100000" algn="bl" rotWithShape="0"/>
                </a:effectLst>
              </a:rPr>
              <a:t> de </a:t>
            </a:r>
            <a:r>
              <a:rPr lang="en-US" dirty="0" err="1" smtClean="0">
                <a:effectLst>
                  <a:glow rad="139700">
                    <a:schemeClr val="accent5">
                      <a:satMod val="175000"/>
                      <a:alpha val="40000"/>
                    </a:schemeClr>
                  </a:glow>
                  <a:reflection blurRad="6350" stA="60000" endA="900" endPos="58000" dir="5400000" sy="-100000" algn="bl" rotWithShape="0"/>
                </a:effectLst>
              </a:rPr>
              <a:t>cor</a:t>
            </a:r>
            <a:r>
              <a:rPr lang="en-US" dirty="0" smtClean="0">
                <a:effectLst>
                  <a:glow rad="139700">
                    <a:schemeClr val="accent5">
                      <a:satMod val="175000"/>
                      <a:alpha val="40000"/>
                    </a:schemeClr>
                  </a:glow>
                  <a:reflection blurRad="6350" stA="60000" endA="900" endPos="58000" dir="5400000" sy="-100000" algn="bl" rotWithShape="0"/>
                </a:effectLst>
              </a:rPr>
              <a:t>  0.99</a:t>
            </a:r>
            <a:endParaRPr lang="pt-BR" dirty="0" smtClean="0">
              <a:effectLst>
                <a:glow rad="139700">
                  <a:schemeClr val="accent5">
                    <a:satMod val="175000"/>
                    <a:alpha val="40000"/>
                  </a:schemeClr>
                </a:glow>
                <a:reflection blurRad="6350" stA="60000" endA="900" endPos="58000" dir="5400000" sy="-100000" algn="bl" rotWithShape="0"/>
              </a:effectLst>
            </a:endParaRPr>
          </a:p>
        </p:txBody>
      </p:sp>
      <p:sp>
        <p:nvSpPr>
          <p:cNvPr id="64" name="Retângulo 63"/>
          <p:cNvSpPr/>
          <p:nvPr/>
        </p:nvSpPr>
        <p:spPr>
          <a:xfrm>
            <a:off x="6286512" y="4392383"/>
            <a:ext cx="1214446" cy="369332"/>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I </a:t>
            </a:r>
            <a:r>
              <a:rPr lang="pt-BR" dirty="0" err="1" smtClean="0">
                <a:effectLst>
                  <a:glow rad="139700">
                    <a:schemeClr val="accent2">
                      <a:satMod val="175000"/>
                      <a:alpha val="40000"/>
                    </a:schemeClr>
                  </a:glow>
                  <a:reflection blurRad="6350" stA="60000" endA="900" endPos="58000" dir="5400000" sy="-100000" algn="bl" rotWithShape="0"/>
                </a:effectLst>
              </a:rPr>
              <a:t>vs</a:t>
            </a:r>
            <a:r>
              <a:rPr lang="pt-BR" dirty="0" smtClean="0">
                <a:effectLst>
                  <a:glow rad="139700">
                    <a:schemeClr val="accent2">
                      <a:satMod val="175000"/>
                      <a:alpha val="40000"/>
                    </a:schemeClr>
                  </a:glow>
                  <a:reflection blurRad="6350" stA="60000" endA="900" endPos="58000" dir="5400000" sy="-100000" algn="bl" rotWithShape="0"/>
                </a:effectLst>
              </a:rPr>
              <a:t> V</a:t>
            </a:r>
          </a:p>
        </p:txBody>
      </p:sp>
      <p:sp>
        <p:nvSpPr>
          <p:cNvPr id="27" name="Título 3"/>
          <p:cNvSpPr>
            <a:spLocks noGrp="1"/>
          </p:cNvSpPr>
          <p:nvPr>
            <p:ph type="ctrTitle"/>
          </p:nvPr>
        </p:nvSpPr>
        <p:spPr>
          <a:xfrm>
            <a:off x="0" y="-71462"/>
            <a:ext cx="7851648" cy="785818"/>
          </a:xfrm>
        </p:spPr>
        <p:txBody>
          <a:bodyPr>
            <a:normAutofit/>
          </a:bodyPr>
          <a:lstStyle/>
          <a:p>
            <a:pPr algn="l"/>
            <a:r>
              <a:rPr lang="pt-BR" sz="4800" dirty="0" smtClean="0"/>
              <a:t>Dispositivos</a:t>
            </a:r>
            <a:endParaRPr lang="pt-BR" sz="4800" dirty="0"/>
          </a:p>
        </p:txBody>
      </p:sp>
      <p:sp>
        <p:nvSpPr>
          <p:cNvPr id="29" name="Retângulo 28"/>
          <p:cNvSpPr/>
          <p:nvPr/>
        </p:nvSpPr>
        <p:spPr>
          <a:xfrm>
            <a:off x="4500562" y="6581001"/>
            <a:ext cx="4643438" cy="276999"/>
          </a:xfrm>
          <a:prstGeom prst="rect">
            <a:avLst/>
          </a:prstGeom>
        </p:spPr>
        <p:txBody>
          <a:bodyPr wrap="square">
            <a:spAutoFit/>
          </a:bodyPr>
          <a:lstStyle/>
          <a:p>
            <a:r>
              <a:rPr lang="en-US" sz="1200" dirty="0" smtClean="0"/>
              <a:t>(TPD)  = </a:t>
            </a:r>
            <a:r>
              <a:rPr lang="en-US" sz="1200" dirty="0" err="1" smtClean="0"/>
              <a:t>N,N´-difenil-N,N´-bis</a:t>
            </a:r>
            <a:r>
              <a:rPr lang="en-US" sz="1200" dirty="0" smtClean="0"/>
              <a:t>(3-metilfenil)-1,1-bifenil-4,4-diamina</a:t>
            </a:r>
            <a:endParaRPr lang="pt-BR" sz="1200" dirty="0"/>
          </a:p>
        </p:txBody>
      </p:sp>
      <p:sp>
        <p:nvSpPr>
          <p:cNvPr id="37" name="Retângulo 36"/>
          <p:cNvSpPr/>
          <p:nvPr/>
        </p:nvSpPr>
        <p:spPr>
          <a:xfrm>
            <a:off x="5582929" y="130710"/>
            <a:ext cx="3561103" cy="369332"/>
          </a:xfrm>
          <a:prstGeom prst="rect">
            <a:avLst/>
          </a:prstGeom>
        </p:spPr>
        <p:txBody>
          <a:bodyPr wrap="non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Diagrama de </a:t>
            </a:r>
            <a:r>
              <a:rPr lang="pt-BR" dirty="0" err="1" smtClean="0">
                <a:effectLst>
                  <a:glow rad="139700">
                    <a:schemeClr val="accent2">
                      <a:satMod val="175000"/>
                      <a:alpha val="40000"/>
                    </a:schemeClr>
                  </a:glow>
                  <a:reflection blurRad="6350" stA="60000" endA="900" endPos="58000" dir="5400000" sy="-100000" algn="bl" rotWithShape="0"/>
                </a:effectLst>
              </a:rPr>
              <a:t>Cromaticidade</a:t>
            </a:r>
            <a:r>
              <a:rPr lang="pt-BR" dirty="0" smtClean="0">
                <a:effectLst>
                  <a:glow rad="139700">
                    <a:schemeClr val="accent2">
                      <a:satMod val="175000"/>
                      <a:alpha val="40000"/>
                    </a:schemeClr>
                  </a:glow>
                  <a:reflection blurRad="6350" stA="60000" endA="900" endPos="58000" dir="5400000" sy="-100000" algn="bl" rotWithShape="0"/>
                </a:effectLst>
              </a:rPr>
              <a:t> – CIE</a:t>
            </a:r>
          </a:p>
        </p:txBody>
      </p:sp>
      <p:grpSp>
        <p:nvGrpSpPr>
          <p:cNvPr id="36" name="Grupo 35"/>
          <p:cNvGrpSpPr/>
          <p:nvPr/>
        </p:nvGrpSpPr>
        <p:grpSpPr>
          <a:xfrm>
            <a:off x="2786050" y="1643050"/>
            <a:ext cx="4000528" cy="3429008"/>
            <a:chOff x="2786050" y="1643050"/>
            <a:chExt cx="4000528" cy="3429008"/>
          </a:xfrm>
        </p:grpSpPr>
        <p:pic>
          <p:nvPicPr>
            <p:cNvPr id="34" name="Picture 8"/>
            <p:cNvPicPr>
              <a:picLocks noChangeAspect="1" noChangeArrowheads="1"/>
            </p:cNvPicPr>
            <p:nvPr/>
          </p:nvPicPr>
          <p:blipFill>
            <a:blip r:embed="rId12" cstate="print"/>
            <a:srcRect/>
            <a:stretch>
              <a:fillRect/>
            </a:stretch>
          </p:blipFill>
          <p:spPr bwMode="auto">
            <a:xfrm>
              <a:off x="2869002" y="1643050"/>
              <a:ext cx="3834625" cy="3429008"/>
            </a:xfrm>
            <a:prstGeom prst="roundRect">
              <a:avLst>
                <a:gd name="adj" fmla="val 4167"/>
              </a:avLst>
            </a:prstGeom>
            <a:solidFill>
              <a:srgbClr val="FFFFFF"/>
            </a:solidFill>
            <a:ln w="76200" cap="sq">
              <a:solidFill>
                <a:srgbClr val="EAEAEA"/>
              </a:solidFill>
              <a:miter lim="800000"/>
            </a:ln>
            <a:effectLst>
              <a:glow rad="139700">
                <a:schemeClr val="accent1">
                  <a:satMod val="175000"/>
                  <a:alpha val="40000"/>
                </a:schemeClr>
              </a:glow>
              <a:outerShdw blurRad="76200" dir="13500000" sy="23000" kx="1200000" algn="br" rotWithShape="0">
                <a:prstClr val="black">
                  <a:alpha val="20000"/>
                </a:prstClr>
              </a:outerShdw>
            </a:effectLst>
            <a:scene3d>
              <a:camera prst="orthographicFront"/>
              <a:lightRig rig="threePt" dir="t">
                <a:rot lat="0" lon="0" rev="2700000"/>
              </a:lightRig>
            </a:scene3d>
            <a:sp3d contourW="6350">
              <a:bevelT h="38100"/>
              <a:contourClr>
                <a:srgbClr val="C0C0C0"/>
              </a:contourClr>
            </a:sp3d>
          </p:spPr>
        </p:pic>
        <p:sp>
          <p:nvSpPr>
            <p:cNvPr id="31" name="Retângulo 30"/>
            <p:cNvSpPr/>
            <p:nvPr/>
          </p:nvSpPr>
          <p:spPr>
            <a:xfrm>
              <a:off x="2786050" y="4714876"/>
              <a:ext cx="4000528" cy="338554"/>
            </a:xfrm>
            <a:prstGeom prst="rect">
              <a:avLst/>
            </a:prstGeom>
          </p:spPr>
          <p:txBody>
            <a:bodyPr wrap="square">
              <a:spAutoFit/>
            </a:bodyPr>
            <a:lstStyle/>
            <a:p>
              <a:pPr algn="ctr"/>
              <a:r>
                <a:rPr lang="en-US" sz="1600" dirty="0" smtClean="0">
                  <a:effectLst>
                    <a:glow rad="101600">
                      <a:schemeClr val="accent5">
                        <a:satMod val="175000"/>
                        <a:alpha val="40000"/>
                      </a:schemeClr>
                    </a:glow>
                  </a:effectLst>
                </a:rPr>
                <a:t>Thin Solid Films, 515, (2006), 927-931.</a:t>
              </a:r>
              <a:endParaRPr lang="pt-BR" sz="1600" dirty="0">
                <a:effectLst>
                  <a:glow rad="101600">
                    <a:schemeClr val="accent5">
                      <a:satMod val="175000"/>
                      <a:alpha val="40000"/>
                    </a:schemeClr>
                  </a:glo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3" name="Retângulo 12"/>
          <p:cNvSpPr/>
          <p:nvPr/>
        </p:nvSpPr>
        <p:spPr>
          <a:xfrm>
            <a:off x="214282" y="714356"/>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5" name="Retângulo 14"/>
          <p:cNvSpPr/>
          <p:nvPr/>
        </p:nvSpPr>
        <p:spPr>
          <a:xfrm>
            <a:off x="4714876" y="1643050"/>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208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120833" name="Object 1"/>
          <p:cNvGraphicFramePr>
            <a:graphicFrameLocks noChangeAspect="1"/>
          </p:cNvGraphicFramePr>
          <p:nvPr/>
        </p:nvGraphicFramePr>
        <p:xfrm>
          <a:off x="307731" y="850103"/>
          <a:ext cx="4071965" cy="3000396"/>
        </p:xfrm>
        <a:graphic>
          <a:graphicData uri="http://schemas.openxmlformats.org/presentationml/2006/ole">
            <mc:AlternateContent xmlns:mc="http://schemas.openxmlformats.org/markup-compatibility/2006">
              <mc:Choice xmlns:v="urn:schemas-microsoft-com:vml" Requires="v">
                <p:oleObj spid="_x0000_s120877" name="Graph" r:id="rId4" imgW="3738067" imgH="2895600" progId="Origin50.Graph">
                  <p:embed/>
                </p:oleObj>
              </mc:Choice>
              <mc:Fallback>
                <p:oleObj name="Graph" r:id="rId4" imgW="3738067" imgH="2895600" progId="Origin50.Graph">
                  <p:embed/>
                  <p:pic>
                    <p:nvPicPr>
                      <p:cNvPr id="0" name="Picture 43"/>
                      <p:cNvPicPr>
                        <a:picLocks noChangeAspect="1" noChangeArrowheads="1"/>
                      </p:cNvPicPr>
                      <p:nvPr/>
                    </p:nvPicPr>
                    <p:blipFill>
                      <a:blip r:embed="rId5">
                        <a:extLst>
                          <a:ext uri="{28A0092B-C50C-407E-A947-70E740481C1C}">
                            <a14:useLocalDpi xmlns:a14="http://schemas.microsoft.com/office/drawing/2010/main" val="0"/>
                          </a:ext>
                        </a:extLst>
                      </a:blip>
                      <a:srcRect l="5971" t="7210" r="5296" b="8081"/>
                      <a:stretch>
                        <a:fillRect/>
                      </a:stretch>
                    </p:blipFill>
                    <p:spPr bwMode="auto">
                      <a:xfrm>
                        <a:off x="307731" y="850103"/>
                        <a:ext cx="4071965" cy="3000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ângulo 8"/>
          <p:cNvSpPr/>
          <p:nvPr/>
        </p:nvSpPr>
        <p:spPr>
          <a:xfrm>
            <a:off x="307730" y="4350565"/>
            <a:ext cx="4071966" cy="2031325"/>
          </a:xfrm>
          <a:prstGeom prst="rect">
            <a:avLst/>
          </a:prstGeom>
        </p:spPr>
        <p:txBody>
          <a:bodyPr wrap="square">
            <a:spAutoFit/>
          </a:bodyPr>
          <a:lstStyle/>
          <a:p>
            <a:pPr algn="ctr"/>
            <a:r>
              <a:rPr lang="pt-BR" dirty="0" smtClean="0">
                <a:effectLst>
                  <a:glow rad="139700">
                    <a:schemeClr val="accent2">
                      <a:satMod val="175000"/>
                      <a:alpha val="40000"/>
                    </a:schemeClr>
                  </a:glow>
                </a:effectLst>
              </a:rPr>
              <a:t>Voltamograma do complexo Eu(</a:t>
            </a:r>
            <a:r>
              <a:rPr lang="pt-BR" dirty="0" err="1" smtClean="0">
                <a:effectLst>
                  <a:glow rad="139700">
                    <a:schemeClr val="accent2">
                      <a:satMod val="175000"/>
                      <a:alpha val="40000"/>
                    </a:schemeClr>
                  </a:glow>
                </a:effectLst>
              </a:rPr>
              <a:t>bmdm</a:t>
            </a:r>
            <a:r>
              <a:rPr lang="pt-BR" dirty="0" smtClean="0">
                <a:effectLst>
                  <a:glow rad="139700">
                    <a:schemeClr val="accent2">
                      <a:satMod val="175000"/>
                      <a:alpha val="40000"/>
                    </a:schemeClr>
                  </a:glow>
                </a:effectLst>
              </a:rPr>
              <a:t>)</a:t>
            </a:r>
            <a:r>
              <a:rPr lang="pt-BR" baseline="-25000" dirty="0" smtClean="0">
                <a:effectLst>
                  <a:glow rad="139700">
                    <a:schemeClr val="accent2">
                      <a:satMod val="175000"/>
                      <a:alpha val="40000"/>
                    </a:schemeClr>
                  </a:glow>
                </a:effectLst>
              </a:rPr>
              <a:t>3</a:t>
            </a:r>
            <a:r>
              <a:rPr lang="pt-BR" dirty="0" smtClean="0">
                <a:effectLst>
                  <a:glow rad="139700">
                    <a:schemeClr val="accent2">
                      <a:satMod val="175000"/>
                      <a:alpha val="40000"/>
                    </a:schemeClr>
                  </a:glow>
                </a:effectLst>
              </a:rPr>
              <a:t>(</a:t>
            </a:r>
            <a:r>
              <a:rPr lang="pt-BR" dirty="0" err="1" smtClean="0">
                <a:effectLst>
                  <a:glow rad="139700">
                    <a:schemeClr val="accent2">
                      <a:satMod val="175000"/>
                      <a:alpha val="40000"/>
                    </a:schemeClr>
                  </a:glow>
                </a:effectLst>
              </a:rPr>
              <a:t>tppo</a:t>
            </a:r>
            <a:r>
              <a:rPr lang="pt-BR" dirty="0" smtClean="0">
                <a:effectLst>
                  <a:glow rad="139700">
                    <a:schemeClr val="accent2">
                      <a:satMod val="175000"/>
                      <a:alpha val="40000"/>
                    </a:schemeClr>
                  </a:glow>
                </a:effectLst>
              </a:rPr>
              <a:t>)</a:t>
            </a:r>
            <a:r>
              <a:rPr lang="pt-BR" baseline="-25000" dirty="0" smtClean="0">
                <a:effectLst>
                  <a:glow rad="139700">
                    <a:schemeClr val="accent2">
                      <a:satMod val="175000"/>
                      <a:alpha val="40000"/>
                    </a:schemeClr>
                  </a:glow>
                </a:effectLst>
              </a:rPr>
              <a:t>2 </a:t>
            </a:r>
            <a:r>
              <a:rPr lang="pt-BR" dirty="0" smtClean="0">
                <a:effectLst>
                  <a:glow rad="139700">
                    <a:schemeClr val="accent2">
                      <a:satMod val="175000"/>
                      <a:alpha val="40000"/>
                    </a:schemeClr>
                  </a:glow>
                </a:effectLst>
              </a:rPr>
              <a:t> depositado sobre o eletrodo de grafite. </a:t>
            </a:r>
          </a:p>
          <a:p>
            <a:pPr algn="ctr"/>
            <a:endParaRPr lang="pt-BR" dirty="0" smtClean="0">
              <a:effectLst>
                <a:glow rad="139700">
                  <a:schemeClr val="accent2">
                    <a:satMod val="175000"/>
                    <a:alpha val="40000"/>
                  </a:schemeClr>
                </a:glow>
              </a:effectLst>
            </a:endParaRPr>
          </a:p>
          <a:p>
            <a:pPr algn="ctr"/>
            <a:r>
              <a:rPr lang="pt-BR" dirty="0" smtClean="0">
                <a:effectLst>
                  <a:glow rad="139700">
                    <a:schemeClr val="accent2">
                      <a:satMod val="175000"/>
                      <a:alpha val="40000"/>
                    </a:schemeClr>
                  </a:glow>
                </a:effectLst>
              </a:rPr>
              <a:t>A expressão matemática inserida no gráfico mostra o cálculo realizado para achar o valor em energia do HOMO</a:t>
            </a:r>
            <a:endParaRPr lang="pt-BR" dirty="0">
              <a:effectLst>
                <a:glow rad="139700">
                  <a:schemeClr val="accent2">
                    <a:satMod val="175000"/>
                    <a:alpha val="40000"/>
                  </a:schemeClr>
                </a:glow>
              </a:effectLst>
            </a:endParaRPr>
          </a:p>
        </p:txBody>
      </p:sp>
      <p:sp>
        <p:nvSpPr>
          <p:cNvPr id="120884" name="Rectangle 5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20910" name="Picture 78"/>
          <p:cNvPicPr>
            <a:picLocks noChangeAspect="1" noChangeArrowheads="1"/>
          </p:cNvPicPr>
          <p:nvPr/>
        </p:nvPicPr>
        <p:blipFill>
          <a:blip r:embed="rId6" cstate="print"/>
          <a:srcRect l="8866" r="23802" b="14490"/>
          <a:stretch>
            <a:fillRect/>
          </a:stretch>
        </p:blipFill>
        <p:spPr bwMode="auto">
          <a:xfrm>
            <a:off x="4786314" y="1785926"/>
            <a:ext cx="4071966" cy="2907338"/>
          </a:xfrm>
          <a:prstGeom prst="rect">
            <a:avLst/>
          </a:prstGeom>
          <a:noFill/>
          <a:ln w="9525">
            <a:noFill/>
            <a:miter lim="800000"/>
            <a:headEnd/>
            <a:tailEnd/>
          </a:ln>
          <a:effectLst/>
        </p:spPr>
      </p:pic>
      <p:sp>
        <p:nvSpPr>
          <p:cNvPr id="61" name="Retângulo 60"/>
          <p:cNvSpPr/>
          <p:nvPr/>
        </p:nvSpPr>
        <p:spPr>
          <a:xfrm>
            <a:off x="4857752" y="5357826"/>
            <a:ext cx="4000528" cy="923330"/>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Diagrama rígido de energia. O LUMO é obtido pela soma dos valores do HOMO com o </a:t>
            </a:r>
            <a:r>
              <a:rPr lang="pt-BR" dirty="0" err="1" smtClean="0">
                <a:effectLst>
                  <a:glow rad="139700">
                    <a:schemeClr val="accent2">
                      <a:satMod val="175000"/>
                      <a:alpha val="40000"/>
                    </a:schemeClr>
                  </a:glow>
                  <a:reflection blurRad="6350" stA="60000" endA="900" endPos="58000" dir="5400000" sy="-100000" algn="bl" rotWithShape="0"/>
                </a:effectLst>
              </a:rPr>
              <a:t>gap</a:t>
            </a:r>
            <a:r>
              <a:rPr lang="pt-BR" dirty="0" smtClean="0">
                <a:effectLst>
                  <a:glow rad="139700">
                    <a:schemeClr val="accent2">
                      <a:satMod val="175000"/>
                      <a:alpha val="40000"/>
                    </a:schemeClr>
                  </a:glow>
                  <a:reflection blurRad="6350" stA="60000" endA="900" endPos="58000" dir="5400000" sy="-100000" algn="bl" rotWithShape="0"/>
                </a:effectLst>
              </a:rPr>
              <a:t> óptico.</a:t>
            </a:r>
            <a:endParaRPr lang="pt-BR" dirty="0">
              <a:effectLst>
                <a:glow rad="139700">
                  <a:schemeClr val="accent2">
                    <a:satMod val="175000"/>
                    <a:alpha val="40000"/>
                  </a:schemeClr>
                </a:glow>
                <a:reflection blurRad="6350" stA="60000" endA="900" endPos="58000" dir="5400000" sy="-100000" algn="bl" rotWithShape="0"/>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srcRect t="6772" r="7462" b="15418"/>
          <a:stretch>
            <a:fillRect/>
          </a:stretch>
        </p:blipFill>
        <p:spPr bwMode="auto">
          <a:xfrm>
            <a:off x="71406" y="1571612"/>
            <a:ext cx="4214842" cy="3671006"/>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275" endPos="40000" dist="1016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73" name="Título 3"/>
          <p:cNvSpPr txBox="1">
            <a:spLocks/>
          </p:cNvSpPr>
          <p:nvPr/>
        </p:nvSpPr>
        <p:spPr bwMode="auto">
          <a:xfrm>
            <a:off x="0" y="1571612"/>
            <a:ext cx="4500562" cy="928694"/>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fontAlgn="auto">
              <a:spcAft>
                <a:spcPts val="0"/>
              </a:spcAft>
              <a:defRPr/>
            </a:pPr>
            <a:r>
              <a:rPr lang="pt-BR" sz="3200" b="1" dirty="0" err="1">
                <a:solidFill>
                  <a:srgbClr val="FFFF00"/>
                </a:solidFill>
                <a:effectLst>
                  <a:outerShdw blurRad="38100" dist="25400" dir="5400000" algn="tl" rotWithShape="0">
                    <a:srgbClr val="000000">
                      <a:alpha val="43000"/>
                    </a:srgbClr>
                  </a:outerShdw>
                </a:effectLst>
                <a:latin typeface="+mj-lt"/>
                <a:ea typeface="+mj-ea"/>
                <a:cs typeface="+mj-cs"/>
              </a:rPr>
              <a:t>Tetrakis-acetylacetonate</a:t>
            </a:r>
            <a:r>
              <a:rPr lang="pt-BR" sz="3200" b="1" dirty="0">
                <a:solidFill>
                  <a:srgbClr val="FFFF00"/>
                </a:solidFill>
                <a:effectLst>
                  <a:outerShdw blurRad="38100" dist="25400" dir="5400000" algn="tl" rotWithShape="0">
                    <a:srgbClr val="000000">
                      <a:alpha val="43000"/>
                    </a:srgbClr>
                  </a:outerShdw>
                </a:effectLst>
                <a:latin typeface="+mj-lt"/>
                <a:ea typeface="+mj-ea"/>
                <a:cs typeface="+mj-cs"/>
              </a:rPr>
              <a:t> </a:t>
            </a:r>
            <a:r>
              <a:rPr lang="pt-BR" sz="3200" b="1" dirty="0" err="1">
                <a:solidFill>
                  <a:srgbClr val="FFFF00"/>
                </a:solidFill>
                <a:effectLst>
                  <a:outerShdw blurRad="38100" dist="25400" dir="5400000" algn="tl" rotWithShape="0">
                    <a:srgbClr val="000000">
                      <a:alpha val="43000"/>
                    </a:srgbClr>
                  </a:outerShdw>
                </a:effectLst>
                <a:latin typeface="+mj-lt"/>
                <a:ea typeface="+mj-ea"/>
                <a:cs typeface="+mj-cs"/>
              </a:rPr>
              <a:t>Terbium</a:t>
            </a:r>
            <a:r>
              <a:rPr lang="pt-BR" sz="3200" b="1" dirty="0">
                <a:solidFill>
                  <a:srgbClr val="FFFF00"/>
                </a:solidFill>
                <a:effectLst>
                  <a:outerShdw blurRad="38100" dist="25400" dir="5400000" algn="tl" rotWithShape="0">
                    <a:srgbClr val="000000">
                      <a:alpha val="43000"/>
                    </a:srgbClr>
                  </a:outerShdw>
                </a:effectLst>
                <a:latin typeface="+mj-lt"/>
                <a:ea typeface="+mj-ea"/>
                <a:cs typeface="+mj-cs"/>
              </a:rPr>
              <a:t> (III)</a:t>
            </a:r>
            <a:br>
              <a:rPr lang="pt-BR" sz="3200" b="1" dirty="0">
                <a:solidFill>
                  <a:srgbClr val="FFFF00"/>
                </a:solidFill>
                <a:effectLst>
                  <a:outerShdw blurRad="38100" dist="25400" dir="5400000" algn="tl" rotWithShape="0">
                    <a:srgbClr val="000000">
                      <a:alpha val="43000"/>
                    </a:srgbClr>
                  </a:outerShdw>
                </a:effectLst>
                <a:latin typeface="+mj-lt"/>
                <a:ea typeface="+mj-ea"/>
                <a:cs typeface="+mj-cs"/>
              </a:rPr>
            </a:br>
            <a:endParaRPr lang="pt-BR" sz="3200" b="1" dirty="0">
              <a:solidFill>
                <a:srgbClr val="FFFF00"/>
              </a:solidFill>
              <a:effectLst>
                <a:outerShdw blurRad="38100" dist="25400" dir="5400000" algn="tl" rotWithShape="0">
                  <a:srgbClr val="000000">
                    <a:alpha val="43000"/>
                  </a:srgbClr>
                </a:outerShdw>
              </a:effectLst>
              <a:latin typeface="+mj-lt"/>
              <a:ea typeface="+mj-ea"/>
              <a:cs typeface="+mj-cs"/>
            </a:endParaRPr>
          </a:p>
        </p:txBody>
      </p:sp>
      <p:grpSp>
        <p:nvGrpSpPr>
          <p:cNvPr id="2" name="Grupo 60"/>
          <p:cNvGrpSpPr>
            <a:grpSpLocks/>
          </p:cNvGrpSpPr>
          <p:nvPr/>
        </p:nvGrpSpPr>
        <p:grpSpPr bwMode="auto">
          <a:xfrm>
            <a:off x="4419600" y="3662363"/>
            <a:ext cx="4724400" cy="1909762"/>
            <a:chOff x="4696259" y="1500174"/>
            <a:chExt cx="4723614" cy="1909373"/>
          </a:xfrm>
        </p:grpSpPr>
        <p:sp>
          <p:nvSpPr>
            <p:cNvPr id="57" name="Retângulo 56"/>
            <p:cNvSpPr/>
            <p:nvPr/>
          </p:nvSpPr>
          <p:spPr>
            <a:xfrm>
              <a:off x="4696363" y="2019550"/>
              <a:ext cx="4644757" cy="369269"/>
            </a:xfrm>
            <a:prstGeom prst="rect">
              <a:avLst/>
            </a:prstGeom>
          </p:spPr>
          <p:txBody>
            <a:bodyPr wrap="none">
              <a:spAutoFit/>
            </a:bodyPr>
            <a:lstStyle/>
            <a:p>
              <a:pPr fontAlgn="auto">
                <a:spcBef>
                  <a:spcPts val="0"/>
                </a:spcBef>
                <a:spcAft>
                  <a:spcPts val="0"/>
                </a:spcAft>
                <a:defRPr/>
              </a:pP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2: ITO/</a:t>
              </a:r>
              <a:r>
                <a:rPr lang="pt-BR" dirty="0">
                  <a:solidFill>
                    <a:schemeClr val="bg2">
                      <a:lumMod val="20000"/>
                      <a:lumOff val="80000"/>
                    </a:schemeClr>
                  </a:solidFill>
                  <a:effectLst>
                    <a:glow rad="139700">
                      <a:schemeClr val="accent1">
                        <a:satMod val="175000"/>
                        <a:alpha val="40000"/>
                      </a:schemeClr>
                    </a:glow>
                    <a:reflection blurRad="6350" stA="55000" endA="300" endPos="45500" dir="5400000" sy="-100000" algn="bl" rotWithShape="0"/>
                  </a:effectLst>
                  <a:latin typeface="+mn-lt"/>
                  <a:ea typeface="Times New Roman" pitchFamily="18" charset="0"/>
                  <a:cs typeface="+mn-cs"/>
                </a:rPr>
                <a:t>MTCD(40)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Li[Tb(</a:t>
              </a:r>
              <a:r>
                <a:rPr lang="pt-BR" dirty="0" err="1">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acac</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)4](50)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/Al(160)</a:t>
              </a:r>
              <a:endParaRPr lang="pt-BR" dirty="0">
                <a:latin typeface="+mn-lt"/>
                <a:cs typeface="+mn-cs"/>
              </a:endParaRPr>
            </a:p>
          </p:txBody>
        </p:sp>
        <p:sp>
          <p:nvSpPr>
            <p:cNvPr id="58" name="Retângulo 57"/>
            <p:cNvSpPr/>
            <p:nvPr/>
          </p:nvSpPr>
          <p:spPr>
            <a:xfrm>
              <a:off x="4714876" y="1500174"/>
              <a:ext cx="4335935" cy="369269"/>
            </a:xfrm>
            <a:prstGeom prst="rect">
              <a:avLst/>
            </a:prstGeom>
          </p:spPr>
          <p:txBody>
            <a:bodyPr wrap="none">
              <a:spAutoFit/>
            </a:bodyPr>
            <a:lstStyle/>
            <a:p>
              <a:pPr fontAlgn="auto">
                <a:spcBef>
                  <a:spcPts val="0"/>
                </a:spcBef>
                <a:spcAft>
                  <a:spcPts val="0"/>
                </a:spcAft>
                <a:defRPr/>
              </a:pP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1: ITO/</a:t>
              </a:r>
              <a:r>
                <a:rPr lang="pt-BR" dirty="0">
                  <a:solidFill>
                    <a:srgbClr val="FFFF00"/>
                  </a:solidFill>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NPB(40)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Li[Tb(</a:t>
              </a:r>
              <a:r>
                <a:rPr lang="pt-BR" dirty="0" err="1">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acac</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a:t>
              </a:r>
              <a:r>
                <a:rPr lang="pt-BR" baseline="-25000"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4</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](50)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/Al(160)</a:t>
              </a:r>
              <a:endParaRPr lang="pt-BR" dirty="0">
                <a:latin typeface="+mn-lt"/>
                <a:cs typeface="+mn-cs"/>
              </a:endParaRPr>
            </a:p>
          </p:txBody>
        </p:sp>
        <p:sp>
          <p:nvSpPr>
            <p:cNvPr id="59" name="Retângulo 58"/>
            <p:cNvSpPr/>
            <p:nvPr/>
          </p:nvSpPr>
          <p:spPr>
            <a:xfrm>
              <a:off x="4696259" y="2500306"/>
              <a:ext cx="4723614" cy="369269"/>
            </a:xfrm>
            <a:prstGeom prst="rect">
              <a:avLst/>
            </a:prstGeom>
          </p:spPr>
          <p:txBody>
            <a:bodyPr wrap="none">
              <a:spAutoFit/>
            </a:bodyPr>
            <a:lstStyle/>
            <a:p>
              <a:pPr fontAlgn="auto">
                <a:spcBef>
                  <a:spcPts val="0"/>
                </a:spcBef>
                <a:spcAft>
                  <a:spcPts val="0"/>
                </a:spcAft>
                <a:defRPr/>
              </a:pP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3: ITO/</a:t>
              </a:r>
              <a:r>
                <a:rPr lang="pt-BR" dirty="0">
                  <a:solidFill>
                    <a:schemeClr val="bg2">
                      <a:lumMod val="20000"/>
                      <a:lumOff val="80000"/>
                    </a:schemeClr>
                  </a:solidFill>
                  <a:effectLst>
                    <a:glow rad="139700">
                      <a:schemeClr val="accent1">
                        <a:satMod val="175000"/>
                        <a:alpha val="40000"/>
                      </a:schemeClr>
                    </a:glow>
                    <a:reflection blurRad="6350" stA="55000" endA="300" endPos="45500" dir="5400000" sy="-100000" algn="bl" rotWithShape="0"/>
                  </a:effectLst>
                  <a:latin typeface="+mn-lt"/>
                  <a:ea typeface="Times New Roman" pitchFamily="18" charset="0"/>
                  <a:cs typeface="+mn-cs"/>
                </a:rPr>
                <a:t>MTCD(40)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Na[Tb(</a:t>
              </a:r>
              <a:r>
                <a:rPr lang="pt-BR" dirty="0" err="1">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acac</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)4](50)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/Al(160)</a:t>
              </a:r>
              <a:endParaRPr lang="pt-BR" dirty="0">
                <a:latin typeface="+mn-lt"/>
                <a:cs typeface="+mn-cs"/>
              </a:endParaRPr>
            </a:p>
          </p:txBody>
        </p:sp>
        <p:sp>
          <p:nvSpPr>
            <p:cNvPr id="60" name="Retângulo 59"/>
            <p:cNvSpPr/>
            <p:nvPr/>
          </p:nvSpPr>
          <p:spPr>
            <a:xfrm>
              <a:off x="4712025" y="3040278"/>
              <a:ext cx="4612702" cy="369269"/>
            </a:xfrm>
            <a:prstGeom prst="rect">
              <a:avLst/>
            </a:prstGeom>
          </p:spPr>
          <p:txBody>
            <a:bodyPr wrap="none">
              <a:spAutoFit/>
            </a:bodyPr>
            <a:lstStyle/>
            <a:p>
              <a:pPr fontAlgn="auto">
                <a:spcBef>
                  <a:spcPts val="0"/>
                </a:spcBef>
                <a:spcAft>
                  <a:spcPts val="0"/>
                </a:spcAft>
                <a:defRPr/>
              </a:pP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4: ITO/</a:t>
              </a:r>
              <a:r>
                <a:rPr lang="pt-BR" dirty="0">
                  <a:solidFill>
                    <a:schemeClr val="bg2">
                      <a:lumMod val="20000"/>
                      <a:lumOff val="80000"/>
                    </a:schemeClr>
                  </a:solidFill>
                  <a:effectLst>
                    <a:glow rad="139700">
                      <a:schemeClr val="accent1">
                        <a:satMod val="175000"/>
                        <a:alpha val="40000"/>
                      </a:schemeClr>
                    </a:glow>
                    <a:reflection blurRad="6350" stA="55000" endA="300" endPos="45500" dir="5400000" sy="-100000" algn="bl" rotWithShape="0"/>
                  </a:effectLst>
                  <a:latin typeface="+mn-lt"/>
                  <a:ea typeface="Times New Roman" pitchFamily="18" charset="0"/>
                  <a:cs typeface="+mn-cs"/>
                </a:rPr>
                <a:t>MTCD(40)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K[Tb(</a:t>
              </a:r>
              <a:r>
                <a:rPr lang="pt-BR" dirty="0" err="1">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acac</a:t>
              </a:r>
              <a:r>
                <a:rPr lang="pt-BR" dirty="0">
                  <a:effectLst>
                    <a:glow rad="139700">
                      <a:schemeClr val="accent5">
                        <a:satMod val="175000"/>
                        <a:alpha val="40000"/>
                      </a:schemeClr>
                    </a:glow>
                    <a:reflection blurRad="6350" stA="55000" endA="300" endPos="45500" dir="5400000" sy="-100000" algn="bl" rotWithShape="0"/>
                  </a:effectLst>
                  <a:latin typeface="+mn-lt"/>
                  <a:ea typeface="Times New Roman" pitchFamily="18" charset="0"/>
                  <a:cs typeface="+mn-cs"/>
                </a:rPr>
                <a:t>)4](50)</a:t>
              </a:r>
              <a:r>
                <a:rPr lang="pt-BR" dirty="0">
                  <a:effectLst>
                    <a:glow rad="139700">
                      <a:schemeClr val="accent2">
                        <a:satMod val="175000"/>
                        <a:alpha val="40000"/>
                      </a:schemeClr>
                    </a:glow>
                    <a:reflection blurRad="6350" stA="55000" endA="300" endPos="45500" dir="5400000" sy="-100000" algn="bl" rotWithShape="0"/>
                  </a:effectLst>
                  <a:latin typeface="+mn-lt"/>
                  <a:ea typeface="Times New Roman" pitchFamily="18" charset="0"/>
                  <a:cs typeface="+mn-cs"/>
                </a:rPr>
                <a:t>/Al(160)</a:t>
              </a:r>
              <a:endParaRPr lang="pt-BR" dirty="0">
                <a:latin typeface="+mn-lt"/>
                <a:cs typeface="+mn-cs"/>
              </a:endParaRPr>
            </a:p>
          </p:txBody>
        </p:sp>
      </p:grpSp>
      <p:sp>
        <p:nvSpPr>
          <p:cNvPr id="62" name="Título 3"/>
          <p:cNvSpPr txBox="1">
            <a:spLocks/>
          </p:cNvSpPr>
          <p:nvPr/>
        </p:nvSpPr>
        <p:spPr bwMode="auto">
          <a:xfrm>
            <a:off x="4418830" y="3143248"/>
            <a:ext cx="4500562" cy="928694"/>
          </a:xfrm>
          <a:prstGeom prst="rect">
            <a:avLst/>
          </a:prstGeom>
          <a:noFill/>
          <a:ln w="9525">
            <a:noFill/>
            <a:miter lim="800000"/>
            <a:headEnd/>
            <a:tailEnd/>
          </a:ln>
        </p:spPr>
        <p:txBody>
          <a:bodyPr lIns="0" tIns="0" rIns="18288" bIns="0" anchor="ctr">
            <a:scene3d>
              <a:camera prst="orthographicFront"/>
              <a:lightRig rig="freezing" dir="t">
                <a:rot lat="0" lon="0" rev="5640000"/>
              </a:lightRig>
            </a:scene3d>
            <a:sp3d prstMaterial="flat">
              <a:bevelT w="38100" h="38100"/>
              <a:contourClr>
                <a:schemeClr val="tx2"/>
              </a:contourClr>
            </a:sp3d>
          </a:bodyPr>
          <a:lstStyle/>
          <a:p>
            <a:pPr algn="ctr" fontAlgn="auto">
              <a:spcAft>
                <a:spcPts val="0"/>
              </a:spcAft>
              <a:defRPr/>
            </a:pPr>
            <a:r>
              <a:rPr lang="pt-BR" sz="3200" b="1" dirty="0">
                <a:solidFill>
                  <a:srgbClr val="FFFF00"/>
                </a:solidFill>
                <a:effectLst>
                  <a:outerShdw blurRad="38100" dist="25400" dir="5400000" algn="tl" rotWithShape="0">
                    <a:srgbClr val="000000">
                      <a:alpha val="43000"/>
                    </a:srgbClr>
                  </a:outerShdw>
                </a:effectLst>
                <a:latin typeface="+mj-lt"/>
                <a:ea typeface="+mj-ea"/>
                <a:cs typeface="+mj-cs"/>
              </a:rPr>
              <a:t>Experimental</a:t>
            </a:r>
            <a:br>
              <a:rPr lang="pt-BR" sz="3200" b="1" dirty="0">
                <a:solidFill>
                  <a:srgbClr val="FFFF00"/>
                </a:solidFill>
                <a:effectLst>
                  <a:outerShdw blurRad="38100" dist="25400" dir="5400000" algn="tl" rotWithShape="0">
                    <a:srgbClr val="000000">
                      <a:alpha val="43000"/>
                    </a:srgbClr>
                  </a:outerShdw>
                </a:effectLst>
                <a:latin typeface="+mj-lt"/>
                <a:ea typeface="+mj-ea"/>
                <a:cs typeface="+mj-cs"/>
              </a:rPr>
            </a:br>
            <a:endParaRPr lang="pt-BR" sz="3200" b="1" dirty="0">
              <a:solidFill>
                <a:srgbClr val="FFFF00"/>
              </a:solidFill>
              <a:effectLst>
                <a:outerShdw blurRad="38100" dist="25400" dir="5400000" algn="tl" rotWithShape="0">
                  <a:srgbClr val="000000">
                    <a:alpha val="43000"/>
                  </a:srgbClr>
                </a:outerShdw>
              </a:effectLst>
              <a:latin typeface="+mj-lt"/>
              <a:ea typeface="+mj-ea"/>
              <a:cs typeface="+mj-cs"/>
            </a:endParaRPr>
          </a:p>
        </p:txBody>
      </p:sp>
      <p:sp>
        <p:nvSpPr>
          <p:cNvPr id="17415" name="Retângulo 62"/>
          <p:cNvSpPr>
            <a:spLocks noChangeArrowheads="1"/>
          </p:cNvSpPr>
          <p:nvPr/>
        </p:nvSpPr>
        <p:spPr bwMode="auto">
          <a:xfrm>
            <a:off x="2714625" y="6143625"/>
            <a:ext cx="6357938" cy="338138"/>
          </a:xfrm>
          <a:prstGeom prst="rect">
            <a:avLst/>
          </a:prstGeom>
          <a:noFill/>
          <a:ln w="9525">
            <a:noFill/>
            <a:miter lim="800000"/>
            <a:headEnd/>
            <a:tailEnd/>
          </a:ln>
        </p:spPr>
        <p:txBody>
          <a:bodyPr>
            <a:spAutoFit/>
          </a:bodyPr>
          <a:lstStyle/>
          <a:p>
            <a:r>
              <a:rPr lang="en-US" sz="1600"/>
              <a:t>NPB (N,N´-bis(1-naphtyl)-N,N´-diphenyl-1,1´-biphenyl-4,4´-diamine</a:t>
            </a:r>
            <a:endParaRPr lang="pt-BR" sz="1600"/>
          </a:p>
        </p:txBody>
      </p:sp>
      <p:sp>
        <p:nvSpPr>
          <p:cNvPr id="17416" name="Retângulo 63"/>
          <p:cNvSpPr>
            <a:spLocks noChangeArrowheads="1"/>
          </p:cNvSpPr>
          <p:nvPr/>
        </p:nvSpPr>
        <p:spPr bwMode="auto">
          <a:xfrm>
            <a:off x="0" y="6519863"/>
            <a:ext cx="9144000" cy="338137"/>
          </a:xfrm>
          <a:prstGeom prst="rect">
            <a:avLst/>
          </a:prstGeom>
          <a:noFill/>
          <a:ln w="9525">
            <a:noFill/>
            <a:miter lim="800000"/>
            <a:headEnd/>
            <a:tailEnd/>
          </a:ln>
        </p:spPr>
        <p:txBody>
          <a:bodyPr>
            <a:spAutoFit/>
          </a:bodyPr>
          <a:lstStyle/>
          <a:p>
            <a:pPr algn="r"/>
            <a:r>
              <a:rPr lang="en-US" sz="1600"/>
              <a:t>MTCD (1-(3-methylphenyl)-1,2,3,4 tetrahidroquinoline-6-carboxialdeide-1,1´-diphenilhidrazone</a:t>
            </a:r>
            <a:endParaRPr lang="pt-BR" sz="1600"/>
          </a:p>
        </p:txBody>
      </p:sp>
      <p:sp>
        <p:nvSpPr>
          <p:cNvPr id="13" name="Retângulo 12"/>
          <p:cNvSpPr/>
          <p:nvPr/>
        </p:nvSpPr>
        <p:spPr>
          <a:xfrm>
            <a:off x="4584250" y="2117484"/>
            <a:ext cx="4260525" cy="400110"/>
          </a:xfrm>
          <a:prstGeom prst="rect">
            <a:avLst/>
          </a:prstGeom>
        </p:spPr>
        <p:txBody>
          <a:bodyPr wrap="none">
            <a:spAutoFit/>
          </a:bodyPr>
          <a:lstStyle/>
          <a:p>
            <a:pPr>
              <a:defRPr/>
            </a:pPr>
            <a:r>
              <a:rPr lang="en-US" sz="2000" dirty="0">
                <a:effectLst>
                  <a:glow rad="139700">
                    <a:schemeClr val="accent2">
                      <a:satMod val="175000"/>
                      <a:alpha val="40000"/>
                    </a:schemeClr>
                  </a:glow>
                  <a:reflection blurRad="6350" stA="60000" endA="900" endPos="58000" dir="5400000" sy="-100000" algn="bl" rotWithShape="0"/>
                </a:effectLst>
                <a:latin typeface="+mn-lt"/>
              </a:rPr>
              <a:t>M[Tb(β-</a:t>
            </a:r>
            <a:r>
              <a:rPr lang="en-US" sz="2000" dirty="0" err="1">
                <a:effectLst>
                  <a:glow rad="139700">
                    <a:schemeClr val="accent2">
                      <a:satMod val="175000"/>
                      <a:alpha val="40000"/>
                    </a:schemeClr>
                  </a:glow>
                  <a:reflection blurRad="6350" stA="60000" endA="900" endPos="58000" dir="5400000" sy="-100000" algn="bl" rotWithShape="0"/>
                </a:effectLst>
                <a:latin typeface="+mn-lt"/>
              </a:rPr>
              <a:t>diketonate</a:t>
            </a:r>
            <a:r>
              <a:rPr lang="en-US" sz="2000" dirty="0">
                <a:effectLst>
                  <a:glow rad="139700">
                    <a:schemeClr val="accent2">
                      <a:satMod val="175000"/>
                      <a:alpha val="40000"/>
                    </a:schemeClr>
                  </a:glow>
                  <a:reflection blurRad="6350" stA="60000" endA="900" endPos="58000" dir="5400000" sy="-100000" algn="bl" rotWithShape="0"/>
                </a:effectLst>
                <a:latin typeface="+mn-lt"/>
              </a:rPr>
              <a:t>)</a:t>
            </a:r>
            <a:r>
              <a:rPr lang="en-US" sz="2000" baseline="-25000" dirty="0">
                <a:effectLst>
                  <a:glow rad="139700">
                    <a:schemeClr val="accent2">
                      <a:satMod val="175000"/>
                      <a:alpha val="40000"/>
                    </a:schemeClr>
                  </a:glow>
                  <a:reflection blurRad="6350" stA="60000" endA="900" endPos="58000" dir="5400000" sy="-100000" algn="bl" rotWithShape="0"/>
                </a:effectLst>
                <a:latin typeface="+mn-lt"/>
              </a:rPr>
              <a:t>4       </a:t>
            </a:r>
            <a:r>
              <a:rPr lang="en-US" sz="2000" dirty="0">
                <a:effectLst>
                  <a:glow rad="139700">
                    <a:schemeClr val="accent2">
                      <a:satMod val="175000"/>
                      <a:alpha val="40000"/>
                    </a:schemeClr>
                  </a:glow>
                  <a:reflection blurRad="6350" stA="60000" endA="900" endPos="58000" dir="5400000" sy="-100000" algn="bl" rotWithShape="0"/>
                </a:effectLst>
                <a:latin typeface="+mn-lt"/>
              </a:rPr>
              <a:t>M = Li, Na, K</a:t>
            </a:r>
            <a:endParaRPr lang="pt-BR" sz="2000" dirty="0">
              <a:latin typeface="+mn-lt"/>
            </a:endParaRPr>
          </a:p>
        </p:txBody>
      </p:sp>
      <p:sp>
        <p:nvSpPr>
          <p:cNvPr id="15" name="Título 3"/>
          <p:cNvSpPr>
            <a:spLocks noGrp="1"/>
          </p:cNvSpPr>
          <p:nvPr>
            <p:ph type="ctrTitle"/>
          </p:nvPr>
        </p:nvSpPr>
        <p:spPr>
          <a:xfrm>
            <a:off x="71406" y="-71462"/>
            <a:ext cx="8708872" cy="785818"/>
          </a:xfrm>
        </p:spPr>
        <p:txBody>
          <a:bodyPr>
            <a:normAutofit fontScale="90000"/>
          </a:bodyPr>
          <a:lstStyle/>
          <a:p>
            <a:pPr algn="l"/>
            <a:r>
              <a:rPr lang="pt-BR" sz="4800" dirty="0" smtClean="0"/>
              <a:t>Resultados – Sistema 2 – Sais de Lítio</a:t>
            </a:r>
            <a:endParaRPr lang="pt-BR" sz="4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1677988"/>
            <a:ext cx="9144000" cy="0"/>
          </a:xfrm>
          <a:prstGeom prst="rect">
            <a:avLst/>
          </a:prstGeom>
          <a:noFill/>
          <a:ln w="9525">
            <a:noFill/>
            <a:miter lim="800000"/>
            <a:headEnd/>
            <a:tailEnd/>
          </a:ln>
        </p:spPr>
        <p:txBody>
          <a:bodyPr wrap="none" anchor="ctr">
            <a:spAutoFit/>
          </a:bodyPr>
          <a:lstStyle/>
          <a:p>
            <a:endParaRPr lang="pt-BR">
              <a:latin typeface="Constantia" pitchFamily="18" charset="0"/>
            </a:endParaRPr>
          </a:p>
        </p:txBody>
      </p:sp>
      <p:sp>
        <p:nvSpPr>
          <p:cNvPr id="3077" name="Rectangle 5"/>
          <p:cNvSpPr>
            <a:spLocks noChangeArrowheads="1"/>
          </p:cNvSpPr>
          <p:nvPr/>
        </p:nvSpPr>
        <p:spPr bwMode="auto">
          <a:xfrm>
            <a:off x="0" y="1677988"/>
            <a:ext cx="9144000" cy="0"/>
          </a:xfrm>
          <a:prstGeom prst="rect">
            <a:avLst/>
          </a:prstGeom>
          <a:noFill/>
          <a:ln w="9525">
            <a:noFill/>
            <a:miter lim="800000"/>
            <a:headEnd/>
            <a:tailEnd/>
          </a:ln>
        </p:spPr>
        <p:txBody>
          <a:bodyPr wrap="none" anchor="ctr">
            <a:spAutoFit/>
          </a:bodyPr>
          <a:lstStyle/>
          <a:p>
            <a:endParaRPr lang="pt-BR">
              <a:latin typeface="Constantia" pitchFamily="18" charset="0"/>
            </a:endParaRPr>
          </a:p>
        </p:txBody>
      </p:sp>
      <p:sp>
        <p:nvSpPr>
          <p:cNvPr id="3078" name="Rectangle 7"/>
          <p:cNvSpPr>
            <a:spLocks noChangeArrowheads="1"/>
          </p:cNvSpPr>
          <p:nvPr/>
        </p:nvSpPr>
        <p:spPr bwMode="auto">
          <a:xfrm>
            <a:off x="0" y="1677988"/>
            <a:ext cx="9144000" cy="0"/>
          </a:xfrm>
          <a:prstGeom prst="rect">
            <a:avLst/>
          </a:prstGeom>
          <a:noFill/>
          <a:ln w="9525">
            <a:noFill/>
            <a:miter lim="800000"/>
            <a:headEnd/>
            <a:tailEnd/>
          </a:ln>
        </p:spPr>
        <p:txBody>
          <a:bodyPr wrap="none" anchor="ctr">
            <a:spAutoFit/>
          </a:bodyPr>
          <a:lstStyle/>
          <a:p>
            <a:endParaRPr lang="pt-BR">
              <a:latin typeface="Constantia" pitchFamily="18" charset="0"/>
            </a:endParaRPr>
          </a:p>
        </p:txBody>
      </p:sp>
      <p:sp>
        <p:nvSpPr>
          <p:cNvPr id="13" name="Retângulo 12"/>
          <p:cNvSpPr/>
          <p:nvPr/>
        </p:nvSpPr>
        <p:spPr>
          <a:xfrm>
            <a:off x="178825" y="1142984"/>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pt-BR"/>
          </a:p>
        </p:txBody>
      </p:sp>
      <p:sp>
        <p:nvSpPr>
          <p:cNvPr id="308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latin typeface="Constantia" pitchFamily="18" charset="0"/>
            </a:endParaRPr>
          </a:p>
        </p:txBody>
      </p:sp>
      <p:graphicFrame>
        <p:nvGraphicFramePr>
          <p:cNvPr id="3074" name="Object 1"/>
          <p:cNvGraphicFramePr>
            <a:graphicFrameLocks noChangeAspect="1"/>
          </p:cNvGraphicFramePr>
          <p:nvPr/>
        </p:nvGraphicFramePr>
        <p:xfrm>
          <a:off x="273050" y="1277938"/>
          <a:ext cx="4143375" cy="3019425"/>
        </p:xfrm>
        <a:graphic>
          <a:graphicData uri="http://schemas.openxmlformats.org/presentationml/2006/ole">
            <mc:AlternateContent xmlns:mc="http://schemas.openxmlformats.org/markup-compatibility/2006">
              <mc:Choice xmlns:v="urn:schemas-microsoft-com:vml" Requires="v">
                <p:oleObj spid="_x0000_s411738" name="Graph" r:id="rId4" imgW="3800246" imgH="3017520" progId="Origin50.Graph">
                  <p:embed/>
                </p:oleObj>
              </mc:Choice>
              <mc:Fallback>
                <p:oleObj name="Graph" r:id="rId4" imgW="3800246" imgH="3017520" progId="Origin50.Graph">
                  <p:embed/>
                  <p:pic>
                    <p:nvPicPr>
                      <p:cNvPr id="0" name="Picture 86"/>
                      <p:cNvPicPr>
                        <a:picLocks noChangeAspect="1" noChangeArrowheads="1"/>
                      </p:cNvPicPr>
                      <p:nvPr/>
                    </p:nvPicPr>
                    <p:blipFill>
                      <a:blip r:embed="rId5">
                        <a:extLst>
                          <a:ext uri="{28A0092B-C50C-407E-A947-70E740481C1C}">
                            <a14:useLocalDpi xmlns:a14="http://schemas.microsoft.com/office/drawing/2010/main" val="0"/>
                          </a:ext>
                        </a:extLst>
                      </a:blip>
                      <a:srcRect l="4642" t="11093" r="5968" b="6203"/>
                      <a:stretch>
                        <a:fillRect/>
                      </a:stretch>
                    </p:blipFill>
                    <p:spPr bwMode="auto">
                      <a:xfrm>
                        <a:off x="273050" y="1277938"/>
                        <a:ext cx="4143375" cy="301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latin typeface="Constantia" pitchFamily="18" charset="0"/>
            </a:endParaRPr>
          </a:p>
        </p:txBody>
      </p:sp>
      <p:sp>
        <p:nvSpPr>
          <p:cNvPr id="16" name="Título 3"/>
          <p:cNvSpPr>
            <a:spLocks noGrp="1"/>
          </p:cNvSpPr>
          <p:nvPr>
            <p:ph type="ctrTitle"/>
          </p:nvPr>
        </p:nvSpPr>
        <p:spPr>
          <a:xfrm>
            <a:off x="304502" y="-13406"/>
            <a:ext cx="7851648" cy="785818"/>
          </a:xfrm>
        </p:spPr>
        <p:txBody>
          <a:bodyPr/>
          <a:lstStyle/>
          <a:p>
            <a:pPr algn="l" eaLnBrk="1" fontAlgn="auto" hangingPunct="1">
              <a:spcAft>
                <a:spcPts val="0"/>
              </a:spcAft>
              <a:defRPr/>
            </a:pPr>
            <a:r>
              <a:rPr lang="pt-BR" sz="4800" dirty="0" smtClean="0"/>
              <a:t>Resultados</a:t>
            </a:r>
            <a:endParaRPr lang="pt-BR" sz="4800" dirty="0"/>
          </a:p>
        </p:txBody>
      </p:sp>
      <p:sp>
        <p:nvSpPr>
          <p:cNvPr id="18" name="Retângulo 17"/>
          <p:cNvSpPr/>
          <p:nvPr/>
        </p:nvSpPr>
        <p:spPr>
          <a:xfrm>
            <a:off x="357158" y="4812048"/>
            <a:ext cx="3931920" cy="1188720"/>
          </a:xfrm>
          <a:prstGeom prst="rect">
            <a:avLst/>
          </a:prstGeom>
        </p:spPr>
        <p:txBody>
          <a:bodyPr>
            <a:spAutoFit/>
          </a:bodyPr>
          <a:lstStyle/>
          <a:p>
            <a:pPr algn="just" fontAlgn="auto">
              <a:lnSpc>
                <a:spcPct val="150000"/>
              </a:lnSpc>
              <a:spcBef>
                <a:spcPts val="0"/>
              </a:spcBef>
              <a:spcAft>
                <a:spcPts val="0"/>
              </a:spcAft>
              <a:defRPr/>
            </a:pPr>
            <a:r>
              <a:rPr lang="pt-BR" sz="1600" dirty="0">
                <a:solidFill>
                  <a:srgbClr val="FFFF00"/>
                </a:solidFill>
                <a:effectLst>
                  <a:glow rad="139700">
                    <a:schemeClr val="accent2">
                      <a:satMod val="175000"/>
                      <a:alpha val="40000"/>
                    </a:schemeClr>
                  </a:glow>
                  <a:reflection blurRad="6350" stA="60000" endA="900" endPos="58000" dir="5400000" sy="-100000" algn="bl" rotWithShape="0"/>
                </a:effectLst>
                <a:latin typeface="+mn-lt"/>
                <a:cs typeface="+mn-cs"/>
              </a:rPr>
              <a:t>Fig.1 -</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Photoluminescence</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spectra</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of</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the</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Tb-complex</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recorded</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at</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low</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temperature</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77 K,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under</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excitation</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at</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 342 </a:t>
            </a:r>
            <a:r>
              <a:rPr lang="pt-BR" sz="1600" dirty="0" err="1">
                <a:effectLst>
                  <a:glow rad="139700">
                    <a:schemeClr val="accent2">
                      <a:satMod val="175000"/>
                      <a:alpha val="40000"/>
                    </a:schemeClr>
                  </a:glow>
                  <a:reflection blurRad="6350" stA="60000" endA="900" endPos="58000" dir="5400000" sy="-100000" algn="bl" rotWithShape="0"/>
                </a:effectLst>
                <a:latin typeface="+mn-lt"/>
                <a:cs typeface="+mn-cs"/>
              </a:rPr>
              <a:t>nm</a:t>
            </a:r>
            <a:r>
              <a:rPr lang="pt-BR" sz="1600" dirty="0">
                <a:effectLst>
                  <a:glow rad="139700">
                    <a:schemeClr val="accent2">
                      <a:satMod val="175000"/>
                      <a:alpha val="40000"/>
                    </a:schemeClr>
                  </a:glow>
                  <a:reflection blurRad="6350" stA="60000" endA="900" endPos="58000" dir="5400000" sy="-100000" algn="bl" rotWithShape="0"/>
                </a:effectLst>
                <a:latin typeface="+mn-lt"/>
                <a:cs typeface="+mn-cs"/>
              </a:rPr>
              <a:t>.</a:t>
            </a:r>
          </a:p>
          <a:p>
            <a:pPr algn="just" fontAlgn="auto">
              <a:lnSpc>
                <a:spcPct val="150000"/>
              </a:lnSpc>
              <a:spcBef>
                <a:spcPts val="0"/>
              </a:spcBef>
              <a:spcAft>
                <a:spcPts val="0"/>
              </a:spcAft>
              <a:defRPr/>
            </a:pPr>
            <a:endParaRPr lang="pt-BR" sz="1600" dirty="0">
              <a:effectLst>
                <a:glow rad="139700">
                  <a:schemeClr val="accent2">
                    <a:satMod val="175000"/>
                    <a:alpha val="40000"/>
                  </a:schemeClr>
                </a:glow>
                <a:reflection blurRad="6350" stA="60000" endA="900" endPos="58000" dir="5400000" sy="-100000" algn="bl" rotWithShape="0"/>
              </a:effectLst>
              <a:latin typeface="+mn-lt"/>
              <a:cs typeface="+mn-cs"/>
            </a:endParaRPr>
          </a:p>
        </p:txBody>
      </p:sp>
      <p:sp>
        <p:nvSpPr>
          <p:cNvPr id="19" name="Retângulo 18"/>
          <p:cNvSpPr/>
          <p:nvPr/>
        </p:nvSpPr>
        <p:spPr>
          <a:xfrm>
            <a:off x="4709712" y="1666325"/>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pt-BR"/>
          </a:p>
        </p:txBody>
      </p:sp>
      <p:graphicFrame>
        <p:nvGraphicFramePr>
          <p:cNvPr id="3075" name="Object 2"/>
          <p:cNvGraphicFramePr>
            <a:graphicFrameLocks noChangeAspect="1"/>
          </p:cNvGraphicFramePr>
          <p:nvPr/>
        </p:nvGraphicFramePr>
        <p:xfrm>
          <a:off x="4803775" y="1797050"/>
          <a:ext cx="4071938" cy="3008313"/>
        </p:xfrm>
        <a:graphic>
          <a:graphicData uri="http://schemas.openxmlformats.org/presentationml/2006/ole">
            <mc:AlternateContent xmlns:mc="http://schemas.openxmlformats.org/markup-compatibility/2006">
              <mc:Choice xmlns:v="urn:schemas-microsoft-com:vml" Requires="v">
                <p:oleObj spid="_x0000_s411739" name="Graph" r:id="rId6" imgW="3820973" imgH="2873654" progId="Origin50.Graph">
                  <p:embed/>
                </p:oleObj>
              </mc:Choice>
              <mc:Fallback>
                <p:oleObj name="Graph" r:id="rId6" imgW="3820973" imgH="2873654" progId="Origin50.Graph">
                  <p:embed/>
                  <p:pic>
                    <p:nvPicPr>
                      <p:cNvPr id="0" name="Picture 87"/>
                      <p:cNvPicPr>
                        <a:picLocks noChangeAspect="1" noChangeArrowheads="1"/>
                      </p:cNvPicPr>
                      <p:nvPr/>
                    </p:nvPicPr>
                    <p:blipFill>
                      <a:blip r:embed="rId7">
                        <a:extLst>
                          <a:ext uri="{28A0092B-C50C-407E-A947-70E740481C1C}">
                            <a14:useLocalDpi xmlns:a14="http://schemas.microsoft.com/office/drawing/2010/main" val="0"/>
                          </a:ext>
                        </a:extLst>
                      </a:blip>
                      <a:srcRect l="5560" t="5667" r="5466" b="6927"/>
                      <a:stretch>
                        <a:fillRect/>
                      </a:stretch>
                    </p:blipFill>
                    <p:spPr bwMode="auto">
                      <a:xfrm>
                        <a:off x="4803775" y="1797050"/>
                        <a:ext cx="4071938" cy="300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tângulo 13"/>
          <p:cNvSpPr/>
          <p:nvPr/>
        </p:nvSpPr>
        <p:spPr>
          <a:xfrm>
            <a:off x="4871768" y="5061934"/>
            <a:ext cx="3931920" cy="1554480"/>
          </a:xfrm>
          <a:prstGeom prst="rect">
            <a:avLst/>
          </a:prstGeom>
        </p:spPr>
        <p:txBody>
          <a:bodyPr>
            <a:spAutoFit/>
          </a:bodyPr>
          <a:lstStyle/>
          <a:p>
            <a:pPr algn="just">
              <a:lnSpc>
                <a:spcPct val="150000"/>
              </a:lnSpc>
              <a:defRPr/>
            </a:pPr>
            <a:r>
              <a:rPr lang="en-US" sz="1600" dirty="0">
                <a:solidFill>
                  <a:srgbClr val="FFFF00"/>
                </a:solidFill>
                <a:effectLst>
                  <a:glow rad="139700">
                    <a:schemeClr val="accent2">
                      <a:satMod val="175000"/>
                      <a:alpha val="40000"/>
                    </a:schemeClr>
                  </a:glow>
                  <a:reflection blurRad="6350" stA="60000" endA="900" endPos="58000" dir="5400000" sy="-100000" algn="bl" rotWithShape="0"/>
                </a:effectLst>
                <a:latin typeface="+mn-lt"/>
                <a:cs typeface="+mn-cs"/>
              </a:rPr>
              <a:t>Fig.2-</a:t>
            </a:r>
            <a:r>
              <a:rPr lang="en-US" sz="1600" dirty="0">
                <a:effectLst>
                  <a:glow rad="139700">
                    <a:schemeClr val="accent2">
                      <a:satMod val="175000"/>
                      <a:alpha val="40000"/>
                    </a:schemeClr>
                  </a:glow>
                  <a:reflection blurRad="6350" stA="60000" endA="900" endPos="58000" dir="5400000" sy="-100000" algn="bl" rotWithShape="0"/>
                </a:effectLst>
                <a:latin typeface="+mn-lt"/>
                <a:cs typeface="+mn-cs"/>
              </a:rPr>
              <a:t> Absorption and PL emission spectra at room temperature from thin films of  Tb</a:t>
            </a:r>
            <a:r>
              <a:rPr lang="en-US" sz="1600" baseline="30000" dirty="0">
                <a:effectLst>
                  <a:glow rad="139700">
                    <a:schemeClr val="accent2">
                      <a:satMod val="175000"/>
                      <a:alpha val="40000"/>
                    </a:schemeClr>
                  </a:glow>
                  <a:reflection blurRad="6350" stA="60000" endA="900" endPos="58000" dir="5400000" sy="-100000" algn="bl" rotWithShape="0"/>
                </a:effectLst>
                <a:latin typeface="+mn-lt"/>
                <a:cs typeface="+mn-cs"/>
              </a:rPr>
              <a:t>3+</a:t>
            </a:r>
            <a:r>
              <a:rPr lang="en-US" sz="1600" dirty="0">
                <a:effectLst>
                  <a:glow rad="139700">
                    <a:schemeClr val="accent2">
                      <a:satMod val="175000"/>
                      <a:alpha val="40000"/>
                    </a:schemeClr>
                  </a:glow>
                  <a:reflection blurRad="6350" stA="60000" endA="900" endPos="58000" dir="5400000" sy="-100000" algn="bl" rotWithShape="0"/>
                </a:effectLst>
                <a:latin typeface="+mn-lt"/>
                <a:cs typeface="+mn-cs"/>
              </a:rPr>
              <a:t>-complexes recorded at room temperature,  under excitation at 280 nm.</a:t>
            </a:r>
            <a:endParaRPr lang="pt-BR" sz="1600" dirty="0">
              <a:effectLst>
                <a:glow rad="139700">
                  <a:schemeClr val="accent2">
                    <a:satMod val="175000"/>
                    <a:alpha val="40000"/>
                  </a:schemeClr>
                </a:glow>
                <a:reflection blurRad="6350" stA="60000" endA="900" endPos="58000" dir="5400000" sy="-100000" algn="bl" rotWithShape="0"/>
              </a:effectLst>
              <a:latin typeface="+mn-lt"/>
              <a:cs typeface="+mn-cs"/>
            </a:endParaRPr>
          </a:p>
        </p:txBody>
      </p:sp>
      <p:sp>
        <p:nvSpPr>
          <p:cNvPr id="15" name="Retângulo 14"/>
          <p:cNvSpPr/>
          <p:nvPr/>
        </p:nvSpPr>
        <p:spPr>
          <a:xfrm>
            <a:off x="6089044" y="2830200"/>
            <a:ext cx="1103187" cy="261610"/>
          </a:xfrm>
          <a:prstGeom prst="rect">
            <a:avLst/>
          </a:prstGeom>
        </p:spPr>
        <p:txBody>
          <a:bodyPr wrap="none">
            <a:spAutoFit/>
          </a:bodyPr>
          <a:lstStyle/>
          <a:p>
            <a:pPr algn="ctr">
              <a:defRPr/>
            </a:pPr>
            <a:r>
              <a:rPr lang="pt-BR" sz="1100" dirty="0">
                <a:solidFill>
                  <a:schemeClr val="tx2">
                    <a:lumMod val="25000"/>
                  </a:schemeClr>
                </a:solidFill>
                <a:effectLst>
                  <a:glow rad="101600">
                    <a:schemeClr val="accent5">
                      <a:satMod val="175000"/>
                      <a:alpha val="40000"/>
                    </a:schemeClr>
                  </a:glow>
                  <a:reflection blurRad="6350" stA="60000" endA="900" endPos="58000" dir="5400000" sy="-100000" algn="bl" rotWithShape="0"/>
                </a:effectLst>
                <a:latin typeface="+mn-lt"/>
              </a:rPr>
              <a:t>(</a:t>
            </a:r>
            <a:r>
              <a:rPr lang="pt-BR" sz="1100" dirty="0" err="1">
                <a:solidFill>
                  <a:schemeClr val="tx2">
                    <a:lumMod val="25000"/>
                  </a:schemeClr>
                </a:solidFill>
                <a:effectLst>
                  <a:glow rad="101600">
                    <a:schemeClr val="accent5">
                      <a:satMod val="175000"/>
                      <a:alpha val="40000"/>
                    </a:schemeClr>
                  </a:glow>
                  <a:reflection blurRad="6350" stA="60000" endA="900" endPos="58000" dir="5400000" sy="-100000" algn="bl" rotWithShape="0"/>
                </a:effectLst>
                <a:latin typeface="+mn-lt"/>
              </a:rPr>
              <a:t>gap</a:t>
            </a:r>
            <a:r>
              <a:rPr lang="pt-BR" sz="1100" dirty="0">
                <a:solidFill>
                  <a:schemeClr val="tx2">
                    <a:lumMod val="25000"/>
                  </a:schemeClr>
                </a:solidFill>
                <a:effectLst>
                  <a:glow rad="101600">
                    <a:schemeClr val="accent5">
                      <a:satMod val="175000"/>
                      <a:alpha val="40000"/>
                    </a:schemeClr>
                  </a:glow>
                  <a:reflection blurRad="6350" stA="60000" endA="900" endPos="58000" dir="5400000" sy="-100000" algn="bl" rotWithShape="0"/>
                </a:effectLst>
                <a:latin typeface="+mn-lt"/>
              </a:rPr>
              <a:t> = 3,80 </a:t>
            </a:r>
            <a:r>
              <a:rPr lang="pt-BR" sz="1100" dirty="0" err="1">
                <a:solidFill>
                  <a:schemeClr val="tx2">
                    <a:lumMod val="25000"/>
                  </a:schemeClr>
                </a:solidFill>
                <a:effectLst>
                  <a:glow rad="101600">
                    <a:schemeClr val="accent5">
                      <a:satMod val="175000"/>
                      <a:alpha val="40000"/>
                    </a:schemeClr>
                  </a:glow>
                  <a:reflection blurRad="6350" stA="60000" endA="900" endPos="58000" dir="5400000" sy="-100000" algn="bl" rotWithShape="0"/>
                </a:effectLst>
                <a:latin typeface="+mn-lt"/>
              </a:rPr>
              <a:t>eV</a:t>
            </a:r>
            <a:r>
              <a:rPr lang="pt-BR" sz="1100" dirty="0">
                <a:solidFill>
                  <a:schemeClr val="tx2">
                    <a:lumMod val="25000"/>
                  </a:schemeClr>
                </a:solidFill>
                <a:effectLst>
                  <a:glow rad="101600">
                    <a:schemeClr val="accent5">
                      <a:satMod val="175000"/>
                      <a:alpha val="40000"/>
                    </a:schemeClr>
                  </a:glow>
                  <a:reflection blurRad="6350" stA="60000" endA="900" endPos="58000" dir="5400000" sy="-100000" algn="bl" rotWithShape="0"/>
                </a:effectLst>
                <a:latin typeface="+mn-lt"/>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71462"/>
            <a:ext cx="7851648" cy="785818"/>
          </a:xfrm>
        </p:spPr>
        <p:txBody>
          <a:bodyPr/>
          <a:lstStyle/>
          <a:p>
            <a:pPr algn="l" eaLnBrk="1" fontAlgn="auto" hangingPunct="1">
              <a:spcAft>
                <a:spcPts val="0"/>
              </a:spcAft>
              <a:defRPr/>
            </a:pPr>
            <a:r>
              <a:rPr lang="pt-BR" sz="4800" dirty="0" smtClean="0"/>
              <a:t>Resultados</a:t>
            </a:r>
            <a:endParaRPr lang="pt-BR" sz="4800" baseline="30000" dirty="0"/>
          </a:p>
        </p:txBody>
      </p:sp>
      <p:pic>
        <p:nvPicPr>
          <p:cNvPr id="4" name="Picture 5"/>
          <p:cNvPicPr>
            <a:picLocks noChangeAspect="1" noChangeArrowheads="1"/>
          </p:cNvPicPr>
          <p:nvPr/>
        </p:nvPicPr>
        <p:blipFill>
          <a:blip r:embed="rId4" cstate="print"/>
          <a:srcRect/>
          <a:stretch>
            <a:fillRect/>
          </a:stretch>
        </p:blipFill>
        <p:spPr bwMode="auto">
          <a:xfrm>
            <a:off x="3071813" y="1489059"/>
            <a:ext cx="2973387" cy="950913"/>
          </a:xfrm>
          <a:prstGeom prst="rect">
            <a:avLst/>
          </a:prstGeom>
          <a:noFill/>
          <a:ln w="9525">
            <a:noFill/>
            <a:miter lim="800000"/>
            <a:headEnd/>
            <a:tailEnd/>
          </a:ln>
        </p:spPr>
      </p:pic>
      <p:sp>
        <p:nvSpPr>
          <p:cNvPr id="5" name="CaixaDeTexto 7"/>
          <p:cNvSpPr txBox="1">
            <a:spLocks noChangeArrowheads="1"/>
          </p:cNvSpPr>
          <p:nvPr/>
        </p:nvSpPr>
        <p:spPr bwMode="auto">
          <a:xfrm>
            <a:off x="3500438" y="2489184"/>
            <a:ext cx="2249487" cy="304800"/>
          </a:xfrm>
          <a:prstGeom prst="rect">
            <a:avLst/>
          </a:prstGeom>
          <a:noFill/>
          <a:ln w="9525">
            <a:noFill/>
            <a:miter lim="800000"/>
            <a:headEnd/>
            <a:tailEnd/>
          </a:ln>
        </p:spPr>
        <p:txBody>
          <a:bodyPr wrap="none">
            <a:spAutoFit/>
          </a:bodyPr>
          <a:lstStyle/>
          <a:p>
            <a:pPr algn="l" eaLnBrk="1" hangingPunct="1"/>
            <a:r>
              <a:rPr lang="en-US" sz="1400">
                <a:latin typeface="Calibri" pitchFamily="34" charset="0"/>
              </a:rPr>
              <a:t>Família dos Lantanídeos</a:t>
            </a:r>
            <a:endParaRPr lang="pt-BR" sz="1400">
              <a:latin typeface="Calibri" pitchFamily="34" charset="0"/>
            </a:endParaRPr>
          </a:p>
        </p:txBody>
      </p:sp>
      <p:graphicFrame>
        <p:nvGraphicFramePr>
          <p:cNvPr id="6" name="Object 2"/>
          <p:cNvGraphicFramePr>
            <a:graphicFrameLocks noChangeAspect="1"/>
          </p:cNvGraphicFramePr>
          <p:nvPr/>
        </p:nvGraphicFramePr>
        <p:xfrm>
          <a:off x="369888" y="3086084"/>
          <a:ext cx="3687762" cy="2700338"/>
        </p:xfrm>
        <a:graphic>
          <a:graphicData uri="http://schemas.openxmlformats.org/presentationml/2006/ole">
            <mc:AlternateContent xmlns:mc="http://schemas.openxmlformats.org/markup-compatibility/2006">
              <mc:Choice xmlns:v="urn:schemas-microsoft-com:vml" Requires="v">
                <p:oleObj spid="_x0000_s414810" name="Graph" r:id="rId5" imgW="3475939" imgH="2909011" progId="Origin50.Graph">
                  <p:embed/>
                </p:oleObj>
              </mc:Choice>
              <mc:Fallback>
                <p:oleObj name="Graph" r:id="rId5" imgW="3475939" imgH="2909011" progId="Origin50.Graph">
                  <p:embed/>
                  <p:pic>
                    <p:nvPicPr>
                      <p:cNvPr id="0" name="Picture 86"/>
                      <p:cNvPicPr>
                        <a:picLocks noChangeAspect="1" noChangeArrowheads="1"/>
                      </p:cNvPicPr>
                      <p:nvPr/>
                    </p:nvPicPr>
                    <p:blipFill>
                      <a:blip r:embed="rId6">
                        <a:extLst>
                          <a:ext uri="{28A0092B-C50C-407E-A947-70E740481C1C}">
                            <a14:useLocalDpi xmlns:a14="http://schemas.microsoft.com/office/drawing/2010/main" val="0"/>
                          </a:ext>
                        </a:extLst>
                      </a:blip>
                      <a:srcRect l="5205" t="5650" r="5130" b="5482"/>
                      <a:stretch>
                        <a:fillRect/>
                      </a:stretch>
                    </p:blipFill>
                    <p:spPr bwMode="auto">
                      <a:xfrm>
                        <a:off x="369888" y="3086084"/>
                        <a:ext cx="3687762" cy="2700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tângulo 10"/>
          <p:cNvSpPr>
            <a:spLocks noChangeArrowheads="1"/>
          </p:cNvSpPr>
          <p:nvPr/>
        </p:nvSpPr>
        <p:spPr bwMode="auto">
          <a:xfrm>
            <a:off x="26988" y="5773722"/>
            <a:ext cx="4572000" cy="396875"/>
          </a:xfrm>
          <a:prstGeom prst="rect">
            <a:avLst/>
          </a:prstGeom>
          <a:noFill/>
          <a:ln w="9525">
            <a:noFill/>
            <a:miter lim="800000"/>
            <a:headEnd/>
            <a:tailEnd/>
          </a:ln>
        </p:spPr>
        <p:txBody>
          <a:bodyPr>
            <a:spAutoFit/>
          </a:bodyPr>
          <a:lstStyle/>
          <a:p>
            <a:pPr algn="l" eaLnBrk="1" hangingPunct="1"/>
            <a:r>
              <a:rPr lang="it-IT">
                <a:latin typeface="Calibri" pitchFamily="34" charset="0"/>
              </a:rPr>
              <a:t>Eletroluminescência de um OLED baseado em complexo de Európio, com emissão pura no vermelho</a:t>
            </a:r>
          </a:p>
        </p:txBody>
      </p:sp>
      <p:pic>
        <p:nvPicPr>
          <p:cNvPr id="9" name="Picture 15" descr="110_1044"/>
          <p:cNvPicPr>
            <a:picLocks noChangeAspect="1" noChangeArrowheads="1"/>
          </p:cNvPicPr>
          <p:nvPr/>
        </p:nvPicPr>
        <p:blipFill>
          <a:blip r:embed="rId7" cstate="print">
            <a:lum bright="12000" contrast="6000"/>
          </a:blip>
          <a:srcRect/>
          <a:stretch>
            <a:fillRect/>
          </a:stretch>
        </p:blipFill>
        <p:spPr bwMode="auto">
          <a:xfrm>
            <a:off x="928688" y="4292584"/>
            <a:ext cx="992187" cy="892175"/>
          </a:xfrm>
          <a:prstGeom prst="rect">
            <a:avLst/>
          </a:prstGeom>
          <a:noFill/>
          <a:ln w="9525">
            <a:noFill/>
            <a:miter lim="800000"/>
            <a:headEnd/>
            <a:tailEnd/>
          </a:ln>
        </p:spPr>
      </p:pic>
      <p:graphicFrame>
        <p:nvGraphicFramePr>
          <p:cNvPr id="10" name="Object 9"/>
          <p:cNvGraphicFramePr>
            <a:graphicFrameLocks noChangeAspect="1"/>
          </p:cNvGraphicFramePr>
          <p:nvPr/>
        </p:nvGraphicFramePr>
        <p:xfrm>
          <a:off x="4895850" y="3065447"/>
          <a:ext cx="3605213" cy="2698750"/>
        </p:xfrm>
        <a:graphic>
          <a:graphicData uri="http://schemas.openxmlformats.org/presentationml/2006/ole">
            <mc:AlternateContent xmlns:mc="http://schemas.openxmlformats.org/markup-compatibility/2006">
              <mc:Choice xmlns:v="urn:schemas-microsoft-com:vml" Requires="v">
                <p:oleObj spid="_x0000_s414811" name="Graph" r:id="rId8" imgW="4213555" imgH="3152851" progId="Origin50.Graph">
                  <p:embed/>
                </p:oleObj>
              </mc:Choice>
              <mc:Fallback>
                <p:oleObj name="Graph" r:id="rId8" imgW="4213555" imgH="3152851" progId="Origin50.Graph">
                  <p:embed/>
                  <p:pic>
                    <p:nvPicPr>
                      <p:cNvPr id="0" name="Picture 87"/>
                      <p:cNvPicPr>
                        <a:picLocks noChangeAspect="1" noChangeArrowheads="1"/>
                      </p:cNvPicPr>
                      <p:nvPr/>
                    </p:nvPicPr>
                    <p:blipFill>
                      <a:blip r:embed="rId9">
                        <a:extLst>
                          <a:ext uri="{28A0092B-C50C-407E-A947-70E740481C1C}">
                            <a14:useLocalDpi xmlns:a14="http://schemas.microsoft.com/office/drawing/2010/main" val="0"/>
                          </a:ext>
                        </a:extLst>
                      </a:blip>
                      <a:srcRect l="10840" t="15324" r="5238" b="-226"/>
                      <a:stretch>
                        <a:fillRect/>
                      </a:stretch>
                    </p:blipFill>
                    <p:spPr bwMode="auto">
                      <a:xfrm>
                        <a:off x="4895850" y="3065447"/>
                        <a:ext cx="3605213" cy="269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tângulo 14"/>
          <p:cNvSpPr>
            <a:spLocks noChangeArrowheads="1"/>
          </p:cNvSpPr>
          <p:nvPr/>
        </p:nvSpPr>
        <p:spPr bwMode="auto">
          <a:xfrm>
            <a:off x="4524375" y="5791184"/>
            <a:ext cx="4572000" cy="396875"/>
          </a:xfrm>
          <a:prstGeom prst="rect">
            <a:avLst/>
          </a:prstGeom>
          <a:noFill/>
          <a:ln w="9525">
            <a:noFill/>
            <a:miter lim="800000"/>
            <a:headEnd/>
            <a:tailEnd/>
          </a:ln>
        </p:spPr>
        <p:txBody>
          <a:bodyPr>
            <a:spAutoFit/>
          </a:bodyPr>
          <a:lstStyle/>
          <a:p>
            <a:pPr algn="l" eaLnBrk="1" hangingPunct="1"/>
            <a:r>
              <a:rPr lang="it-IT">
                <a:latin typeface="Calibri" pitchFamily="34" charset="0"/>
              </a:rPr>
              <a:t>Eletroluminescência de um OLED baseado em complexo de Térbio, com emissão pura no verde</a:t>
            </a:r>
          </a:p>
        </p:txBody>
      </p:sp>
      <p:sp>
        <p:nvSpPr>
          <p:cNvPr id="12" name="Text Box 7"/>
          <p:cNvSpPr txBox="1">
            <a:spLocks noChangeArrowheads="1"/>
          </p:cNvSpPr>
          <p:nvPr/>
        </p:nvSpPr>
        <p:spPr bwMode="auto">
          <a:xfrm>
            <a:off x="827088" y="2663809"/>
            <a:ext cx="2325687" cy="406400"/>
          </a:xfrm>
          <a:prstGeom prst="rect">
            <a:avLst/>
          </a:prstGeom>
          <a:noFill/>
          <a:ln w="9525">
            <a:noFill/>
            <a:miter lim="800000"/>
            <a:headEnd/>
            <a:tailEnd/>
          </a:ln>
        </p:spPr>
        <p:txBody>
          <a:bodyPr/>
          <a:lstStyle/>
          <a:p>
            <a:pPr algn="l" eaLnBrk="1" hangingPunct="1">
              <a:spcAft>
                <a:spcPts val="1000"/>
              </a:spcAft>
              <a:defRPr/>
            </a:pPr>
            <a:r>
              <a:rPr lang="pt-BR" sz="1200" b="0" i="1">
                <a:effectLst>
                  <a:outerShdw blurRad="38100" dist="38100" dir="2700000" algn="tl">
                    <a:srgbClr val="C0C0C0"/>
                  </a:outerShdw>
                </a:effectLst>
                <a:latin typeface="Calibri" charset="0"/>
                <a:ea typeface="ＭＳ Ｐゴシック" charset="-128"/>
              </a:rPr>
              <a:t>[Eu(dbm)</a:t>
            </a:r>
            <a:r>
              <a:rPr lang="pt-BR" sz="1200" b="0" i="1" baseline="-25000">
                <a:effectLst>
                  <a:outerShdw blurRad="38100" dist="38100" dir="2700000" algn="tl">
                    <a:srgbClr val="C0C0C0"/>
                  </a:outerShdw>
                </a:effectLst>
                <a:latin typeface="Calibri" charset="0"/>
                <a:ea typeface="ＭＳ Ｐゴシック" charset="-128"/>
              </a:rPr>
              <a:t>4</a:t>
            </a:r>
            <a:r>
              <a:rPr lang="pt-BR" sz="1200" b="0" i="1">
                <a:effectLst>
                  <a:outerShdw blurRad="38100" dist="38100" dir="2700000" algn="tl">
                    <a:srgbClr val="C0C0C0"/>
                  </a:outerShdw>
                </a:effectLst>
                <a:latin typeface="Calibri" charset="0"/>
                <a:ea typeface="ＭＳ Ｐゴシック" charset="-128"/>
              </a:rPr>
              <a:t>Li]</a:t>
            </a:r>
            <a:endParaRPr lang="pt-BR" sz="1400">
              <a:latin typeface="Calibri" charset="0"/>
              <a:ea typeface="ＭＳ Ｐゴシック" charset="-128"/>
            </a:endParaRPr>
          </a:p>
        </p:txBody>
      </p:sp>
      <p:pic>
        <p:nvPicPr>
          <p:cNvPr id="13" name="Imagem 29" descr="Tb-longe.jpg"/>
          <p:cNvPicPr>
            <a:picLocks noChangeAspect="1"/>
          </p:cNvPicPr>
          <p:nvPr/>
        </p:nvPicPr>
        <p:blipFill>
          <a:blip r:embed="rId10" cstate="print"/>
          <a:srcRect/>
          <a:stretch>
            <a:fillRect/>
          </a:stretch>
        </p:blipFill>
        <p:spPr bwMode="auto">
          <a:xfrm>
            <a:off x="5540375" y="4357672"/>
            <a:ext cx="1071563" cy="741362"/>
          </a:xfrm>
          <a:prstGeom prst="rect">
            <a:avLst/>
          </a:prstGeom>
          <a:noFill/>
          <a:ln w="9525">
            <a:noFill/>
            <a:miter lim="800000"/>
            <a:headEnd/>
            <a:tailEnd/>
          </a:ln>
        </p:spPr>
      </p:pic>
      <p:pic>
        <p:nvPicPr>
          <p:cNvPr id="14" name="Picture 3" descr="Formula Estrutural LiTbA4"/>
          <p:cNvPicPr>
            <a:picLocks noChangeAspect="1" noChangeArrowheads="1"/>
          </p:cNvPicPr>
          <p:nvPr/>
        </p:nvPicPr>
        <p:blipFill>
          <a:blip r:embed="rId11" cstate="print"/>
          <a:srcRect l="17525" r="32236" b="25575"/>
          <a:stretch>
            <a:fillRect/>
          </a:stretch>
        </p:blipFill>
        <p:spPr bwMode="auto">
          <a:xfrm>
            <a:off x="6929438" y="1214422"/>
            <a:ext cx="1773237" cy="1439862"/>
          </a:xfrm>
          <a:prstGeom prst="rect">
            <a:avLst/>
          </a:prstGeom>
          <a:noFill/>
          <a:ln w="9525">
            <a:noFill/>
            <a:miter lim="800000"/>
            <a:headEnd/>
            <a:tailEnd/>
          </a:ln>
        </p:spPr>
      </p:pic>
      <p:pic>
        <p:nvPicPr>
          <p:cNvPr id="15" name="Picture 2" descr="Formula Estrutural LiEuD4"/>
          <p:cNvPicPr>
            <a:picLocks noChangeAspect="1" noChangeArrowheads="1"/>
          </p:cNvPicPr>
          <p:nvPr/>
        </p:nvPicPr>
        <p:blipFill>
          <a:blip r:embed="rId12" cstate="print"/>
          <a:srcRect l="13605" r="19357" b="9558"/>
          <a:stretch>
            <a:fillRect/>
          </a:stretch>
        </p:blipFill>
        <p:spPr bwMode="auto">
          <a:xfrm>
            <a:off x="1187450" y="1295384"/>
            <a:ext cx="1630363" cy="1439863"/>
          </a:xfrm>
          <a:prstGeom prst="rect">
            <a:avLst/>
          </a:prstGeom>
          <a:noFill/>
          <a:ln w="9525">
            <a:noFill/>
            <a:miter lim="800000"/>
            <a:headEnd/>
            <a:tailEnd/>
          </a:ln>
        </p:spPr>
      </p:pic>
      <p:sp>
        <p:nvSpPr>
          <p:cNvPr id="16" name="Text Box 7"/>
          <p:cNvSpPr txBox="1">
            <a:spLocks noChangeArrowheads="1"/>
          </p:cNvSpPr>
          <p:nvPr/>
        </p:nvSpPr>
        <p:spPr bwMode="auto">
          <a:xfrm>
            <a:off x="6532563" y="2571734"/>
            <a:ext cx="2325687" cy="406400"/>
          </a:xfrm>
          <a:prstGeom prst="rect">
            <a:avLst/>
          </a:prstGeom>
          <a:noFill/>
          <a:ln w="9525">
            <a:noFill/>
            <a:miter lim="800000"/>
            <a:headEnd/>
            <a:tailEnd/>
          </a:ln>
        </p:spPr>
        <p:txBody>
          <a:bodyPr/>
          <a:lstStyle/>
          <a:p>
            <a:pPr algn="l" eaLnBrk="1" hangingPunct="1">
              <a:spcAft>
                <a:spcPts val="1000"/>
              </a:spcAft>
              <a:defRPr/>
            </a:pPr>
            <a:r>
              <a:rPr lang="pt-BR" sz="1200" b="0" i="1">
                <a:effectLst>
                  <a:outerShdw blurRad="38100" dist="38100" dir="2700000" algn="tl">
                    <a:srgbClr val="C0C0C0"/>
                  </a:outerShdw>
                </a:effectLst>
                <a:latin typeface="Calibri" charset="0"/>
                <a:ea typeface="ＭＳ Ｐゴシック" charset="-128"/>
              </a:rPr>
              <a:t>[Tb(acac)</a:t>
            </a:r>
            <a:r>
              <a:rPr lang="pt-BR" sz="1200" b="0" i="1" baseline="-25000">
                <a:effectLst>
                  <a:outerShdw blurRad="38100" dist="38100" dir="2700000" algn="tl">
                    <a:srgbClr val="C0C0C0"/>
                  </a:outerShdw>
                </a:effectLst>
                <a:latin typeface="Calibri" charset="0"/>
                <a:ea typeface="ＭＳ Ｐゴシック" charset="-128"/>
              </a:rPr>
              <a:t>4</a:t>
            </a:r>
            <a:r>
              <a:rPr lang="pt-BR" sz="1200" b="0" i="1">
                <a:effectLst>
                  <a:outerShdw blurRad="38100" dist="38100" dir="2700000" algn="tl">
                    <a:srgbClr val="C0C0C0"/>
                  </a:outerShdw>
                </a:effectLst>
                <a:latin typeface="Calibri" charset="0"/>
                <a:ea typeface="ＭＳ Ｐゴシック" charset="-128"/>
              </a:rPr>
              <a:t>Li]</a:t>
            </a:r>
            <a:endParaRPr lang="pt-BR" sz="1400">
              <a:latin typeface="Calibri" charset="0"/>
              <a:ea typeface="ＭＳ Ｐゴシック" charset="-128"/>
            </a:endParaRPr>
          </a:p>
        </p:txBody>
      </p:sp>
      <p:sp>
        <p:nvSpPr>
          <p:cNvPr id="17" name="Oval 15"/>
          <p:cNvSpPr>
            <a:spLocks noChangeArrowheads="1"/>
          </p:cNvSpPr>
          <p:nvPr/>
        </p:nvSpPr>
        <p:spPr bwMode="auto">
          <a:xfrm>
            <a:off x="3635375" y="1295384"/>
            <a:ext cx="720725" cy="720725"/>
          </a:xfrm>
          <a:prstGeom prst="ellipse">
            <a:avLst/>
          </a:prstGeom>
          <a:noFill/>
          <a:ln w="19050">
            <a:solidFill>
              <a:srgbClr val="FF0000"/>
            </a:solidFill>
            <a:round/>
            <a:headEnd/>
            <a:tailEnd/>
          </a:ln>
        </p:spPr>
        <p:txBody>
          <a:bodyPr wrap="none" anchor="ctr"/>
          <a:lstStyle/>
          <a:p>
            <a:endParaRPr lang="pt-BR"/>
          </a:p>
        </p:txBody>
      </p:sp>
      <p:sp>
        <p:nvSpPr>
          <p:cNvPr id="18" name="Line 16"/>
          <p:cNvSpPr>
            <a:spLocks noChangeShapeType="1"/>
          </p:cNvSpPr>
          <p:nvPr/>
        </p:nvSpPr>
        <p:spPr bwMode="auto">
          <a:xfrm flipH="1">
            <a:off x="2771775" y="1943084"/>
            <a:ext cx="1008063" cy="1081088"/>
          </a:xfrm>
          <a:prstGeom prst="line">
            <a:avLst/>
          </a:prstGeom>
          <a:noFill/>
          <a:ln w="19050">
            <a:solidFill>
              <a:srgbClr val="FF0000"/>
            </a:solidFill>
            <a:round/>
            <a:headEnd/>
            <a:tailEnd type="triangle" w="med" len="med"/>
          </a:ln>
        </p:spPr>
        <p:txBody>
          <a:bodyPr/>
          <a:lstStyle/>
          <a:p>
            <a:endParaRPr lang="pt-BR"/>
          </a:p>
        </p:txBody>
      </p:sp>
      <p:sp>
        <p:nvSpPr>
          <p:cNvPr id="19" name="Oval 17"/>
          <p:cNvSpPr>
            <a:spLocks noChangeArrowheads="1"/>
          </p:cNvSpPr>
          <p:nvPr/>
        </p:nvSpPr>
        <p:spPr bwMode="auto">
          <a:xfrm>
            <a:off x="4284663" y="1295384"/>
            <a:ext cx="720725" cy="720725"/>
          </a:xfrm>
          <a:prstGeom prst="ellipse">
            <a:avLst/>
          </a:prstGeom>
          <a:noFill/>
          <a:ln w="19050">
            <a:solidFill>
              <a:srgbClr val="00CC00"/>
            </a:solidFill>
            <a:round/>
            <a:headEnd/>
            <a:tailEnd/>
          </a:ln>
        </p:spPr>
        <p:txBody>
          <a:bodyPr wrap="none" anchor="ctr"/>
          <a:lstStyle/>
          <a:p>
            <a:endParaRPr lang="pt-BR"/>
          </a:p>
        </p:txBody>
      </p:sp>
      <p:sp>
        <p:nvSpPr>
          <p:cNvPr id="20" name="Line 18"/>
          <p:cNvSpPr>
            <a:spLocks noChangeShapeType="1"/>
          </p:cNvSpPr>
          <p:nvPr/>
        </p:nvSpPr>
        <p:spPr bwMode="auto">
          <a:xfrm>
            <a:off x="4859338" y="1871647"/>
            <a:ext cx="1873250" cy="1008062"/>
          </a:xfrm>
          <a:prstGeom prst="line">
            <a:avLst/>
          </a:prstGeom>
          <a:noFill/>
          <a:ln w="19050">
            <a:solidFill>
              <a:srgbClr val="00CC00"/>
            </a:solidFill>
            <a:round/>
            <a:headEnd/>
            <a:tailEnd type="triangle" w="med" len="med"/>
          </a:ln>
        </p:spPr>
        <p:txBody>
          <a:bodyPr/>
          <a:lstStyle/>
          <a:p>
            <a:endParaRPr lang="pt-B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35128" y="-71462"/>
            <a:ext cx="7851648" cy="785818"/>
          </a:xfrm>
        </p:spPr>
        <p:txBody>
          <a:bodyPr>
            <a:normAutofit fontScale="90000"/>
          </a:bodyPr>
          <a:lstStyle/>
          <a:p>
            <a:pPr algn="l"/>
            <a:r>
              <a:rPr lang="pt-BR" sz="4800" dirty="0" smtClean="0"/>
              <a:t>Resultados – Sistema 2 - </a:t>
            </a:r>
            <a:r>
              <a:rPr lang="pt-BR" sz="4800" dirty="0" err="1" smtClean="0"/>
              <a:t>Binuclear</a:t>
            </a:r>
            <a:endParaRPr lang="pt-BR" sz="4800" dirty="0"/>
          </a:p>
        </p:txBody>
      </p:sp>
      <p:sp>
        <p:nvSpPr>
          <p:cNvPr id="92164" name="Rectangle 4"/>
          <p:cNvSpPr>
            <a:spLocks noChangeArrowheads="1"/>
          </p:cNvSpPr>
          <p:nvPr/>
        </p:nvSpPr>
        <p:spPr bwMode="auto">
          <a:xfrm>
            <a:off x="142844" y="4176879"/>
            <a:ext cx="750099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Tx/>
              <a:buNone/>
              <a:tabLst/>
            </a:pPr>
            <a:r>
              <a:rPr kumimoji="0" lang="pt-BR"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1: Bicamada</a:t>
            </a:r>
            <a:endParaRPr kumimoji="0" lang="pt-BR"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a:p>
            <a:pPr eaLnBrk="0" fontAlgn="base" hangingPunct="0">
              <a:lnSpc>
                <a:spcPct val="150000"/>
              </a:lnSpc>
              <a:spcBef>
                <a:spcPct val="0"/>
              </a:spcBef>
              <a:spcAft>
                <a:spcPct val="0"/>
              </a:spcAft>
            </a:pP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ITO/NPB(40)/</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Eu</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btfa</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baseline="-250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3</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•phenterpy•Tb(</a:t>
            </a:r>
            <a:r>
              <a:rPr lang="en-US"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acac</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baseline="-250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3</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(20)]</a:t>
            </a: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/Al(100);</a:t>
            </a:r>
            <a:endParaRPr lang="pt-BR"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lvl="0" eaLnBrk="0" fontAlgn="base" hangingPunct="0">
              <a:lnSpc>
                <a:spcPct val="150000"/>
              </a:lnSpc>
              <a:spcBef>
                <a:spcPct val="0"/>
              </a:spcBef>
              <a:spcAft>
                <a:spcPct val="0"/>
              </a:spcAft>
            </a:pPr>
            <a:r>
              <a:rPr lang="pt-BR" u="sng"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2: Bicamada</a:t>
            </a:r>
            <a:endParaRPr lang="pt-BR"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lvl="0" eaLnBrk="0" fontAlgn="base" hangingPunct="0">
              <a:lnSpc>
                <a:spcPct val="150000"/>
              </a:lnSpc>
              <a:spcBef>
                <a:spcPct val="0"/>
              </a:spcBef>
              <a:spcAft>
                <a:spcPct val="0"/>
              </a:spcAft>
            </a:pPr>
            <a:r>
              <a:rPr lang="pt-BR"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ITO / NPB(40 </a:t>
            </a:r>
            <a:r>
              <a:rPr lang="pt-BR" dirty="0" err="1"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nm</a:t>
            </a:r>
            <a:r>
              <a:rPr lang="pt-BR"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Al(100 </a:t>
            </a:r>
            <a:r>
              <a:rPr lang="pt-BR" dirty="0" err="1"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nm</a:t>
            </a:r>
            <a:r>
              <a:rPr lang="pt-BR"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t>
            </a:r>
            <a:r>
              <a:rPr lang="pt-BR" dirty="0" smtClean="0">
                <a:effectLst>
                  <a:glow rad="139700">
                    <a:schemeClr val="accent2">
                      <a:satMod val="175000"/>
                      <a:alpha val="40000"/>
                    </a:schemeClr>
                  </a:glow>
                  <a:reflection blurRad="6350" stA="55000" endA="300" endPos="45500" dir="5400000" sy="-100000" algn="bl" rotWithShape="0"/>
                </a:effectLst>
                <a:latin typeface="Arial" pitchFamily="34" charset="0"/>
              </a:rPr>
              <a:t> </a:t>
            </a:r>
            <a:endParaRPr lang="pt-BR" sz="3200" dirty="0" smtClean="0">
              <a:effectLst>
                <a:glow rad="139700">
                  <a:schemeClr val="accent2">
                    <a:satMod val="175000"/>
                    <a:alpha val="40000"/>
                  </a:schemeClr>
                </a:glow>
                <a:reflection blurRad="6350" stA="55000" endA="300" endPos="45500" dir="5400000" sy="-100000" algn="bl" rotWithShape="0"/>
              </a:effectLst>
              <a:latin typeface="Arial"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pt-BR"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3: </a:t>
            </a:r>
            <a:r>
              <a:rPr kumimoji="0" lang="pt-BR" b="0" i="0" u="sng" strike="noStrike" cap="none" normalizeH="0" baseline="0" dirty="0" err="1"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Tricamada</a:t>
            </a:r>
            <a:endParaRPr kumimoji="0" lang="pt-BR"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lvl="0" eaLnBrk="0" fontAlgn="base" hangingPunct="0">
              <a:lnSpc>
                <a:spcPct val="150000"/>
              </a:lnSpc>
              <a:spcBef>
                <a:spcPct val="0"/>
              </a:spcBef>
              <a:spcAft>
                <a:spcPct val="0"/>
              </a:spcAft>
            </a:pP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ITO/NPB(40)/</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Eu</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btfa</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baseline="-250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3</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•phenterpy•Tb(</a:t>
            </a:r>
            <a:r>
              <a:rPr lang="en-US" dirty="0" err="1"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acac</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a:t>
            </a:r>
            <a:r>
              <a:rPr lang="en-US" baseline="-25000"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3</a:t>
            </a:r>
            <a:r>
              <a:rPr lang="en-US" dirty="0" smtClean="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(20)]</a:t>
            </a: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 </a:t>
            </a:r>
            <a:r>
              <a:rPr lang="pt-BR" dirty="0" smtClean="0">
                <a:solidFill>
                  <a:schemeClr val="accent4">
                    <a:lumMod val="60000"/>
                    <a:lumOff val="40000"/>
                  </a:schemeClr>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Alq</a:t>
            </a:r>
            <a:r>
              <a:rPr lang="pt-BR" baseline="-30000" dirty="0" smtClean="0">
                <a:solidFill>
                  <a:schemeClr val="accent4">
                    <a:lumMod val="60000"/>
                    <a:lumOff val="40000"/>
                  </a:schemeClr>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3</a:t>
            </a:r>
            <a:r>
              <a:rPr lang="pt-BR" dirty="0" smtClean="0">
                <a:solidFill>
                  <a:schemeClr val="accent4">
                    <a:lumMod val="60000"/>
                    <a:lumOff val="40000"/>
                  </a:schemeClr>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(30nm)</a:t>
            </a: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/Al(100).</a:t>
            </a:r>
            <a:endParaRPr kumimoji="0" lang="pt-BR"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p:txBody>
      </p:sp>
      <p:sp>
        <p:nvSpPr>
          <p:cNvPr id="7" name="Retângulo 6"/>
          <p:cNvSpPr/>
          <p:nvPr/>
        </p:nvSpPr>
        <p:spPr>
          <a:xfrm>
            <a:off x="85504" y="1925413"/>
            <a:ext cx="3343488" cy="646331"/>
          </a:xfrm>
          <a:prstGeom prst="rect">
            <a:avLst/>
          </a:prstGeom>
        </p:spPr>
        <p:txBody>
          <a:bodyPr wrap="square">
            <a:spAutoFit/>
          </a:bodyPr>
          <a:lstStyle/>
          <a:p>
            <a:r>
              <a:rPr lang="en-US" dirty="0" err="1" smtClean="0">
                <a:effectLst>
                  <a:glow rad="101600">
                    <a:schemeClr val="accent5">
                      <a:satMod val="175000"/>
                      <a:alpha val="40000"/>
                    </a:schemeClr>
                  </a:glow>
                  <a:reflection blurRad="6350" stA="55000" endA="50" endPos="85000" dist="29997" dir="5400000" sy="-100000" algn="bl" rotWithShape="0"/>
                </a:effectLst>
              </a:rPr>
              <a:t>Eu</a:t>
            </a:r>
            <a:r>
              <a:rPr lang="en-US" dirty="0" smtClean="0">
                <a:effectLst>
                  <a:glow rad="101600">
                    <a:schemeClr val="accent5">
                      <a:satMod val="175000"/>
                      <a:alpha val="40000"/>
                    </a:schemeClr>
                  </a:glow>
                  <a:reflection blurRad="6350" stA="55000" endA="50" endPos="85000" dist="29997" dir="5400000" sy="-100000" algn="bl" rotWithShape="0"/>
                </a:effectLst>
              </a:rPr>
              <a:t>(</a:t>
            </a:r>
            <a:r>
              <a:rPr lang="en-US" dirty="0" err="1" smtClean="0">
                <a:effectLst>
                  <a:glow rad="101600">
                    <a:schemeClr val="accent5">
                      <a:satMod val="175000"/>
                      <a:alpha val="40000"/>
                    </a:schemeClr>
                  </a:glow>
                  <a:reflection blurRad="6350" stA="55000" endA="50" endPos="85000" dist="29997" dir="5400000" sy="-100000" algn="bl" rotWithShape="0"/>
                </a:effectLst>
              </a:rPr>
              <a:t>btfa</a:t>
            </a:r>
            <a:r>
              <a:rPr lang="en-US" dirty="0" smtClean="0">
                <a:effectLst>
                  <a:glow rad="101600">
                    <a:schemeClr val="accent5">
                      <a:satMod val="175000"/>
                      <a:alpha val="40000"/>
                    </a:schemeClr>
                  </a:glow>
                  <a:reflection blurRad="6350" stA="55000" endA="50" endPos="85000" dist="29997" dir="5400000" sy="-100000" algn="bl" rotWithShape="0"/>
                </a:effectLst>
              </a:rPr>
              <a:t>)3•phenterpy•Tb(</a:t>
            </a:r>
            <a:r>
              <a:rPr lang="en-US" dirty="0" err="1" smtClean="0">
                <a:effectLst>
                  <a:glow rad="101600">
                    <a:schemeClr val="accent5">
                      <a:satMod val="175000"/>
                      <a:alpha val="40000"/>
                    </a:schemeClr>
                  </a:glow>
                  <a:reflection blurRad="6350" stA="55000" endA="50" endPos="85000" dist="29997" dir="5400000" sy="-100000" algn="bl" rotWithShape="0"/>
                </a:effectLst>
              </a:rPr>
              <a:t>acac</a:t>
            </a:r>
            <a:r>
              <a:rPr lang="en-US" dirty="0" smtClean="0">
                <a:effectLst>
                  <a:glow rad="101600">
                    <a:schemeClr val="accent5">
                      <a:satMod val="175000"/>
                      <a:alpha val="40000"/>
                    </a:schemeClr>
                  </a:glow>
                  <a:reflection blurRad="6350" stA="55000" endA="50" endPos="85000" dist="29997" dir="5400000" sy="-100000" algn="bl" rotWithShape="0"/>
                </a:effectLst>
              </a:rPr>
              <a:t>)3</a:t>
            </a:r>
            <a:endParaRPr lang="pt-BR" dirty="0" smtClean="0">
              <a:effectLst>
                <a:glow rad="101600">
                  <a:schemeClr val="accent5">
                    <a:satMod val="175000"/>
                    <a:alpha val="40000"/>
                  </a:schemeClr>
                </a:glow>
                <a:reflection blurRad="6350" stA="55000" endA="50" endPos="85000" dist="29997" dir="5400000" sy="-100000" algn="bl" rotWithShape="0"/>
              </a:effectLst>
            </a:endParaRPr>
          </a:p>
          <a:p>
            <a:endParaRPr lang="pt-BR" dirty="0" smtClean="0">
              <a:effectLst>
                <a:glow rad="101600">
                  <a:schemeClr val="accent5">
                    <a:satMod val="175000"/>
                    <a:alpha val="40000"/>
                  </a:schemeClr>
                </a:glow>
                <a:reflection blurRad="6350" stA="55000" endA="50" endPos="85000" dist="29997" dir="5400000" sy="-100000" algn="bl" rotWithShape="0"/>
              </a:effectLst>
            </a:endParaRPr>
          </a:p>
        </p:txBody>
      </p:sp>
      <p:pic>
        <p:nvPicPr>
          <p:cNvPr id="147459" name="Picture 3" descr="melecula"/>
          <p:cNvPicPr>
            <a:picLocks noChangeAspect="1" noChangeArrowheads="1"/>
          </p:cNvPicPr>
          <p:nvPr/>
        </p:nvPicPr>
        <p:blipFill>
          <a:blip r:embed="rId3" cstate="print">
            <a:lum bright="-42000" contrast="78000"/>
          </a:blip>
          <a:srcRect l="-3250" t="-4683" r="-2969" b="-3577"/>
          <a:stretch>
            <a:fillRect/>
          </a:stretch>
        </p:blipFill>
        <p:spPr bwMode="auto">
          <a:xfrm>
            <a:off x="2714612" y="1142984"/>
            <a:ext cx="6150956" cy="3071834"/>
          </a:xfrm>
          <a:prstGeom prst="rect">
            <a:avLst/>
          </a:prstGeom>
          <a:noFill/>
          <a:ln w="9525">
            <a:noFill/>
            <a:miter lim="800000"/>
            <a:headEnd/>
            <a:tailEnd/>
          </a:ln>
          <a:effectLst>
            <a:glow rad="1397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2700000">
              <a:rot lat="20805529" lon="1400137" rev="20541974"/>
            </a:camera>
            <a:lightRig rig="chilly" dir="t"/>
          </a:scene3d>
          <a:sp3d prstMaterial="plastic">
            <a:bevelT w="203200" h="50800" prst="softRound"/>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9114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91143"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8" name="Retângulo 17"/>
          <p:cNvSpPr/>
          <p:nvPr/>
        </p:nvSpPr>
        <p:spPr>
          <a:xfrm>
            <a:off x="263545" y="1394714"/>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20" name="Retângulo 19"/>
          <p:cNvSpPr/>
          <p:nvPr/>
        </p:nvSpPr>
        <p:spPr>
          <a:xfrm>
            <a:off x="4714876" y="2034929"/>
            <a:ext cx="4277111" cy="3251459"/>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9114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25" name="Retângulo 24"/>
          <p:cNvSpPr/>
          <p:nvPr/>
        </p:nvSpPr>
        <p:spPr>
          <a:xfrm>
            <a:off x="4643438" y="5720380"/>
            <a:ext cx="4357718"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O pico em 614 </a:t>
            </a:r>
            <a:r>
              <a:rPr lang="pt-BR" dirty="0" err="1" smtClean="0">
                <a:effectLst>
                  <a:glow rad="139700">
                    <a:schemeClr val="accent2">
                      <a:satMod val="175000"/>
                      <a:alpha val="40000"/>
                    </a:schemeClr>
                  </a:glow>
                  <a:reflection blurRad="6350" stA="60000" endA="900" endPos="58000" dir="5400000" sy="-100000" algn="bl" rotWithShape="0"/>
                </a:effectLst>
              </a:rPr>
              <a:t>nm</a:t>
            </a:r>
            <a:r>
              <a:rPr lang="pt-BR" dirty="0" smtClean="0">
                <a:effectLst>
                  <a:glow rad="139700">
                    <a:schemeClr val="accent2">
                      <a:satMod val="175000"/>
                      <a:alpha val="40000"/>
                    </a:schemeClr>
                  </a:glow>
                  <a:reflection blurRad="6350" stA="60000" endA="900" endPos="58000" dir="5400000" sy="-100000" algn="bl" rotWithShape="0"/>
                </a:effectLst>
              </a:rPr>
              <a:t> corresponde à transição hipersensível do íon Eu</a:t>
            </a:r>
            <a:r>
              <a:rPr lang="pt-BR" baseline="30000" dirty="0" smtClean="0">
                <a:effectLst>
                  <a:glow rad="139700">
                    <a:schemeClr val="accent2">
                      <a:satMod val="175000"/>
                      <a:alpha val="40000"/>
                    </a:schemeClr>
                  </a:glow>
                  <a:reflection blurRad="6350" stA="60000" endA="900" endPos="58000" dir="5400000" sy="-100000" algn="bl" rotWithShape="0"/>
                </a:effectLst>
              </a:rPr>
              <a:t>3+</a:t>
            </a:r>
            <a:r>
              <a:rPr lang="pt-BR" dirty="0" smtClean="0">
                <a:effectLst>
                  <a:glow rad="139700">
                    <a:schemeClr val="accent2">
                      <a:satMod val="175000"/>
                      <a:alpha val="40000"/>
                    </a:schemeClr>
                  </a:glow>
                  <a:reflection blurRad="6350" stA="60000" endA="900" endPos="58000" dir="5400000" sy="-100000" algn="bl" rotWithShape="0"/>
                </a:effectLst>
              </a:rPr>
              <a:t> (</a:t>
            </a:r>
            <a:r>
              <a:rPr lang="pt-BR" baseline="30000" dirty="0" smtClean="0">
                <a:effectLst>
                  <a:glow rad="139700">
                    <a:schemeClr val="accent2">
                      <a:satMod val="175000"/>
                      <a:alpha val="40000"/>
                    </a:schemeClr>
                  </a:glow>
                  <a:reflection blurRad="6350" stA="60000" endA="900" endPos="58000" dir="5400000" sy="-100000" algn="bl" rotWithShape="0"/>
                </a:effectLst>
              </a:rPr>
              <a:t>5</a:t>
            </a:r>
            <a:r>
              <a:rPr lang="pt-BR" dirty="0" smtClean="0">
                <a:effectLst>
                  <a:glow rad="139700">
                    <a:schemeClr val="accent2">
                      <a:satMod val="175000"/>
                      <a:alpha val="40000"/>
                    </a:schemeClr>
                  </a:glow>
                  <a:reflection blurRad="6350" stA="60000" endA="900" endPos="58000" dir="5400000" sy="-100000" algn="bl" rotWithShape="0"/>
                </a:effectLst>
              </a:rPr>
              <a:t>D</a:t>
            </a:r>
            <a:r>
              <a:rPr lang="pt-BR" baseline="-25000" dirty="0" smtClean="0">
                <a:effectLst>
                  <a:glow rad="139700">
                    <a:schemeClr val="accent2">
                      <a:satMod val="175000"/>
                      <a:alpha val="40000"/>
                    </a:schemeClr>
                  </a:glow>
                  <a:reflection blurRad="6350" stA="60000" endA="900" endPos="58000" dir="5400000" sy="-100000" algn="bl" rotWithShape="0"/>
                </a:effectLst>
              </a:rPr>
              <a:t>0</a:t>
            </a:r>
            <a:r>
              <a:rPr lang="pt-BR" dirty="0" smtClean="0">
                <a:effectLst>
                  <a:glow rad="139700">
                    <a:schemeClr val="accent2">
                      <a:satMod val="175000"/>
                      <a:alpha val="40000"/>
                    </a:schemeClr>
                  </a:glow>
                  <a:reflection blurRad="6350" stA="60000" endA="900" endPos="58000" dir="5400000" sy="-100000" algn="bl" rotWithShape="0"/>
                </a:effectLst>
              </a:rPr>
              <a:t>- </a:t>
            </a:r>
            <a:r>
              <a:rPr lang="pt-BR" baseline="30000" dirty="0" smtClean="0">
                <a:effectLst>
                  <a:glow rad="139700">
                    <a:schemeClr val="accent2">
                      <a:satMod val="175000"/>
                      <a:alpha val="40000"/>
                    </a:schemeClr>
                  </a:glow>
                  <a:reflection blurRad="6350" stA="60000" endA="900" endPos="58000" dir="5400000" sy="-100000" algn="bl" rotWithShape="0"/>
                </a:effectLst>
              </a:rPr>
              <a:t>7</a:t>
            </a:r>
            <a:r>
              <a:rPr lang="pt-BR" dirty="0" smtClean="0">
                <a:effectLst>
                  <a:glow rad="139700">
                    <a:schemeClr val="accent2">
                      <a:satMod val="175000"/>
                      <a:alpha val="40000"/>
                    </a:schemeClr>
                  </a:glow>
                  <a:reflection blurRad="6350" stA="60000" endA="900" endPos="58000" dir="5400000" sy="-100000" algn="bl" rotWithShape="0"/>
                </a:effectLst>
              </a:rPr>
              <a:t>F</a:t>
            </a:r>
            <a:r>
              <a:rPr lang="pt-BR" baseline="-25000" dirty="0" smtClean="0">
                <a:effectLst>
                  <a:glow rad="139700">
                    <a:schemeClr val="accent2">
                      <a:satMod val="175000"/>
                      <a:alpha val="40000"/>
                    </a:schemeClr>
                  </a:glow>
                  <a:reflection blurRad="6350" stA="60000" endA="900" endPos="58000" dir="5400000" sy="-100000" algn="bl" rotWithShape="0"/>
                </a:effectLst>
              </a:rPr>
              <a:t>2</a:t>
            </a:r>
            <a:r>
              <a:rPr lang="pt-BR" dirty="0" smtClean="0">
                <a:effectLst>
                  <a:glow rad="139700">
                    <a:schemeClr val="accent2">
                      <a:satMod val="175000"/>
                      <a:alpha val="40000"/>
                    </a:schemeClr>
                  </a:glow>
                  <a:reflection blurRad="6350" stA="60000" endA="900" endPos="58000" dir="5400000" sy="-100000" algn="bl" rotWithShape="0"/>
                </a:effectLst>
              </a:rPr>
              <a:t>). </a:t>
            </a:r>
            <a:endParaRPr lang="pt-BR" dirty="0"/>
          </a:p>
        </p:txBody>
      </p:sp>
      <p:sp>
        <p:nvSpPr>
          <p:cNvPr id="26" name="Retângulo 25"/>
          <p:cNvSpPr/>
          <p:nvPr/>
        </p:nvSpPr>
        <p:spPr>
          <a:xfrm>
            <a:off x="4929190" y="1320549"/>
            <a:ext cx="3929090" cy="646331"/>
          </a:xfrm>
          <a:prstGeom prst="rect">
            <a:avLst/>
          </a:prstGeom>
        </p:spPr>
        <p:txBody>
          <a:bodyPr wrap="square">
            <a:spAutoFit/>
          </a:bodyPr>
          <a:lstStyle/>
          <a:p>
            <a:pPr algn="ctr"/>
            <a:r>
              <a:rPr lang="pt-BR" dirty="0" smtClean="0">
                <a:effectLst>
                  <a:glow rad="101600">
                    <a:schemeClr val="accent5">
                      <a:satMod val="175000"/>
                      <a:alpha val="40000"/>
                    </a:schemeClr>
                  </a:glow>
                  <a:reflection blurRad="6350" stA="55000" endA="300" endPos="45500" dir="5400000" sy="-100000" algn="bl" rotWithShape="0"/>
                </a:effectLst>
              </a:rPr>
              <a:t>Espectro de fotoluminescência </a:t>
            </a:r>
          </a:p>
          <a:p>
            <a:pPr algn="ctr"/>
            <a:r>
              <a:rPr lang="pt-BR" dirty="0" smtClean="0">
                <a:effectLst>
                  <a:glow rad="101600">
                    <a:schemeClr val="accent5">
                      <a:satMod val="175000"/>
                      <a:alpha val="40000"/>
                    </a:schemeClr>
                  </a:glow>
                  <a:reflection blurRad="6350" stA="55000" endA="300" endPos="45500" dir="5400000" sy="-100000" algn="bl" rotWithShape="0"/>
                </a:effectLst>
              </a:rPr>
              <a:t>(temperatura ambiente)</a:t>
            </a:r>
          </a:p>
        </p:txBody>
      </p:sp>
      <p:sp>
        <p:nvSpPr>
          <p:cNvPr id="27" name="Título 3"/>
          <p:cNvSpPr>
            <a:spLocks noGrp="1"/>
          </p:cNvSpPr>
          <p:nvPr>
            <p:ph type="ctrTitle"/>
          </p:nvPr>
        </p:nvSpPr>
        <p:spPr>
          <a:xfrm>
            <a:off x="435128" y="-71462"/>
            <a:ext cx="7851648" cy="785818"/>
          </a:xfrm>
        </p:spPr>
        <p:txBody>
          <a:bodyPr>
            <a:normAutofit/>
          </a:bodyPr>
          <a:lstStyle/>
          <a:p>
            <a:pPr algn="l"/>
            <a:r>
              <a:rPr lang="pt-BR" sz="4800" dirty="0" smtClean="0"/>
              <a:t>Resultados</a:t>
            </a:r>
            <a:endParaRPr lang="pt-BR" sz="4800" dirty="0"/>
          </a:p>
        </p:txBody>
      </p:sp>
      <p:graphicFrame>
        <p:nvGraphicFramePr>
          <p:cNvPr id="146436" name="Object 4"/>
          <p:cNvGraphicFramePr>
            <a:graphicFrameLocks noChangeAspect="1"/>
          </p:cNvGraphicFramePr>
          <p:nvPr/>
        </p:nvGraphicFramePr>
        <p:xfrm>
          <a:off x="357158" y="1375418"/>
          <a:ext cx="4071966" cy="3257550"/>
        </p:xfrm>
        <a:graphic>
          <a:graphicData uri="http://schemas.openxmlformats.org/presentationml/2006/ole">
            <mc:AlternateContent xmlns:mc="http://schemas.openxmlformats.org/markup-compatibility/2006">
              <mc:Choice xmlns:v="urn:schemas-microsoft-com:vml" Requires="v">
                <p:oleObj spid="_x0000_s146524" name="Graph" r:id="rId4" imgW="3518611" imgH="3007766" progId="Origin50.Graph">
                  <p:embed/>
                </p:oleObj>
              </mc:Choice>
              <mc:Fallback>
                <p:oleObj name="Graph" r:id="rId4" imgW="3518611" imgH="3007766" progId="Origin50.Graph">
                  <p:embed/>
                  <p:pic>
                    <p:nvPicPr>
                      <p:cNvPr id="0" name="Picture 88"/>
                      <p:cNvPicPr>
                        <a:picLocks noChangeAspect="1" noChangeArrowheads="1"/>
                      </p:cNvPicPr>
                      <p:nvPr/>
                    </p:nvPicPr>
                    <p:blipFill>
                      <a:blip r:embed="rId5">
                        <a:extLst>
                          <a:ext uri="{28A0092B-C50C-407E-A947-70E740481C1C}">
                            <a14:useLocalDpi xmlns:a14="http://schemas.microsoft.com/office/drawing/2010/main" val="0"/>
                          </a:ext>
                        </a:extLst>
                      </a:blip>
                      <a:srcRect l="5116" t="9149" r="9415" b="5585"/>
                      <a:stretch>
                        <a:fillRect/>
                      </a:stretch>
                    </p:blipFill>
                    <p:spPr bwMode="auto">
                      <a:xfrm>
                        <a:off x="357158" y="1375418"/>
                        <a:ext cx="4071966" cy="325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tângulo 15"/>
          <p:cNvSpPr/>
          <p:nvPr/>
        </p:nvSpPr>
        <p:spPr>
          <a:xfrm>
            <a:off x="425168" y="738740"/>
            <a:ext cx="3929090" cy="646331"/>
          </a:xfrm>
          <a:prstGeom prst="rect">
            <a:avLst/>
          </a:prstGeom>
        </p:spPr>
        <p:txBody>
          <a:bodyPr wrap="square">
            <a:spAutoFit/>
          </a:bodyPr>
          <a:lstStyle/>
          <a:p>
            <a:pPr algn="ctr"/>
            <a:r>
              <a:rPr lang="pt-BR" dirty="0" smtClean="0">
                <a:effectLst>
                  <a:glow rad="101600">
                    <a:schemeClr val="accent5">
                      <a:satMod val="175000"/>
                      <a:alpha val="40000"/>
                    </a:schemeClr>
                  </a:glow>
                  <a:reflection blurRad="6350" stA="55000" endA="300" endPos="45500" dir="5400000" sy="-100000" algn="bl" rotWithShape="0"/>
                </a:effectLst>
              </a:rPr>
              <a:t>Espectro de fotoluminescência </a:t>
            </a:r>
          </a:p>
          <a:p>
            <a:pPr algn="ctr"/>
            <a:r>
              <a:rPr lang="pt-BR" dirty="0" smtClean="0">
                <a:effectLst>
                  <a:glow rad="101600">
                    <a:schemeClr val="accent5">
                      <a:satMod val="175000"/>
                      <a:alpha val="40000"/>
                    </a:schemeClr>
                  </a:glow>
                  <a:reflection blurRad="6350" stA="55000" endA="300" endPos="45500" dir="5400000" sy="-100000" algn="bl" rotWithShape="0"/>
                </a:effectLst>
              </a:rPr>
              <a:t>(baixa temperatura)</a:t>
            </a:r>
          </a:p>
        </p:txBody>
      </p:sp>
      <p:graphicFrame>
        <p:nvGraphicFramePr>
          <p:cNvPr id="146437" name="Object 5"/>
          <p:cNvGraphicFramePr>
            <a:graphicFrameLocks noChangeAspect="1"/>
          </p:cNvGraphicFramePr>
          <p:nvPr/>
        </p:nvGraphicFramePr>
        <p:xfrm>
          <a:off x="4779991" y="2117738"/>
          <a:ext cx="4078289" cy="3168650"/>
        </p:xfrm>
        <a:graphic>
          <a:graphicData uri="http://schemas.openxmlformats.org/presentationml/2006/ole">
            <mc:AlternateContent xmlns:mc="http://schemas.openxmlformats.org/markup-compatibility/2006">
              <mc:Choice xmlns:v="urn:schemas-microsoft-com:vml" Requires="v">
                <p:oleObj spid="_x0000_s146525" name="Graph" r:id="rId6" imgW="3518611" imgH="2995574" progId="Origin50.Graph">
                  <p:embed/>
                </p:oleObj>
              </mc:Choice>
              <mc:Fallback>
                <p:oleObj name="Graph" r:id="rId6" imgW="3518611" imgH="2995574" progId="Origin50.Graph">
                  <p:embed/>
                  <p:pic>
                    <p:nvPicPr>
                      <p:cNvPr id="0" name="Picture 89"/>
                      <p:cNvPicPr>
                        <a:picLocks noChangeAspect="1" noChangeArrowheads="1"/>
                      </p:cNvPicPr>
                      <p:nvPr/>
                    </p:nvPicPr>
                    <p:blipFill>
                      <a:blip r:embed="rId7">
                        <a:extLst>
                          <a:ext uri="{28A0092B-C50C-407E-A947-70E740481C1C}">
                            <a14:useLocalDpi xmlns:a14="http://schemas.microsoft.com/office/drawing/2010/main" val="0"/>
                          </a:ext>
                        </a:extLst>
                      </a:blip>
                      <a:srcRect l="5014" t="10696" r="9312" b="5409"/>
                      <a:stretch>
                        <a:fillRect/>
                      </a:stretch>
                    </p:blipFill>
                    <p:spPr bwMode="auto">
                      <a:xfrm>
                        <a:off x="4779991" y="2117738"/>
                        <a:ext cx="4078289" cy="316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tângulo 20"/>
          <p:cNvSpPr/>
          <p:nvPr/>
        </p:nvSpPr>
        <p:spPr>
          <a:xfrm>
            <a:off x="142844" y="5214950"/>
            <a:ext cx="4357718"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O pico em 550 </a:t>
            </a:r>
            <a:r>
              <a:rPr lang="pt-BR" dirty="0" err="1" smtClean="0">
                <a:effectLst>
                  <a:glow rad="139700">
                    <a:schemeClr val="accent2">
                      <a:satMod val="175000"/>
                      <a:alpha val="40000"/>
                    </a:schemeClr>
                  </a:glow>
                  <a:reflection blurRad="6350" stA="60000" endA="900" endPos="58000" dir="5400000" sy="-100000" algn="bl" rotWithShape="0"/>
                </a:effectLst>
              </a:rPr>
              <a:t>nm</a:t>
            </a:r>
            <a:r>
              <a:rPr lang="pt-BR" dirty="0" smtClean="0">
                <a:effectLst>
                  <a:glow rad="139700">
                    <a:schemeClr val="accent2">
                      <a:satMod val="175000"/>
                      <a:alpha val="40000"/>
                    </a:schemeClr>
                  </a:glow>
                  <a:reflection blurRad="6350" stA="60000" endA="900" endPos="58000" dir="5400000" sy="-100000" algn="bl" rotWithShape="0"/>
                </a:effectLst>
              </a:rPr>
              <a:t> corresponde à transição do íon Tb</a:t>
            </a:r>
            <a:r>
              <a:rPr lang="pt-BR" baseline="30000" dirty="0" smtClean="0">
                <a:effectLst>
                  <a:glow rad="139700">
                    <a:schemeClr val="accent2">
                      <a:satMod val="175000"/>
                      <a:alpha val="40000"/>
                    </a:schemeClr>
                  </a:glow>
                  <a:reflection blurRad="6350" stA="60000" endA="900" endPos="58000" dir="5400000" sy="-100000" algn="bl" rotWithShape="0"/>
                </a:effectLst>
              </a:rPr>
              <a:t>3+</a:t>
            </a:r>
            <a:r>
              <a:rPr lang="pt-BR" dirty="0" smtClean="0">
                <a:effectLst>
                  <a:glow rad="139700">
                    <a:schemeClr val="accent2">
                      <a:satMod val="175000"/>
                      <a:alpha val="40000"/>
                    </a:schemeClr>
                  </a:glow>
                  <a:reflection blurRad="6350" stA="60000" endA="900" endPos="58000" dir="5400000" sy="-100000" algn="bl" rotWithShape="0"/>
                </a:effectLst>
              </a:rPr>
              <a:t> (</a:t>
            </a:r>
            <a:r>
              <a:rPr lang="pt-BR" baseline="30000" dirty="0" smtClean="0">
                <a:effectLst>
                  <a:glow rad="139700">
                    <a:schemeClr val="accent2">
                      <a:satMod val="175000"/>
                      <a:alpha val="40000"/>
                    </a:schemeClr>
                  </a:glow>
                  <a:reflection blurRad="6350" stA="60000" endA="900" endPos="58000" dir="5400000" sy="-100000" algn="bl" rotWithShape="0"/>
                </a:effectLst>
              </a:rPr>
              <a:t>5</a:t>
            </a:r>
            <a:r>
              <a:rPr lang="pt-BR" dirty="0" smtClean="0">
                <a:effectLst>
                  <a:glow rad="139700">
                    <a:schemeClr val="accent2">
                      <a:satMod val="175000"/>
                      <a:alpha val="40000"/>
                    </a:schemeClr>
                  </a:glow>
                  <a:reflection blurRad="6350" stA="60000" endA="900" endPos="58000" dir="5400000" sy="-100000" algn="bl" rotWithShape="0"/>
                </a:effectLst>
              </a:rPr>
              <a:t>D</a:t>
            </a:r>
            <a:r>
              <a:rPr lang="pt-BR" baseline="-25000" dirty="0" smtClean="0">
                <a:effectLst>
                  <a:glow rad="139700">
                    <a:schemeClr val="accent2">
                      <a:satMod val="175000"/>
                      <a:alpha val="40000"/>
                    </a:schemeClr>
                  </a:glow>
                  <a:reflection blurRad="6350" stA="60000" endA="900" endPos="58000" dir="5400000" sy="-100000" algn="bl" rotWithShape="0"/>
                </a:effectLst>
              </a:rPr>
              <a:t>4</a:t>
            </a:r>
            <a:r>
              <a:rPr lang="pt-BR" dirty="0" smtClean="0">
                <a:effectLst>
                  <a:glow rad="139700">
                    <a:schemeClr val="accent2">
                      <a:satMod val="175000"/>
                      <a:alpha val="40000"/>
                    </a:schemeClr>
                  </a:glow>
                  <a:reflection blurRad="6350" stA="60000" endA="900" endPos="58000" dir="5400000" sy="-100000" algn="bl" rotWithShape="0"/>
                </a:effectLst>
              </a:rPr>
              <a:t>- </a:t>
            </a:r>
            <a:r>
              <a:rPr lang="pt-BR" baseline="30000" dirty="0" smtClean="0">
                <a:effectLst>
                  <a:glow rad="139700">
                    <a:schemeClr val="accent2">
                      <a:satMod val="175000"/>
                      <a:alpha val="40000"/>
                    </a:schemeClr>
                  </a:glow>
                  <a:reflection blurRad="6350" stA="60000" endA="900" endPos="58000" dir="5400000" sy="-100000" algn="bl" rotWithShape="0"/>
                </a:effectLst>
              </a:rPr>
              <a:t>7</a:t>
            </a:r>
            <a:r>
              <a:rPr lang="pt-BR" dirty="0" smtClean="0">
                <a:effectLst>
                  <a:glow rad="139700">
                    <a:schemeClr val="accent2">
                      <a:satMod val="175000"/>
                      <a:alpha val="40000"/>
                    </a:schemeClr>
                  </a:glow>
                  <a:reflection blurRad="6350" stA="60000" endA="900" endPos="58000" dir="5400000" sy="-100000" algn="bl" rotWithShape="0"/>
                </a:effectLst>
              </a:rPr>
              <a:t>F</a:t>
            </a:r>
            <a:r>
              <a:rPr lang="pt-BR" baseline="-25000" dirty="0" smtClean="0">
                <a:effectLst>
                  <a:glow rad="139700">
                    <a:schemeClr val="accent2">
                      <a:satMod val="175000"/>
                      <a:alpha val="40000"/>
                    </a:schemeClr>
                  </a:glow>
                  <a:reflection blurRad="6350" stA="60000" endA="900" endPos="58000" dir="5400000" sy="-100000" algn="bl" rotWithShape="0"/>
                </a:effectLst>
              </a:rPr>
              <a:t>5</a:t>
            </a:r>
            <a:r>
              <a:rPr lang="pt-BR" dirty="0" smtClean="0">
                <a:effectLst>
                  <a:glow rad="139700">
                    <a:schemeClr val="accent2">
                      <a:satMod val="175000"/>
                      <a:alpha val="40000"/>
                    </a:schemeClr>
                  </a:glow>
                  <a:reflection blurRad="6350" stA="60000" endA="900" endPos="58000" dir="5400000" sy="-100000" algn="bl" rotWithShape="0"/>
                </a:effectLst>
              </a:rPr>
              <a:t>). </a:t>
            </a:r>
            <a:endParaRPr lang="pt-B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054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54" name="Retângulo 53"/>
          <p:cNvSpPr/>
          <p:nvPr/>
        </p:nvSpPr>
        <p:spPr>
          <a:xfrm>
            <a:off x="6190690" y="440796"/>
            <a:ext cx="2071702" cy="1845694"/>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0552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0552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59" name="Retângulo 58"/>
          <p:cNvSpPr/>
          <p:nvPr/>
        </p:nvSpPr>
        <p:spPr>
          <a:xfrm>
            <a:off x="5715008" y="2428868"/>
            <a:ext cx="3143272" cy="369332"/>
          </a:xfrm>
          <a:prstGeom prst="rect">
            <a:avLst/>
          </a:prstGeom>
        </p:spPr>
        <p:txBody>
          <a:bodyPr wrap="square">
            <a:spAutoFit/>
          </a:bodyPr>
          <a:lstStyle/>
          <a:p>
            <a:pPr algn="ctr"/>
            <a:r>
              <a:rPr lang="pt-BR" dirty="0" smtClean="0">
                <a:effectLst>
                  <a:glow rad="101600">
                    <a:schemeClr val="accent5">
                      <a:satMod val="175000"/>
                      <a:alpha val="40000"/>
                    </a:schemeClr>
                  </a:glow>
                  <a:reflection blurRad="6350" stA="60000" endA="900" endPos="60000" dist="60007" dir="5400000" sy="-100000" algn="bl" rotWithShape="0"/>
                </a:effectLst>
              </a:rPr>
              <a:t>Dispositivo 1 - Bicamada</a:t>
            </a:r>
            <a:endParaRPr lang="pt-BR" dirty="0">
              <a:effectLst>
                <a:glow rad="101600">
                  <a:schemeClr val="accent5">
                    <a:satMod val="175000"/>
                    <a:alpha val="40000"/>
                  </a:schemeClr>
                </a:glow>
                <a:reflection blurRad="6350" stA="60000" endA="900" endPos="60000" dist="60007" dir="5400000" sy="-100000" algn="bl" rotWithShape="0"/>
              </a:effectLst>
            </a:endParaRPr>
          </a:p>
        </p:txBody>
      </p:sp>
      <p:sp>
        <p:nvSpPr>
          <p:cNvPr id="62" name="Retângulo 61"/>
          <p:cNvSpPr/>
          <p:nvPr/>
        </p:nvSpPr>
        <p:spPr>
          <a:xfrm>
            <a:off x="571472" y="5143512"/>
            <a:ext cx="4478584"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Espectros de Eletroluminescência do composto E</a:t>
            </a:r>
            <a:r>
              <a:rPr lang="en-US" dirty="0" smtClean="0">
                <a:effectLst>
                  <a:glow rad="139700">
                    <a:schemeClr val="accent2">
                      <a:satMod val="175000"/>
                      <a:alpha val="40000"/>
                    </a:schemeClr>
                  </a:glow>
                  <a:reflection blurRad="6350" stA="60000" endA="900" endPos="58000" dir="5400000" sy="-100000" algn="bl" rotWithShape="0"/>
                </a:effectLst>
              </a:rPr>
              <a:t>u(</a:t>
            </a:r>
            <a:r>
              <a:rPr lang="en-US" dirty="0" err="1" smtClean="0">
                <a:effectLst>
                  <a:glow rad="139700">
                    <a:schemeClr val="accent2">
                      <a:satMod val="175000"/>
                      <a:alpha val="40000"/>
                    </a:schemeClr>
                  </a:glow>
                  <a:reflection blurRad="6350" stA="60000" endA="900" endPos="58000" dir="5400000" sy="-100000" algn="bl" rotWithShape="0"/>
                </a:effectLst>
              </a:rPr>
              <a:t>btfa</a:t>
            </a:r>
            <a:r>
              <a:rPr lang="en-US" dirty="0" smtClean="0">
                <a:effectLst>
                  <a:glow rad="139700">
                    <a:schemeClr val="accent2">
                      <a:satMod val="175000"/>
                      <a:alpha val="40000"/>
                    </a:schemeClr>
                  </a:glow>
                  <a:reflection blurRad="6350" stA="60000" endA="900" endPos="58000" dir="5400000" sy="-100000" algn="bl" rotWithShape="0"/>
                </a:effectLst>
              </a:rPr>
              <a:t>)3•phenterpy•Tb(</a:t>
            </a:r>
            <a:r>
              <a:rPr lang="en-US" dirty="0" err="1" smtClean="0">
                <a:effectLst>
                  <a:glow rad="139700">
                    <a:schemeClr val="accent2">
                      <a:satMod val="175000"/>
                      <a:alpha val="40000"/>
                    </a:schemeClr>
                  </a:glow>
                  <a:reflection blurRad="6350" stA="60000" endA="900" endPos="58000" dir="5400000" sy="-100000" algn="bl" rotWithShape="0"/>
                </a:effectLst>
              </a:rPr>
              <a:t>acac</a:t>
            </a:r>
            <a:r>
              <a:rPr lang="en-US" dirty="0" smtClean="0">
                <a:effectLst>
                  <a:glow rad="139700">
                    <a:schemeClr val="accent2">
                      <a:satMod val="175000"/>
                      <a:alpha val="40000"/>
                    </a:schemeClr>
                  </a:glow>
                  <a:reflection blurRad="6350" stA="60000" endA="900" endPos="58000" dir="5400000" sy="-100000" algn="bl" rotWithShape="0"/>
                </a:effectLst>
              </a:rPr>
              <a:t>)3</a:t>
            </a:r>
            <a:r>
              <a:rPr lang="pt-BR" dirty="0" smtClean="0">
                <a:effectLst>
                  <a:glow rad="139700">
                    <a:schemeClr val="accent2">
                      <a:satMod val="175000"/>
                      <a:alpha val="40000"/>
                    </a:schemeClr>
                  </a:glow>
                  <a:reflection blurRad="6350" stA="60000" endA="900" endPos="58000" dir="5400000" sy="-100000" algn="bl" rotWithShape="0"/>
                </a:effectLst>
              </a:rPr>
              <a:t>.</a:t>
            </a:r>
            <a:endParaRPr lang="pt-BR" dirty="0"/>
          </a:p>
        </p:txBody>
      </p:sp>
      <p:sp>
        <p:nvSpPr>
          <p:cNvPr id="27" name="Título 3"/>
          <p:cNvSpPr>
            <a:spLocks noGrp="1"/>
          </p:cNvSpPr>
          <p:nvPr>
            <p:ph type="ctrTitle"/>
          </p:nvPr>
        </p:nvSpPr>
        <p:spPr>
          <a:xfrm>
            <a:off x="500034" y="285728"/>
            <a:ext cx="7851648" cy="785818"/>
          </a:xfrm>
        </p:spPr>
        <p:txBody>
          <a:bodyPr>
            <a:normAutofit/>
          </a:bodyPr>
          <a:lstStyle/>
          <a:p>
            <a:pPr algn="l"/>
            <a:r>
              <a:rPr lang="pt-BR" sz="4800" dirty="0" smtClean="0"/>
              <a:t>Dispositivos</a:t>
            </a:r>
            <a:endParaRPr lang="pt-BR" sz="4800" dirty="0"/>
          </a:p>
        </p:txBody>
      </p:sp>
      <p:pic>
        <p:nvPicPr>
          <p:cNvPr id="148528" name="Picture 48"/>
          <p:cNvPicPr>
            <a:picLocks noChangeAspect="1" noChangeArrowheads="1"/>
          </p:cNvPicPr>
          <p:nvPr/>
        </p:nvPicPr>
        <p:blipFill>
          <a:blip r:embed="rId4" cstate="print"/>
          <a:srcRect l="13138" r="34404" b="8610"/>
          <a:stretch>
            <a:fillRect/>
          </a:stretch>
        </p:blipFill>
        <p:spPr bwMode="auto">
          <a:xfrm>
            <a:off x="6215074" y="500042"/>
            <a:ext cx="2000264" cy="1785214"/>
          </a:xfrm>
          <a:prstGeom prst="rect">
            <a:avLst/>
          </a:prstGeom>
          <a:noFill/>
          <a:ln w="9525">
            <a:noFill/>
            <a:miter lim="800000"/>
            <a:headEnd/>
            <a:tailEnd/>
          </a:ln>
          <a:effectLst/>
        </p:spPr>
      </p:pic>
      <p:sp>
        <p:nvSpPr>
          <p:cNvPr id="148530"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48531" name="Picture 51" descr="MVC-027F"/>
          <p:cNvPicPr>
            <a:picLocks noChangeAspect="1" noChangeArrowheads="1"/>
          </p:cNvPicPr>
          <p:nvPr/>
        </p:nvPicPr>
        <p:blipFill>
          <a:blip r:embed="rId5" cstate="print"/>
          <a:srcRect l="16415" r="9589" b="5130"/>
          <a:stretch>
            <a:fillRect/>
          </a:stretch>
        </p:blipFill>
        <p:spPr bwMode="auto">
          <a:xfrm>
            <a:off x="5857884" y="3143248"/>
            <a:ext cx="2500330" cy="2401250"/>
          </a:xfrm>
          <a:prstGeom prst="rect">
            <a:avLst/>
          </a:prstGeom>
          <a:noFill/>
          <a:ln w="9525">
            <a:noFill/>
            <a:miter lim="800000"/>
            <a:headEnd/>
            <a:tailEnd/>
          </a:ln>
          <a:effectLst>
            <a:glow rad="101600">
              <a:schemeClr val="accent2">
                <a:satMod val="175000"/>
                <a:alpha val="40000"/>
              </a:schemeClr>
            </a:glow>
            <a:outerShdw blurRad="44450" dist="27940" dir="5400000" algn="ctr">
              <a:srgbClr val="000000">
                <a:alpha val="32000"/>
              </a:srgbClr>
            </a:outerShdw>
            <a:reflection blurRad="6350" stA="50000" endA="300" endPos="38500" dist="50800" dir="5400000" sy="-100000" algn="bl" rotWithShape="0"/>
          </a:effectLst>
          <a:scene3d>
            <a:camera prst="obliqueBottomLeft"/>
            <a:lightRig rig="balanced" dir="t">
              <a:rot lat="0" lon="0" rev="8700000"/>
            </a:lightRig>
          </a:scene3d>
          <a:sp3d>
            <a:bevelT w="190500" h="38100"/>
          </a:sp3d>
        </p:spPr>
      </p:pic>
      <p:grpSp>
        <p:nvGrpSpPr>
          <p:cNvPr id="68" name="Grupo 67"/>
          <p:cNvGrpSpPr/>
          <p:nvPr/>
        </p:nvGrpSpPr>
        <p:grpSpPr>
          <a:xfrm>
            <a:off x="692338" y="1583482"/>
            <a:ext cx="4500594" cy="3429024"/>
            <a:chOff x="428596" y="2500306"/>
            <a:chExt cx="4500594" cy="3429024"/>
          </a:xfrm>
        </p:grpSpPr>
        <p:sp>
          <p:nvSpPr>
            <p:cNvPr id="13" name="Retângulo 12"/>
            <p:cNvSpPr/>
            <p:nvPr/>
          </p:nvSpPr>
          <p:spPr>
            <a:xfrm>
              <a:off x="428596" y="2500306"/>
              <a:ext cx="4500594" cy="3429024"/>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64" name="Retângulo 63"/>
            <p:cNvSpPr/>
            <p:nvPr/>
          </p:nvSpPr>
          <p:spPr>
            <a:xfrm>
              <a:off x="2357422" y="2857496"/>
              <a:ext cx="1214446" cy="369332"/>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I </a:t>
              </a:r>
              <a:r>
                <a:rPr lang="pt-BR" dirty="0" err="1" smtClean="0">
                  <a:effectLst>
                    <a:glow rad="139700">
                      <a:schemeClr val="accent2">
                        <a:satMod val="175000"/>
                        <a:alpha val="40000"/>
                      </a:schemeClr>
                    </a:glow>
                    <a:reflection blurRad="6350" stA="60000" endA="900" endPos="58000" dir="5400000" sy="-100000" algn="bl" rotWithShape="0"/>
                  </a:effectLst>
                </a:rPr>
                <a:t>vs</a:t>
              </a:r>
              <a:r>
                <a:rPr lang="pt-BR" dirty="0" smtClean="0">
                  <a:effectLst>
                    <a:glow rad="139700">
                      <a:schemeClr val="accent2">
                        <a:satMod val="175000"/>
                        <a:alpha val="40000"/>
                      </a:schemeClr>
                    </a:glow>
                    <a:reflection blurRad="6350" stA="60000" endA="900" endPos="58000" dir="5400000" sy="-100000" algn="bl" rotWithShape="0"/>
                  </a:effectLst>
                </a:rPr>
                <a:t> V</a:t>
              </a:r>
            </a:p>
          </p:txBody>
        </p:sp>
        <p:graphicFrame>
          <p:nvGraphicFramePr>
            <p:cNvPr id="148529" name="Object 49"/>
            <p:cNvGraphicFramePr>
              <a:graphicFrameLocks noChangeAspect="1"/>
            </p:cNvGraphicFramePr>
            <p:nvPr/>
          </p:nvGraphicFramePr>
          <p:xfrm>
            <a:off x="500034" y="2571743"/>
            <a:ext cx="4357718" cy="3281785"/>
          </p:xfrm>
          <a:graphic>
            <a:graphicData uri="http://schemas.openxmlformats.org/presentationml/2006/ole">
              <mc:AlternateContent xmlns:mc="http://schemas.openxmlformats.org/markup-compatibility/2006">
                <mc:Choice xmlns:v="urn:schemas-microsoft-com:vml" Requires="v">
                  <p:oleObj spid="_x0000_s148573" name="Graph" r:id="rId6" imgW="3621024" imgH="2895600" progId="Origin50.Graph">
                    <p:embed/>
                  </p:oleObj>
                </mc:Choice>
                <mc:Fallback>
                  <p:oleObj name="Graph" r:id="rId6" imgW="3621024" imgH="2895600" progId="Origin50.Graph">
                    <p:embed/>
                    <p:pic>
                      <p:nvPicPr>
                        <p:cNvPr id="0" name="Picture 91"/>
                        <p:cNvPicPr>
                          <a:picLocks noChangeAspect="1" noChangeArrowheads="1"/>
                        </p:cNvPicPr>
                        <p:nvPr/>
                      </p:nvPicPr>
                      <p:blipFill>
                        <a:blip r:embed="rId7">
                          <a:extLst>
                            <a:ext uri="{28A0092B-C50C-407E-A947-70E740481C1C}">
                              <a14:useLocalDpi xmlns:a14="http://schemas.microsoft.com/office/drawing/2010/main" val="0"/>
                            </a:ext>
                          </a:extLst>
                        </a:blip>
                        <a:srcRect l="4614" t="6180" r="4370" b="5438"/>
                        <a:stretch>
                          <a:fillRect/>
                        </a:stretch>
                      </p:blipFill>
                      <p:spPr bwMode="auto">
                        <a:xfrm>
                          <a:off x="500034" y="2571743"/>
                          <a:ext cx="4357718" cy="32817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8537" name="Rectangle 57"/>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pt-BR"/>
          </a:p>
        </p:txBody>
      </p:sp>
      <p:sp>
        <p:nvSpPr>
          <p:cNvPr id="63" name="Retângulo 62"/>
          <p:cNvSpPr/>
          <p:nvPr/>
        </p:nvSpPr>
        <p:spPr>
          <a:xfrm>
            <a:off x="5143504" y="5857892"/>
            <a:ext cx="3643338" cy="646331"/>
          </a:xfrm>
          <a:prstGeom prst="rect">
            <a:avLst/>
          </a:prstGeom>
        </p:spPr>
        <p:txBody>
          <a:bodyPr wrap="square">
            <a:spAutoFit/>
          </a:bodyPr>
          <a:lstStyle/>
          <a:p>
            <a:pPr algn="ctr"/>
            <a:r>
              <a:rPr lang="pt-BR" dirty="0" smtClean="0">
                <a:effectLst>
                  <a:glow rad="139700">
                    <a:schemeClr val="accent2">
                      <a:satMod val="175000"/>
                      <a:alpha val="40000"/>
                    </a:schemeClr>
                  </a:glow>
                  <a:reflection blurRad="6350" stA="60000" endA="900" endPos="58000" dir="5400000" sy="-100000" algn="bl" rotWithShape="0"/>
                </a:effectLst>
              </a:rPr>
              <a:t>Diagrama de </a:t>
            </a:r>
            <a:r>
              <a:rPr lang="pt-BR" dirty="0" err="1" smtClean="0">
                <a:effectLst>
                  <a:glow rad="139700">
                    <a:schemeClr val="accent2">
                      <a:satMod val="175000"/>
                      <a:alpha val="40000"/>
                    </a:schemeClr>
                  </a:glow>
                  <a:reflection blurRad="6350" stA="60000" endA="900" endPos="58000" dir="5400000" sy="-100000" algn="bl" rotWithShape="0"/>
                </a:effectLst>
              </a:rPr>
              <a:t>Cromaticidade</a:t>
            </a:r>
            <a:r>
              <a:rPr lang="pt-BR" dirty="0" smtClean="0">
                <a:effectLst>
                  <a:glow rad="139700">
                    <a:schemeClr val="accent2">
                      <a:satMod val="175000"/>
                      <a:alpha val="40000"/>
                    </a:schemeClr>
                  </a:glow>
                  <a:reflection blurRad="6350" stA="60000" endA="900" endPos="58000" dir="5400000" sy="-100000" algn="bl" rotWithShape="0"/>
                </a:effectLst>
              </a:rPr>
              <a:t> – CIE</a:t>
            </a:r>
          </a:p>
          <a:p>
            <a:pPr algn="ctr"/>
            <a:r>
              <a:rPr lang="pt-BR" dirty="0" smtClean="0">
                <a:effectLst>
                  <a:glow rad="139700">
                    <a:schemeClr val="accent2">
                      <a:satMod val="175000"/>
                      <a:alpha val="40000"/>
                    </a:schemeClr>
                  </a:glow>
                  <a:reflection blurRad="6350" stA="60000" endA="900" endPos="58000" dir="5400000" sy="-100000" algn="bl" rotWithShape="0"/>
                </a:effectLst>
              </a:rPr>
              <a:t>X = 0.24, Y = 0,19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4643438" y="642918"/>
            <a:ext cx="4331214" cy="5929354"/>
            <a:chOff x="4585252" y="642918"/>
            <a:chExt cx="4331214" cy="5929354"/>
          </a:xfrm>
        </p:grpSpPr>
        <p:pic>
          <p:nvPicPr>
            <p:cNvPr id="5" name="Picture 4" descr="pie"/>
            <p:cNvPicPr>
              <a:picLocks noChangeAspect="1" noChangeArrowheads="1"/>
            </p:cNvPicPr>
            <p:nvPr/>
          </p:nvPicPr>
          <p:blipFill>
            <a:blip r:embed="rId3" cstate="print"/>
            <a:srcRect/>
            <a:stretch>
              <a:fillRect/>
            </a:stretch>
          </p:blipFill>
          <p:spPr bwMode="auto">
            <a:xfrm>
              <a:off x="5357818" y="642918"/>
              <a:ext cx="2857520" cy="2490124"/>
            </a:xfrm>
            <a:prstGeom prst="rect">
              <a:avLst/>
            </a:prstGeom>
            <a:noFill/>
          </p:spPr>
        </p:pic>
        <p:pic>
          <p:nvPicPr>
            <p:cNvPr id="59410" name="Picture 18" descr="OLED-Beleuchtung, organische Leuchtdiode, Leuchtdioden"/>
            <p:cNvPicPr>
              <a:picLocks noChangeAspect="1" noChangeArrowheads="1"/>
            </p:cNvPicPr>
            <p:nvPr/>
          </p:nvPicPr>
          <p:blipFill>
            <a:blip r:embed="rId4" cstate="print"/>
            <a:srcRect/>
            <a:stretch>
              <a:fillRect/>
            </a:stretch>
          </p:blipFill>
          <p:spPr bwMode="auto">
            <a:xfrm>
              <a:off x="4585252" y="3429000"/>
              <a:ext cx="4331214" cy="3143272"/>
            </a:xfrm>
            <a:prstGeom prst="rect">
              <a:avLst/>
            </a:prstGeom>
            <a:noFill/>
          </p:spPr>
        </p:pic>
      </p:grpSp>
      <p:pic>
        <p:nvPicPr>
          <p:cNvPr id="8" name="Picture 7" descr="anglo de visao"/>
          <p:cNvPicPr>
            <a:picLocks noChangeAspect="1" noChangeArrowheads="1"/>
          </p:cNvPicPr>
          <p:nvPr/>
        </p:nvPicPr>
        <p:blipFill>
          <a:blip r:embed="rId5" cstate="print"/>
          <a:stretch>
            <a:fillRect/>
          </a:stretch>
        </p:blipFill>
        <p:spPr bwMode="auto">
          <a:xfrm>
            <a:off x="4572000" y="714356"/>
            <a:ext cx="4365986" cy="2311404"/>
          </a:xfrm>
          <a:prstGeom prst="rect">
            <a:avLst/>
          </a:prstGeom>
          <a:noFill/>
        </p:spPr>
      </p:pic>
      <p:pic>
        <p:nvPicPr>
          <p:cNvPr id="59416" name="Picture 24" descr="Sony OLEDs"/>
          <p:cNvPicPr>
            <a:picLocks noChangeAspect="1" noChangeArrowheads="1"/>
          </p:cNvPicPr>
          <p:nvPr/>
        </p:nvPicPr>
        <p:blipFill>
          <a:blip r:embed="rId6" cstate="print"/>
          <a:srcRect l="3181" t="20096" r="24546"/>
          <a:stretch>
            <a:fillRect/>
          </a:stretch>
        </p:blipFill>
        <p:spPr bwMode="auto">
          <a:xfrm>
            <a:off x="4572000" y="3000372"/>
            <a:ext cx="4357718" cy="3261886"/>
          </a:xfrm>
          <a:prstGeom prst="rect">
            <a:avLst/>
          </a:prstGeom>
          <a:noFill/>
        </p:spPr>
      </p:pic>
      <p:grpSp>
        <p:nvGrpSpPr>
          <p:cNvPr id="22" name="Grupo 21"/>
          <p:cNvGrpSpPr/>
          <p:nvPr/>
        </p:nvGrpSpPr>
        <p:grpSpPr>
          <a:xfrm>
            <a:off x="4572000" y="500042"/>
            <a:ext cx="4357718" cy="6067466"/>
            <a:chOff x="4572000" y="500042"/>
            <a:chExt cx="4357718" cy="6067466"/>
          </a:xfrm>
        </p:grpSpPr>
        <p:pic>
          <p:nvPicPr>
            <p:cNvPr id="21" name="Imagem 20" descr="oled-apresentacao.jpg"/>
            <p:cNvPicPr>
              <a:picLocks noChangeAspect="1"/>
            </p:cNvPicPr>
            <p:nvPr/>
          </p:nvPicPr>
          <p:blipFill>
            <a:blip r:embed="rId7" cstate="print">
              <a:clrChange>
                <a:clrFrom>
                  <a:srgbClr val="78B5E2"/>
                </a:clrFrom>
                <a:clrTo>
                  <a:srgbClr val="78B5E2">
                    <a:alpha val="0"/>
                  </a:srgbClr>
                </a:clrTo>
              </a:clrChange>
            </a:blip>
            <a:stretch>
              <a:fillRect/>
            </a:stretch>
          </p:blipFill>
          <p:spPr>
            <a:xfrm>
              <a:off x="5214942" y="500042"/>
              <a:ext cx="3472142" cy="2784675"/>
            </a:xfrm>
            <a:prstGeom prst="rect">
              <a:avLst/>
            </a:prstGeom>
          </p:spPr>
        </p:pic>
        <p:pic>
          <p:nvPicPr>
            <p:cNvPr id="59414" name="Picture 22" descr="Sony OLED TVs"/>
            <p:cNvPicPr>
              <a:picLocks noChangeAspect="1" noChangeArrowheads="1"/>
            </p:cNvPicPr>
            <p:nvPr/>
          </p:nvPicPr>
          <p:blipFill>
            <a:blip r:embed="rId8" cstate="print"/>
            <a:srcRect t="19971"/>
            <a:stretch>
              <a:fillRect/>
            </a:stretch>
          </p:blipFill>
          <p:spPr bwMode="auto">
            <a:xfrm>
              <a:off x="4572000" y="3440477"/>
              <a:ext cx="4357718" cy="3127031"/>
            </a:xfrm>
            <a:prstGeom prst="rect">
              <a:avLst/>
            </a:prstGeom>
            <a:noFill/>
          </p:spPr>
        </p:pic>
      </p:grpSp>
      <p:grpSp>
        <p:nvGrpSpPr>
          <p:cNvPr id="27" name="Grupo 26"/>
          <p:cNvGrpSpPr/>
          <p:nvPr/>
        </p:nvGrpSpPr>
        <p:grpSpPr>
          <a:xfrm>
            <a:off x="4572000" y="785794"/>
            <a:ext cx="4395506" cy="5857916"/>
            <a:chOff x="4572000" y="785794"/>
            <a:chExt cx="4395506" cy="5857916"/>
          </a:xfrm>
        </p:grpSpPr>
        <p:pic>
          <p:nvPicPr>
            <p:cNvPr id="59418" name="Picture 26" descr="http://www.nsf.gov/od/lpa/news/03/images/foled_universal_display_rev.jpg"/>
            <p:cNvPicPr>
              <a:picLocks noChangeAspect="1" noChangeArrowheads="1"/>
            </p:cNvPicPr>
            <p:nvPr/>
          </p:nvPicPr>
          <p:blipFill>
            <a:blip r:embed="rId9" cstate="print"/>
            <a:srcRect t="16895" r="1852" b="12410"/>
            <a:stretch>
              <a:fillRect/>
            </a:stretch>
          </p:blipFill>
          <p:spPr bwMode="auto">
            <a:xfrm>
              <a:off x="4813209" y="785794"/>
              <a:ext cx="3786213" cy="2286016"/>
            </a:xfrm>
            <a:prstGeom prst="rect">
              <a:avLst/>
            </a:prstGeom>
            <a:noFill/>
          </p:spPr>
        </p:pic>
        <p:pic>
          <p:nvPicPr>
            <p:cNvPr id="59408" name="Picture 16" descr="OLED-Initiative, Leuchtdiode, LED, LEDs, Organische Leuchtdioden, Lichtquelle, Organic Light Emitting Diode, BASF, Merck KGaA, Optrex Europe, Leuchtmittel, Osram Opto Semiconductors, Philips"/>
            <p:cNvPicPr>
              <a:picLocks noChangeAspect="1" noChangeArrowheads="1"/>
            </p:cNvPicPr>
            <p:nvPr/>
          </p:nvPicPr>
          <p:blipFill>
            <a:blip r:embed="rId10" cstate="print"/>
            <a:srcRect/>
            <a:stretch>
              <a:fillRect/>
            </a:stretch>
          </p:blipFill>
          <p:spPr bwMode="auto">
            <a:xfrm>
              <a:off x="4572000" y="3429000"/>
              <a:ext cx="4395506" cy="3214710"/>
            </a:xfrm>
            <a:prstGeom prst="rect">
              <a:avLst/>
            </a:prstGeom>
            <a:noFill/>
          </p:spPr>
        </p:pic>
      </p:grpSp>
      <p:grpSp>
        <p:nvGrpSpPr>
          <p:cNvPr id="29" name="Grupo 28"/>
          <p:cNvGrpSpPr/>
          <p:nvPr/>
        </p:nvGrpSpPr>
        <p:grpSpPr>
          <a:xfrm>
            <a:off x="4572000" y="1071545"/>
            <a:ext cx="4357718" cy="5591510"/>
            <a:chOff x="4572000" y="1071545"/>
            <a:chExt cx="4357718" cy="5591510"/>
          </a:xfrm>
        </p:grpSpPr>
        <p:pic>
          <p:nvPicPr>
            <p:cNvPr id="59402" name="Picture 10" descr="current and future lighting sources, white OLED"/>
            <p:cNvPicPr>
              <a:picLocks noChangeAspect="1" noChangeArrowheads="1"/>
            </p:cNvPicPr>
            <p:nvPr/>
          </p:nvPicPr>
          <p:blipFill>
            <a:blip r:embed="rId11" cstate="print"/>
            <a:srcRect r="5905" b="7895"/>
            <a:stretch>
              <a:fillRect/>
            </a:stretch>
          </p:blipFill>
          <p:spPr bwMode="auto">
            <a:xfrm>
              <a:off x="4786314" y="1071546"/>
              <a:ext cx="2000264" cy="1785950"/>
            </a:xfrm>
            <a:prstGeom prst="rect">
              <a:avLst/>
            </a:prstGeom>
            <a:noFill/>
          </p:spPr>
        </p:pic>
        <p:pic>
          <p:nvPicPr>
            <p:cNvPr id="59412" name="Picture 20" descr="http://www.dvdplay.ru/n_img/2424_0.jpg"/>
            <p:cNvPicPr>
              <a:picLocks noChangeAspect="1" noChangeArrowheads="1"/>
            </p:cNvPicPr>
            <p:nvPr/>
          </p:nvPicPr>
          <p:blipFill>
            <a:blip r:embed="rId12" cstate="print"/>
            <a:srcRect t="18268"/>
            <a:stretch>
              <a:fillRect/>
            </a:stretch>
          </p:blipFill>
          <p:spPr bwMode="auto">
            <a:xfrm>
              <a:off x="6858017" y="1071545"/>
              <a:ext cx="1928825" cy="1785951"/>
            </a:xfrm>
            <a:prstGeom prst="rect">
              <a:avLst/>
            </a:prstGeom>
            <a:noFill/>
          </p:spPr>
        </p:pic>
        <p:pic>
          <p:nvPicPr>
            <p:cNvPr id="28" name="Imagem 27" descr="oled-branco.jpg"/>
            <p:cNvPicPr>
              <a:picLocks noChangeAspect="1"/>
            </p:cNvPicPr>
            <p:nvPr/>
          </p:nvPicPr>
          <p:blipFill>
            <a:blip r:embed="rId13" cstate="print"/>
            <a:stretch>
              <a:fillRect/>
            </a:stretch>
          </p:blipFill>
          <p:spPr>
            <a:xfrm>
              <a:off x="4572000" y="3455894"/>
              <a:ext cx="4357718" cy="3207161"/>
            </a:xfrm>
            <a:prstGeom prst="rect">
              <a:avLst/>
            </a:prstGeom>
          </p:spPr>
        </p:pic>
      </p:grpSp>
      <p:grpSp>
        <p:nvGrpSpPr>
          <p:cNvPr id="24" name="Grupo 23"/>
          <p:cNvGrpSpPr/>
          <p:nvPr/>
        </p:nvGrpSpPr>
        <p:grpSpPr>
          <a:xfrm>
            <a:off x="4571999" y="714356"/>
            <a:ext cx="4357719" cy="5959334"/>
            <a:chOff x="4571999" y="714356"/>
            <a:chExt cx="4357719" cy="5959334"/>
          </a:xfrm>
        </p:grpSpPr>
        <p:pic>
          <p:nvPicPr>
            <p:cNvPr id="59406" name="Picture 14" descr="OLED Transparente"/>
            <p:cNvPicPr>
              <a:picLocks noChangeAspect="1" noChangeArrowheads="1"/>
            </p:cNvPicPr>
            <p:nvPr/>
          </p:nvPicPr>
          <p:blipFill>
            <a:blip r:embed="rId14" cstate="print"/>
            <a:srcRect/>
            <a:stretch>
              <a:fillRect/>
            </a:stretch>
          </p:blipFill>
          <p:spPr bwMode="auto">
            <a:xfrm>
              <a:off x="4571999" y="3286124"/>
              <a:ext cx="4357719" cy="3387566"/>
            </a:xfrm>
            <a:prstGeom prst="rect">
              <a:avLst/>
            </a:prstGeom>
            <a:noFill/>
          </p:spPr>
        </p:pic>
        <p:pic>
          <p:nvPicPr>
            <p:cNvPr id="59422" name="Picture 30" descr="http://www.universaldisplay.com/images/SamsungAM-TOLED.jpg"/>
            <p:cNvPicPr>
              <a:picLocks noChangeAspect="1" noChangeArrowheads="1"/>
            </p:cNvPicPr>
            <p:nvPr/>
          </p:nvPicPr>
          <p:blipFill>
            <a:blip r:embed="rId15" cstate="print"/>
            <a:srcRect l="19411" t="18519" r="6292"/>
            <a:stretch>
              <a:fillRect/>
            </a:stretch>
          </p:blipFill>
          <p:spPr bwMode="auto">
            <a:xfrm>
              <a:off x="4572000" y="714356"/>
              <a:ext cx="2500330" cy="2286016"/>
            </a:xfrm>
            <a:prstGeom prst="rect">
              <a:avLst/>
            </a:prstGeom>
            <a:noFill/>
          </p:spPr>
        </p:pic>
        <p:pic>
          <p:nvPicPr>
            <p:cNvPr id="90116" name="Picture 4" descr="http://www.vieetech.co.jp/english/img/oled-4.jpg"/>
            <p:cNvPicPr>
              <a:picLocks noChangeAspect="1" noChangeArrowheads="1"/>
            </p:cNvPicPr>
            <p:nvPr/>
          </p:nvPicPr>
          <p:blipFill>
            <a:blip r:embed="rId16" cstate="print"/>
            <a:srcRect/>
            <a:stretch>
              <a:fillRect/>
            </a:stretch>
          </p:blipFill>
          <p:spPr bwMode="auto">
            <a:xfrm rot="5400000">
              <a:off x="6871114" y="987011"/>
              <a:ext cx="2331258" cy="1785950"/>
            </a:xfrm>
            <a:prstGeom prst="rect">
              <a:avLst/>
            </a:prstGeom>
            <a:noFill/>
          </p:spPr>
        </p:pic>
      </p:grpSp>
      <p:graphicFrame>
        <p:nvGraphicFramePr>
          <p:cNvPr id="11" name="Diagrama 10"/>
          <p:cNvGraphicFramePr/>
          <p:nvPr/>
        </p:nvGraphicFramePr>
        <p:xfrm>
          <a:off x="153477" y="744278"/>
          <a:ext cx="4214842" cy="57565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6" name="Retângulo de cantos arredondados 25"/>
          <p:cNvSpPr/>
          <p:nvPr/>
        </p:nvSpPr>
        <p:spPr>
          <a:xfrm>
            <a:off x="144096" y="2056397"/>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de cantos arredondados 31"/>
          <p:cNvSpPr/>
          <p:nvPr/>
        </p:nvSpPr>
        <p:spPr>
          <a:xfrm>
            <a:off x="153477" y="2699340"/>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de cantos arredondados 33"/>
          <p:cNvSpPr/>
          <p:nvPr/>
        </p:nvSpPr>
        <p:spPr>
          <a:xfrm>
            <a:off x="153477" y="3352520"/>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de cantos arredondados 34"/>
          <p:cNvSpPr/>
          <p:nvPr/>
        </p:nvSpPr>
        <p:spPr>
          <a:xfrm>
            <a:off x="153477" y="4013735"/>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de cantos arredondados 35"/>
          <p:cNvSpPr/>
          <p:nvPr/>
        </p:nvSpPr>
        <p:spPr>
          <a:xfrm>
            <a:off x="153477" y="4638404"/>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de cantos arredondados 36"/>
          <p:cNvSpPr/>
          <p:nvPr/>
        </p:nvSpPr>
        <p:spPr>
          <a:xfrm>
            <a:off x="153477" y="5281346"/>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de cantos arredondados 37"/>
          <p:cNvSpPr/>
          <p:nvPr/>
        </p:nvSpPr>
        <p:spPr>
          <a:xfrm>
            <a:off x="153477" y="5956187"/>
            <a:ext cx="4224224" cy="540000"/>
          </a:xfrm>
          <a:prstGeom prst="roundRect">
            <a:avLst/>
          </a:prstGeom>
          <a:solidFill>
            <a:schemeClr val="accent1">
              <a:alpha val="0"/>
            </a:schemeClr>
          </a:solidFill>
          <a:ln>
            <a:solidFill>
              <a:srgbClr val="FFFF99">
                <a:alpha val="61000"/>
              </a:srgbClr>
            </a:solidFill>
          </a:ln>
          <a:effectLst>
            <a:glow rad="228600">
              <a:schemeClr val="accent6">
                <a:satMod val="175000"/>
                <a:alpha val="40000"/>
              </a:schemeClr>
            </a:glow>
          </a:effectLst>
          <a:scene3d>
            <a:camera prst="orthographicFront">
              <a:rot lat="0" lon="48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1000" fill="hold"/>
                                        <p:tgtEl>
                                          <p:spTgt spid="23"/>
                                        </p:tgtEl>
                                        <p:attrNameLst>
                                          <p:attrName>ppt_w</p:attrName>
                                        </p:attrNameLst>
                                      </p:cBhvr>
                                      <p:tavLst>
                                        <p:tav tm="0">
                                          <p:val>
                                            <p:fltVal val="0"/>
                                          </p:val>
                                        </p:tav>
                                        <p:tav tm="100000">
                                          <p:val>
                                            <p:strVal val="#ppt_w"/>
                                          </p:val>
                                        </p:tav>
                                      </p:tavLst>
                                    </p:anim>
                                    <p:anim calcmode="lin" valueType="num">
                                      <p:cBhvr>
                                        <p:cTn id="17" dur="1000" fill="hold"/>
                                        <p:tgtEl>
                                          <p:spTgt spid="23"/>
                                        </p:tgtEl>
                                        <p:attrNameLst>
                                          <p:attrName>ppt_h</p:attrName>
                                        </p:attrNameLst>
                                      </p:cBhvr>
                                      <p:tavLst>
                                        <p:tav tm="0">
                                          <p:val>
                                            <p:fltVal val="0"/>
                                          </p:val>
                                        </p:tav>
                                        <p:tav tm="100000">
                                          <p:val>
                                            <p:strVal val="#ppt_h"/>
                                          </p:val>
                                        </p:tav>
                                      </p:tavLst>
                                    </p:anim>
                                    <p:animEffect transition="in" filter="fade">
                                      <p:cBhvr>
                                        <p:cTn id="18" dur="1000"/>
                                        <p:tgtEl>
                                          <p:spTgt spid="23"/>
                                        </p:tgtEl>
                                      </p:cBhvr>
                                    </p:animEffect>
                                  </p:childTnLst>
                                </p:cTn>
                              </p:par>
                              <p:par>
                                <p:cTn id="19" presetID="10" presetClass="exit" presetSubtype="0" fill="hold" nodeType="withEffect">
                                  <p:stCondLst>
                                    <p:cond delay="0"/>
                                  </p:stCondLst>
                                  <p:childTnLst>
                                    <p:animEffect transition="out" filter="fade">
                                      <p:cBhvr>
                                        <p:cTn id="20" dur="2000"/>
                                        <p:tgtEl>
                                          <p:spTgt spid="22"/>
                                        </p:tgtEl>
                                      </p:cBhvr>
                                    </p:animEffect>
                                    <p:set>
                                      <p:cBhvr>
                                        <p:cTn id="21" dur="1" fill="hold">
                                          <p:stCondLst>
                                            <p:cond delay="1999"/>
                                          </p:stCondLst>
                                        </p:cTn>
                                        <p:tgtEl>
                                          <p:spTgt spid="2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26"/>
                                        </p:tgtEl>
                                      </p:cBhvr>
                                    </p:animEffect>
                                    <p:set>
                                      <p:cBhvr>
                                        <p:cTn id="24" dur="1" fill="hold">
                                          <p:stCondLst>
                                            <p:cond delay="999"/>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par>
                                <p:cTn id="34" presetID="53" presetClass="entr" presetSubtype="0" fill="hold" nodeType="withEffect">
                                  <p:stCondLst>
                                    <p:cond delay="0"/>
                                  </p:stCondLst>
                                  <p:childTnLst>
                                    <p:set>
                                      <p:cBhvr>
                                        <p:cTn id="35" dur="1" fill="hold">
                                          <p:stCondLst>
                                            <p:cond delay="0"/>
                                          </p:stCondLst>
                                        </p:cTn>
                                        <p:tgtEl>
                                          <p:spTgt spid="59416"/>
                                        </p:tgtEl>
                                        <p:attrNameLst>
                                          <p:attrName>style.visibility</p:attrName>
                                        </p:attrNameLst>
                                      </p:cBhvr>
                                      <p:to>
                                        <p:strVal val="visible"/>
                                      </p:to>
                                    </p:set>
                                    <p:anim calcmode="lin" valueType="num">
                                      <p:cBhvr>
                                        <p:cTn id="36" dur="1000" fill="hold"/>
                                        <p:tgtEl>
                                          <p:spTgt spid="59416"/>
                                        </p:tgtEl>
                                        <p:attrNameLst>
                                          <p:attrName>ppt_w</p:attrName>
                                        </p:attrNameLst>
                                      </p:cBhvr>
                                      <p:tavLst>
                                        <p:tav tm="0">
                                          <p:val>
                                            <p:fltVal val="0"/>
                                          </p:val>
                                        </p:tav>
                                        <p:tav tm="100000">
                                          <p:val>
                                            <p:strVal val="#ppt_w"/>
                                          </p:val>
                                        </p:tav>
                                      </p:tavLst>
                                    </p:anim>
                                    <p:anim calcmode="lin" valueType="num">
                                      <p:cBhvr>
                                        <p:cTn id="37" dur="1000" fill="hold"/>
                                        <p:tgtEl>
                                          <p:spTgt spid="59416"/>
                                        </p:tgtEl>
                                        <p:attrNameLst>
                                          <p:attrName>ppt_h</p:attrName>
                                        </p:attrNameLst>
                                      </p:cBhvr>
                                      <p:tavLst>
                                        <p:tav tm="0">
                                          <p:val>
                                            <p:fltVal val="0"/>
                                          </p:val>
                                        </p:tav>
                                        <p:tav tm="100000">
                                          <p:val>
                                            <p:strVal val="#ppt_h"/>
                                          </p:val>
                                        </p:tav>
                                      </p:tavLst>
                                    </p:anim>
                                    <p:animEffect transition="in" filter="fade">
                                      <p:cBhvr>
                                        <p:cTn id="38" dur="1000"/>
                                        <p:tgtEl>
                                          <p:spTgt spid="5941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1000"/>
                                        <p:tgtEl>
                                          <p:spTgt spid="32"/>
                                        </p:tgtEl>
                                      </p:cBhvr>
                                    </p:animEffect>
                                    <p:set>
                                      <p:cBhvr>
                                        <p:cTn id="45" dur="1" fill="hold">
                                          <p:stCondLst>
                                            <p:cond delay="999"/>
                                          </p:stCondLst>
                                        </p:cTn>
                                        <p:tgtEl>
                                          <p:spTgt spid="3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1000" fill="hold"/>
                                        <p:tgtEl>
                                          <p:spTgt spid="24"/>
                                        </p:tgtEl>
                                        <p:attrNameLst>
                                          <p:attrName>ppt_w</p:attrName>
                                        </p:attrNameLst>
                                      </p:cBhvr>
                                      <p:tavLst>
                                        <p:tav tm="0">
                                          <p:val>
                                            <p:fltVal val="0"/>
                                          </p:val>
                                        </p:tav>
                                        <p:tav tm="100000">
                                          <p:val>
                                            <p:strVal val="#ppt_w"/>
                                          </p:val>
                                        </p:tav>
                                      </p:tavLst>
                                    </p:anim>
                                    <p:anim calcmode="lin" valueType="num">
                                      <p:cBhvr>
                                        <p:cTn id="51" dur="1000" fill="hold"/>
                                        <p:tgtEl>
                                          <p:spTgt spid="24"/>
                                        </p:tgtEl>
                                        <p:attrNameLst>
                                          <p:attrName>ppt_h</p:attrName>
                                        </p:attrNameLst>
                                      </p:cBhvr>
                                      <p:tavLst>
                                        <p:tav tm="0">
                                          <p:val>
                                            <p:fltVal val="0"/>
                                          </p:val>
                                        </p:tav>
                                        <p:tav tm="100000">
                                          <p:val>
                                            <p:strVal val="#ppt_h"/>
                                          </p:val>
                                        </p:tav>
                                      </p:tavLst>
                                    </p:anim>
                                    <p:animEffect transition="in" filter="fade">
                                      <p:cBhvr>
                                        <p:cTn id="52" dur="1000"/>
                                        <p:tgtEl>
                                          <p:spTgt spid="24"/>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0" presetClass="exit" presetSubtype="0" fill="hold" nodeType="withEffect">
                                  <p:stCondLst>
                                    <p:cond delay="0"/>
                                  </p:stCondLst>
                                  <p:childTnLst>
                                    <p:animEffect transition="out" filter="fade">
                                      <p:cBhvr>
                                        <p:cTn id="56" dur="2000"/>
                                        <p:tgtEl>
                                          <p:spTgt spid="23"/>
                                        </p:tgtEl>
                                      </p:cBhvr>
                                    </p:animEffect>
                                    <p:set>
                                      <p:cBhvr>
                                        <p:cTn id="57" dur="1" fill="hold">
                                          <p:stCondLst>
                                            <p:cond delay="19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8"/>
                                        </p:tgtEl>
                                      </p:cBhvr>
                                    </p:animEffect>
                                    <p:set>
                                      <p:cBhvr>
                                        <p:cTn id="60" dur="1" fill="hold">
                                          <p:stCondLst>
                                            <p:cond delay="1999"/>
                                          </p:stCondLst>
                                        </p:cTn>
                                        <p:tgtEl>
                                          <p:spTgt spid="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59416"/>
                                        </p:tgtEl>
                                      </p:cBhvr>
                                    </p:animEffect>
                                    <p:set>
                                      <p:cBhvr>
                                        <p:cTn id="63" dur="1" fill="hold">
                                          <p:stCondLst>
                                            <p:cond delay="1999"/>
                                          </p:stCondLst>
                                        </p:cTn>
                                        <p:tgtEl>
                                          <p:spTgt spid="594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4"/>
                                        </p:tgtEl>
                                      </p:cBhvr>
                                    </p:animEffect>
                                    <p:set>
                                      <p:cBhvr>
                                        <p:cTn id="66" dur="1" fill="hold">
                                          <p:stCondLst>
                                            <p:cond delay="9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5"/>
                                        </p:tgtEl>
                                      </p:cBhvr>
                                    </p:animEffect>
                                    <p:set>
                                      <p:cBhvr>
                                        <p:cTn id="69" dur="1" fill="hold">
                                          <p:stCondLst>
                                            <p:cond delay="999"/>
                                          </p:stCondLst>
                                        </p:cTn>
                                        <p:tgtEl>
                                          <p:spTgt spid="3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1000" fill="hold"/>
                                        <p:tgtEl>
                                          <p:spTgt spid="27"/>
                                        </p:tgtEl>
                                        <p:attrNameLst>
                                          <p:attrName>ppt_w</p:attrName>
                                        </p:attrNameLst>
                                      </p:cBhvr>
                                      <p:tavLst>
                                        <p:tav tm="0">
                                          <p:val>
                                            <p:fltVal val="0"/>
                                          </p:val>
                                        </p:tav>
                                        <p:tav tm="100000">
                                          <p:val>
                                            <p:strVal val="#ppt_w"/>
                                          </p:val>
                                        </p:tav>
                                      </p:tavLst>
                                    </p:anim>
                                    <p:anim calcmode="lin" valueType="num">
                                      <p:cBhvr>
                                        <p:cTn id="75" dur="1000" fill="hold"/>
                                        <p:tgtEl>
                                          <p:spTgt spid="27"/>
                                        </p:tgtEl>
                                        <p:attrNameLst>
                                          <p:attrName>ppt_h</p:attrName>
                                        </p:attrNameLst>
                                      </p:cBhvr>
                                      <p:tavLst>
                                        <p:tav tm="0">
                                          <p:val>
                                            <p:fltVal val="0"/>
                                          </p:val>
                                        </p:tav>
                                        <p:tav tm="100000">
                                          <p:val>
                                            <p:strVal val="#ppt_h"/>
                                          </p:val>
                                        </p:tav>
                                      </p:tavLst>
                                    </p:anim>
                                    <p:animEffect transition="in" filter="fade">
                                      <p:cBhvr>
                                        <p:cTn id="76" dur="1000"/>
                                        <p:tgtEl>
                                          <p:spTgt spid="27"/>
                                        </p:tgtEl>
                                      </p:cBhvr>
                                    </p:animEffect>
                                  </p:childTnLst>
                                </p:cTn>
                              </p:par>
                              <p:par>
                                <p:cTn id="77" presetID="10" presetClass="exit" presetSubtype="0" fill="hold" nodeType="withEffect">
                                  <p:stCondLst>
                                    <p:cond delay="0"/>
                                  </p:stCondLst>
                                  <p:childTnLst>
                                    <p:animEffect transition="out" filter="fade">
                                      <p:cBhvr>
                                        <p:cTn id="78" dur="2000"/>
                                        <p:tgtEl>
                                          <p:spTgt spid="24"/>
                                        </p:tgtEl>
                                      </p:cBhvr>
                                    </p:animEffect>
                                    <p:set>
                                      <p:cBhvr>
                                        <p:cTn id="79" dur="1" fill="hold">
                                          <p:stCondLst>
                                            <p:cond delay="1999"/>
                                          </p:stCondLst>
                                        </p:cTn>
                                        <p:tgtEl>
                                          <p:spTgt spid="24"/>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childTnLst>
                                </p:cTn>
                              </p:par>
                              <p:par>
                                <p:cTn id="82" presetID="10" presetClass="exit" presetSubtype="0" fill="hold" grpId="1" nodeType="withEffect">
                                  <p:stCondLst>
                                    <p:cond delay="0"/>
                                  </p:stCondLst>
                                  <p:childTnLst>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500" fill="hold"/>
                                        <p:tgtEl>
                                          <p:spTgt spid="29"/>
                                        </p:tgtEl>
                                        <p:attrNameLst>
                                          <p:attrName>ppt_w</p:attrName>
                                        </p:attrNameLst>
                                      </p:cBhvr>
                                      <p:tavLst>
                                        <p:tav tm="0">
                                          <p:val>
                                            <p:fltVal val="0"/>
                                          </p:val>
                                        </p:tav>
                                        <p:tav tm="100000">
                                          <p:val>
                                            <p:strVal val="#ppt_w"/>
                                          </p:val>
                                        </p:tav>
                                      </p:tavLst>
                                    </p:anim>
                                    <p:anim calcmode="lin" valueType="num">
                                      <p:cBhvr>
                                        <p:cTn id="90" dur="500" fill="hold"/>
                                        <p:tgtEl>
                                          <p:spTgt spid="29"/>
                                        </p:tgtEl>
                                        <p:attrNameLst>
                                          <p:attrName>ppt_h</p:attrName>
                                        </p:attrNameLst>
                                      </p:cBhvr>
                                      <p:tavLst>
                                        <p:tav tm="0">
                                          <p:val>
                                            <p:fltVal val="0"/>
                                          </p:val>
                                        </p:tav>
                                        <p:tav tm="100000">
                                          <p:val>
                                            <p:strVal val="#ppt_h"/>
                                          </p:val>
                                        </p:tav>
                                      </p:tavLst>
                                    </p:anim>
                                    <p:animEffect transition="in" filter="fade">
                                      <p:cBhvr>
                                        <p:cTn id="91" dur="500"/>
                                        <p:tgtEl>
                                          <p:spTgt spid="29"/>
                                        </p:tgtEl>
                                      </p:cBhvr>
                                    </p:animEffect>
                                  </p:childTnLst>
                                </p:cTn>
                              </p:par>
                              <p:par>
                                <p:cTn id="92" presetID="10" presetClass="exit" presetSubtype="0" fill="hold" nodeType="withEffect">
                                  <p:stCondLst>
                                    <p:cond delay="0"/>
                                  </p:stCondLst>
                                  <p:childTnLst>
                                    <p:animEffect transition="out" filter="fade">
                                      <p:cBhvr>
                                        <p:cTn id="93" dur="2000"/>
                                        <p:tgtEl>
                                          <p:spTgt spid="27"/>
                                        </p:tgtEl>
                                      </p:cBhvr>
                                    </p:animEffect>
                                    <p:set>
                                      <p:cBhvr>
                                        <p:cTn id="94" dur="1" fill="hold">
                                          <p:stCondLst>
                                            <p:cond delay="1999"/>
                                          </p:stCondLst>
                                        </p:cTn>
                                        <p:tgtEl>
                                          <p:spTgt spid="27"/>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0" presetClass="exit" presetSubtype="0" fill="hold" grpId="1" nodeType="withEffect">
                                  <p:stCondLst>
                                    <p:cond delay="0"/>
                                  </p:stCondLst>
                                  <p:childTnLst>
                                    <p:animEffect transition="out" filter="fade">
                                      <p:cBhvr>
                                        <p:cTn id="98" dur="1000"/>
                                        <p:tgtEl>
                                          <p:spTgt spid="37"/>
                                        </p:tgtEl>
                                      </p:cBhvr>
                                    </p:animEffect>
                                    <p:set>
                                      <p:cBhvr>
                                        <p:cTn id="99"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tângulo 44"/>
          <p:cNvSpPr/>
          <p:nvPr/>
        </p:nvSpPr>
        <p:spPr>
          <a:xfrm>
            <a:off x="5500694" y="59272"/>
            <a:ext cx="3143272" cy="369332"/>
          </a:xfrm>
          <a:prstGeom prst="rect">
            <a:avLst/>
          </a:prstGeom>
        </p:spPr>
        <p:txBody>
          <a:bodyPr wrap="square">
            <a:spAutoFit/>
          </a:bodyPr>
          <a:lstStyle/>
          <a:p>
            <a:pPr algn="ctr"/>
            <a:r>
              <a:rPr lang="pt-BR" dirty="0" smtClean="0">
                <a:effectLst>
                  <a:glow rad="101600">
                    <a:schemeClr val="accent5">
                      <a:satMod val="175000"/>
                      <a:alpha val="40000"/>
                    </a:schemeClr>
                  </a:glow>
                  <a:reflection blurRad="6350" stA="55000" endA="50" endPos="85000" dist="29997" dir="5400000" sy="-100000" algn="bl" rotWithShape="0"/>
                </a:effectLst>
              </a:rPr>
              <a:t>Coordenadas CIE</a:t>
            </a:r>
            <a:endParaRPr lang="pt-BR" dirty="0">
              <a:effectLst>
                <a:glow rad="101600">
                  <a:schemeClr val="accent5">
                    <a:satMod val="175000"/>
                    <a:alpha val="40000"/>
                  </a:schemeClr>
                </a:glow>
                <a:reflection blurRad="6350" stA="55000" endA="50" endPos="85000" dist="29997" dir="5400000" sy="-100000" algn="bl" rotWithShape="0"/>
              </a:effectLst>
            </a:endParaRPr>
          </a:p>
        </p:txBody>
      </p:sp>
      <p:sp>
        <p:nvSpPr>
          <p:cNvPr id="10" name="Rectangle 2"/>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5"/>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 name="Rectangle 7"/>
          <p:cNvSpPr>
            <a:spLocks noChangeArrowheads="1"/>
          </p:cNvSpPr>
          <p:nvPr/>
        </p:nvSpPr>
        <p:spPr bwMode="auto">
          <a:xfrm>
            <a:off x="0" y="114298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3" name="Retângulo 12"/>
          <p:cNvSpPr/>
          <p:nvPr/>
        </p:nvSpPr>
        <p:spPr>
          <a:xfrm>
            <a:off x="215286" y="1714488"/>
            <a:ext cx="4312572" cy="3242126"/>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054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0552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0552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155653" name="Object 5"/>
          <p:cNvGraphicFramePr>
            <a:graphicFrameLocks noChangeAspect="1"/>
          </p:cNvGraphicFramePr>
          <p:nvPr/>
        </p:nvGraphicFramePr>
        <p:xfrm>
          <a:off x="285042" y="1714488"/>
          <a:ext cx="4194175" cy="3235325"/>
        </p:xfrm>
        <a:graphic>
          <a:graphicData uri="http://schemas.openxmlformats.org/presentationml/2006/ole">
            <mc:AlternateContent xmlns:mc="http://schemas.openxmlformats.org/markup-compatibility/2006">
              <mc:Choice xmlns:v="urn:schemas-microsoft-com:vml" Requires="v">
                <p:oleObj spid="_x0000_s155749" name="Graph" r:id="rId4" imgW="3861206" imgH="3045562" progId="Origin50.Graph">
                  <p:embed/>
                </p:oleObj>
              </mc:Choice>
              <mc:Fallback>
                <p:oleObj name="Graph" r:id="rId4" imgW="3861206" imgH="3045562" progId="Origin50.Graph">
                  <p:embed/>
                  <p:pic>
                    <p:nvPicPr>
                      <p:cNvPr id="0" name="Picture 97"/>
                      <p:cNvPicPr>
                        <a:picLocks noChangeAspect="1" noChangeArrowheads="1"/>
                      </p:cNvPicPr>
                      <p:nvPr/>
                    </p:nvPicPr>
                    <p:blipFill>
                      <a:blip r:embed="rId5">
                        <a:extLst>
                          <a:ext uri="{28A0092B-C50C-407E-A947-70E740481C1C}">
                            <a14:useLocalDpi xmlns:a14="http://schemas.microsoft.com/office/drawing/2010/main" val="0"/>
                          </a:ext>
                        </a:extLst>
                      </a:blip>
                      <a:srcRect l="5270" t="12051" r="10158" b="5679"/>
                      <a:stretch>
                        <a:fillRect/>
                      </a:stretch>
                    </p:blipFill>
                    <p:spPr bwMode="auto">
                      <a:xfrm>
                        <a:off x="285042" y="1714488"/>
                        <a:ext cx="4194175" cy="323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63"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grpSp>
        <p:nvGrpSpPr>
          <p:cNvPr id="42" name="Grupo 41"/>
          <p:cNvGrpSpPr/>
          <p:nvPr/>
        </p:nvGrpSpPr>
        <p:grpSpPr>
          <a:xfrm>
            <a:off x="5357818" y="428604"/>
            <a:ext cx="3286148" cy="2786082"/>
            <a:chOff x="5759986" y="428604"/>
            <a:chExt cx="3098294" cy="2643207"/>
          </a:xfrm>
        </p:grpSpPr>
        <p:sp>
          <p:nvSpPr>
            <p:cNvPr id="15" name="Retângulo 14"/>
            <p:cNvSpPr/>
            <p:nvPr/>
          </p:nvSpPr>
          <p:spPr>
            <a:xfrm>
              <a:off x="6037337" y="428604"/>
              <a:ext cx="2786082" cy="2643207"/>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pic>
          <p:nvPicPr>
            <p:cNvPr id="41" name="Picture 26"/>
            <p:cNvPicPr>
              <a:picLocks noChangeAspect="1" noChangeArrowheads="1"/>
            </p:cNvPicPr>
            <p:nvPr/>
          </p:nvPicPr>
          <p:blipFill>
            <a:blip r:embed="rId6" cstate="print"/>
            <a:srcRect r="9441"/>
            <a:stretch>
              <a:fillRect/>
            </a:stretch>
          </p:blipFill>
          <p:spPr bwMode="auto">
            <a:xfrm>
              <a:off x="5759986" y="500042"/>
              <a:ext cx="3098294" cy="2524049"/>
            </a:xfrm>
            <a:prstGeom prst="rect">
              <a:avLst/>
            </a:prstGeom>
            <a:noFill/>
          </p:spPr>
        </p:pic>
      </p:grpSp>
      <p:sp>
        <p:nvSpPr>
          <p:cNvPr id="44" name="Retângulo 43"/>
          <p:cNvSpPr/>
          <p:nvPr/>
        </p:nvSpPr>
        <p:spPr>
          <a:xfrm>
            <a:off x="-285784" y="165722"/>
            <a:ext cx="5572164" cy="1477328"/>
          </a:xfrm>
          <a:prstGeom prst="rect">
            <a:avLst/>
          </a:prstGeom>
        </p:spPr>
        <p:txBody>
          <a:bodyPr wrap="square">
            <a:spAutoFit/>
          </a:bodyPr>
          <a:lstStyle/>
          <a:p>
            <a:pPr algn="ctr"/>
            <a:r>
              <a:rPr lang="en-US" dirty="0" smtClean="0">
                <a:effectLst>
                  <a:glow rad="139700">
                    <a:schemeClr val="accent2">
                      <a:satMod val="175000"/>
                      <a:alpha val="40000"/>
                    </a:schemeClr>
                  </a:glow>
                </a:effectLst>
              </a:rPr>
              <a:t>(</a:t>
            </a:r>
            <a:r>
              <a:rPr lang="en-US" dirty="0" err="1" smtClean="0">
                <a:effectLst>
                  <a:glow rad="139700">
                    <a:schemeClr val="accent2">
                      <a:satMod val="175000"/>
                      <a:alpha val="40000"/>
                    </a:schemeClr>
                  </a:glow>
                </a:effectLst>
              </a:rPr>
              <a:t>círculo</a:t>
            </a:r>
            <a:r>
              <a:rPr lang="en-US" dirty="0" smtClean="0">
                <a:effectLst>
                  <a:glow rad="139700">
                    <a:schemeClr val="accent2">
                      <a:satMod val="175000"/>
                      <a:alpha val="40000"/>
                    </a:schemeClr>
                  </a:glow>
                </a:effectLst>
              </a:rPr>
              <a:t>) – </a:t>
            </a:r>
            <a:r>
              <a:rPr lang="en-US" dirty="0" err="1" smtClean="0">
                <a:effectLst>
                  <a:glow rad="139700">
                    <a:schemeClr val="accent2">
                      <a:satMod val="175000"/>
                      <a:alpha val="40000"/>
                    </a:schemeClr>
                  </a:glow>
                </a:effectLst>
              </a:rPr>
              <a:t>dispositivo</a:t>
            </a:r>
            <a:r>
              <a:rPr lang="en-US" dirty="0" smtClean="0">
                <a:effectLst>
                  <a:glow rad="139700">
                    <a:schemeClr val="accent2">
                      <a:satMod val="175000"/>
                      <a:alpha val="40000"/>
                    </a:schemeClr>
                  </a:glow>
                </a:effectLst>
              </a:rPr>
              <a:t> 4: ITO/NPB(40)/</a:t>
            </a:r>
          </a:p>
          <a:p>
            <a:pPr algn="ctr"/>
            <a:r>
              <a:rPr lang="en-US" dirty="0" smtClean="0">
                <a:effectLst>
                  <a:glow rad="101600">
                    <a:schemeClr val="accent5">
                      <a:satMod val="175000"/>
                      <a:alpha val="40000"/>
                    </a:schemeClr>
                  </a:glow>
                </a:effectLst>
              </a:rPr>
              <a:t>Binuclear (20)</a:t>
            </a:r>
            <a:r>
              <a:rPr lang="en-US" dirty="0" smtClean="0">
                <a:effectLst>
                  <a:glow rad="139700">
                    <a:schemeClr val="accent2">
                      <a:satMod val="175000"/>
                      <a:alpha val="40000"/>
                    </a:schemeClr>
                  </a:glow>
                </a:effectLst>
              </a:rPr>
              <a:t>/Alq3(30)/Al(100)</a:t>
            </a:r>
          </a:p>
          <a:p>
            <a:pPr algn="ctr"/>
            <a:endParaRPr lang="en-US" dirty="0" smtClean="0">
              <a:effectLst>
                <a:glow rad="139700">
                  <a:schemeClr val="accent2">
                    <a:satMod val="175000"/>
                    <a:alpha val="40000"/>
                  </a:schemeClr>
                </a:glow>
              </a:effectLst>
            </a:endParaRPr>
          </a:p>
          <a:p>
            <a:pPr algn="ctr"/>
            <a:r>
              <a:rPr lang="en-US" dirty="0" smtClean="0">
                <a:effectLst>
                  <a:glow rad="139700">
                    <a:schemeClr val="accent2">
                      <a:satMod val="175000"/>
                      <a:alpha val="40000"/>
                    </a:schemeClr>
                  </a:glow>
                </a:effectLst>
              </a:rPr>
              <a:t>(</a:t>
            </a:r>
            <a:r>
              <a:rPr lang="en-US" dirty="0" err="1" smtClean="0">
                <a:effectLst>
                  <a:glow rad="139700">
                    <a:schemeClr val="accent2">
                      <a:satMod val="175000"/>
                      <a:alpha val="40000"/>
                    </a:schemeClr>
                  </a:glow>
                </a:effectLst>
              </a:rPr>
              <a:t>triângulos</a:t>
            </a:r>
            <a:r>
              <a:rPr lang="en-US" dirty="0" smtClean="0">
                <a:effectLst>
                  <a:glow rad="139700">
                    <a:schemeClr val="accent2">
                      <a:satMod val="175000"/>
                      <a:alpha val="40000"/>
                    </a:schemeClr>
                  </a:glow>
                </a:effectLst>
              </a:rPr>
              <a:t>) – </a:t>
            </a:r>
            <a:r>
              <a:rPr lang="en-US" dirty="0" err="1" smtClean="0">
                <a:effectLst>
                  <a:glow rad="139700">
                    <a:schemeClr val="accent2">
                      <a:satMod val="175000"/>
                      <a:alpha val="40000"/>
                    </a:schemeClr>
                  </a:glow>
                </a:effectLst>
              </a:rPr>
              <a:t>dispositivo</a:t>
            </a:r>
            <a:r>
              <a:rPr lang="en-US" dirty="0" smtClean="0">
                <a:effectLst>
                  <a:glow rad="139700">
                    <a:schemeClr val="accent2">
                      <a:satMod val="175000"/>
                      <a:alpha val="40000"/>
                    </a:schemeClr>
                  </a:glow>
                </a:effectLst>
              </a:rPr>
              <a:t> 4: ITO/NPB(40)/ </a:t>
            </a:r>
          </a:p>
          <a:p>
            <a:pPr algn="ctr"/>
            <a:r>
              <a:rPr lang="en-US" dirty="0" smtClean="0">
                <a:effectLst>
                  <a:glow rad="101600">
                    <a:schemeClr val="accent5">
                      <a:satMod val="175000"/>
                      <a:alpha val="40000"/>
                    </a:schemeClr>
                  </a:glow>
                </a:effectLst>
              </a:rPr>
              <a:t>Binuclear (40)</a:t>
            </a:r>
            <a:r>
              <a:rPr lang="en-US" dirty="0" smtClean="0">
                <a:effectLst>
                  <a:glow rad="139700">
                    <a:schemeClr val="accent2">
                      <a:satMod val="175000"/>
                      <a:alpha val="40000"/>
                    </a:schemeClr>
                  </a:glow>
                </a:effectLst>
              </a:rPr>
              <a:t>/</a:t>
            </a:r>
            <a:r>
              <a:rPr lang="en-US" dirty="0" smtClean="0">
                <a:effectLst>
                  <a:glow rad="139700">
                    <a:srgbClr val="FFC000">
                      <a:alpha val="40000"/>
                    </a:srgbClr>
                  </a:glow>
                </a:effectLst>
              </a:rPr>
              <a:t>Alq3(20)</a:t>
            </a:r>
            <a:r>
              <a:rPr lang="en-US" dirty="0" smtClean="0">
                <a:effectLst>
                  <a:glow rad="139700">
                    <a:schemeClr val="accent2">
                      <a:satMod val="175000"/>
                      <a:alpha val="40000"/>
                    </a:schemeClr>
                  </a:glow>
                </a:effectLst>
              </a:rPr>
              <a:t>/Al(100)</a:t>
            </a:r>
          </a:p>
        </p:txBody>
      </p:sp>
      <p:pic>
        <p:nvPicPr>
          <p:cNvPr id="43" name="Picture 3" descr="MVC-004F"/>
          <p:cNvPicPr>
            <a:picLocks noChangeAspect="1" noChangeArrowheads="1"/>
          </p:cNvPicPr>
          <p:nvPr/>
        </p:nvPicPr>
        <p:blipFill>
          <a:blip r:embed="rId7" cstate="print"/>
          <a:srcRect/>
          <a:stretch>
            <a:fillRect/>
          </a:stretch>
        </p:blipFill>
        <p:spPr bwMode="auto">
          <a:xfrm>
            <a:off x="2714612" y="5214950"/>
            <a:ext cx="1785950" cy="1339463"/>
          </a:xfrm>
          <a:prstGeom prst="rect">
            <a:avLst/>
          </a:prstGeom>
          <a:noFill/>
          <a:ln w="9525">
            <a:noFill/>
            <a:miter lim="800000"/>
            <a:headEnd/>
            <a:tailEnd/>
          </a:ln>
          <a:effectLst>
            <a:glow rad="139700">
              <a:schemeClr val="accent2">
                <a:satMod val="175000"/>
                <a:alpha val="40000"/>
              </a:schemeClr>
            </a:glow>
            <a:outerShdw blurRad="44450" dist="27940" dir="5400000" algn="ctr">
              <a:srgbClr val="000000">
                <a:alpha val="32000"/>
              </a:srgbClr>
            </a:outerShdw>
            <a:reflection blurRad="6350" stA="50000" endA="300" endPos="38500" dist="50800" dir="5400000" sy="-100000" algn="bl" rotWithShape="0"/>
          </a:effectLst>
          <a:scene3d>
            <a:camera prst="orthographicFront">
              <a:rot lat="0" lon="0" rev="0"/>
            </a:camera>
            <a:lightRig rig="balanced" dir="t">
              <a:rot lat="0" lon="0" rev="8700000"/>
            </a:lightRig>
          </a:scene3d>
          <a:sp3d>
            <a:bevelT w="190500" h="38100"/>
          </a:sp3d>
        </p:spPr>
      </p:pic>
      <p:sp>
        <p:nvSpPr>
          <p:cNvPr id="30" name="Retângulo 29"/>
          <p:cNvSpPr/>
          <p:nvPr/>
        </p:nvSpPr>
        <p:spPr>
          <a:xfrm>
            <a:off x="4688584" y="3357562"/>
            <a:ext cx="4312572" cy="3242126"/>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graphicFrame>
        <p:nvGraphicFramePr>
          <p:cNvPr id="155662" name="Object 14"/>
          <p:cNvGraphicFramePr>
            <a:graphicFrameLocks noChangeAspect="1"/>
          </p:cNvGraphicFramePr>
          <p:nvPr/>
        </p:nvGraphicFramePr>
        <p:xfrm>
          <a:off x="4764088" y="3405188"/>
          <a:ext cx="4235450" cy="3214687"/>
        </p:xfrm>
        <a:graphic>
          <a:graphicData uri="http://schemas.openxmlformats.org/presentationml/2006/ole">
            <mc:AlternateContent xmlns:mc="http://schemas.openxmlformats.org/markup-compatibility/2006">
              <mc:Choice xmlns:v="urn:schemas-microsoft-com:vml" Requires="v">
                <p:oleObj spid="_x0000_s155750" name="Graph" r:id="rId8" imgW="3574694" imgH="3054096" progId="Origin50.Graph">
                  <p:embed/>
                </p:oleObj>
              </mc:Choice>
              <mc:Fallback>
                <p:oleObj name="Graph" r:id="rId8" imgW="3574694" imgH="3054096" progId="Origin50.Graph">
                  <p:embed/>
                  <p:pic>
                    <p:nvPicPr>
                      <p:cNvPr id="0" name="Picture 98"/>
                      <p:cNvPicPr>
                        <a:picLocks noChangeAspect="1" noChangeArrowheads="1"/>
                      </p:cNvPicPr>
                      <p:nvPr/>
                    </p:nvPicPr>
                    <p:blipFill>
                      <a:blip r:embed="rId9">
                        <a:extLst>
                          <a:ext uri="{28A0092B-C50C-407E-A947-70E740481C1C}">
                            <a14:useLocalDpi xmlns:a14="http://schemas.microsoft.com/office/drawing/2010/main" val="0"/>
                          </a:ext>
                        </a:extLst>
                      </a:blip>
                      <a:srcRect l="5286" t="11545" r="9375" b="4933"/>
                      <a:stretch>
                        <a:fillRect/>
                      </a:stretch>
                    </p:blipFill>
                    <p:spPr bwMode="auto">
                      <a:xfrm>
                        <a:off x="4764088" y="3405188"/>
                        <a:ext cx="4235450" cy="321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56" name="Text Box 8"/>
          <p:cNvSpPr txBox="1">
            <a:spLocks noChangeArrowheads="1"/>
          </p:cNvSpPr>
          <p:nvPr/>
        </p:nvSpPr>
        <p:spPr bwMode="auto">
          <a:xfrm>
            <a:off x="8169743" y="3503999"/>
            <a:ext cx="673953" cy="2659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glow rad="101600">
                    <a:srgbClr val="FF0000">
                      <a:alpha val="60000"/>
                    </a:srgbClr>
                  </a:glow>
                </a:effectLst>
                <a:latin typeface="Arial" pitchFamily="34" charset="0"/>
                <a:ea typeface="Times New Roman" pitchFamily="18" charset="0"/>
                <a:cs typeface="Arial" pitchFamily="34" charset="0"/>
              </a:rPr>
              <a:t>Eu</a:t>
            </a:r>
            <a:r>
              <a:rPr kumimoji="0" lang="en-US" sz="1400" b="0" i="0" u="none" strike="noStrike" cap="none" normalizeH="0" baseline="30000" dirty="0" smtClean="0">
                <a:ln>
                  <a:noFill/>
                </a:ln>
                <a:solidFill>
                  <a:schemeClr val="tx1"/>
                </a:solidFill>
                <a:effectLst>
                  <a:glow rad="101600">
                    <a:srgbClr val="FF0000">
                      <a:alpha val="60000"/>
                    </a:srgbClr>
                  </a:glow>
                </a:effectLst>
                <a:latin typeface="Arial" pitchFamily="34" charset="0"/>
                <a:ea typeface="Times New Roman" pitchFamily="18" charset="0"/>
                <a:cs typeface="Arial" pitchFamily="34" charset="0"/>
              </a:rPr>
              <a:t>3+ </a:t>
            </a:r>
            <a:endParaRPr kumimoji="0" lang="en-US" sz="1800" b="0" i="0" u="none" strike="noStrike" cap="none" normalizeH="0" baseline="30000" dirty="0" smtClean="0">
              <a:ln>
                <a:noFill/>
              </a:ln>
              <a:solidFill>
                <a:schemeClr val="tx1"/>
              </a:solidFill>
              <a:effectLst>
                <a:glow rad="101600">
                  <a:srgbClr val="FF0000">
                    <a:alpha val="60000"/>
                  </a:srgbClr>
                </a:glow>
              </a:effectLst>
              <a:latin typeface="Arial" pitchFamily="34" charset="0"/>
              <a:cs typeface="Arial" pitchFamily="34" charset="0"/>
            </a:endParaRPr>
          </a:p>
        </p:txBody>
      </p:sp>
      <p:sp>
        <p:nvSpPr>
          <p:cNvPr id="155655" name="Line 7"/>
          <p:cNvSpPr>
            <a:spLocks noChangeShapeType="1"/>
          </p:cNvSpPr>
          <p:nvPr/>
        </p:nvSpPr>
        <p:spPr bwMode="auto">
          <a:xfrm flipH="1">
            <a:off x="7943050" y="3626146"/>
            <a:ext cx="269581" cy="199877"/>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pt-BR"/>
          </a:p>
        </p:txBody>
      </p:sp>
      <p:sp>
        <p:nvSpPr>
          <p:cNvPr id="27" name="Retângulo 26"/>
          <p:cNvSpPr/>
          <p:nvPr/>
        </p:nvSpPr>
        <p:spPr>
          <a:xfrm>
            <a:off x="0" y="5987497"/>
            <a:ext cx="3071834" cy="584775"/>
          </a:xfrm>
          <a:prstGeom prst="rect">
            <a:avLst/>
          </a:prstGeom>
        </p:spPr>
        <p:txBody>
          <a:bodyPr wrap="square">
            <a:spAutoFit/>
          </a:bodyPr>
          <a:lstStyle/>
          <a:p>
            <a:r>
              <a:rPr lang="en-US" sz="1600" dirty="0" smtClean="0">
                <a:effectLst>
                  <a:glow rad="139700">
                    <a:schemeClr val="accent2">
                      <a:satMod val="175000"/>
                      <a:alpha val="40000"/>
                    </a:schemeClr>
                  </a:glow>
                </a:effectLst>
              </a:rPr>
              <a:t>Thin Solid Films, 494, (</a:t>
            </a:r>
            <a:r>
              <a:rPr lang="en-US" sz="1600" dirty="0" smtClean="0">
                <a:effectLst>
                  <a:glow rad="139700">
                    <a:schemeClr val="accent2">
                      <a:satMod val="175000"/>
                      <a:alpha val="40000"/>
                    </a:schemeClr>
                  </a:glow>
                  <a:reflection blurRad="6350" stA="60000" endA="900" endPos="60000" dist="29997" dir="5400000" sy="-100000" algn="bl" rotWithShape="0"/>
                </a:effectLst>
              </a:rPr>
              <a:t>2006), 23-27.</a:t>
            </a:r>
            <a:endParaRPr lang="pt-BR" sz="1600" dirty="0">
              <a:effectLst>
                <a:glow rad="139700">
                  <a:schemeClr val="accent2">
                    <a:satMod val="175000"/>
                    <a:alpha val="40000"/>
                  </a:schemeClr>
                </a:glow>
                <a:reflection blurRad="6350" stA="60000" endA="900" endPos="60000" dist="29997" dir="5400000" sy="-100000" algn="bl" rotWithShape="0"/>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35128" y="-71462"/>
            <a:ext cx="7851648" cy="785818"/>
          </a:xfrm>
        </p:spPr>
        <p:txBody>
          <a:bodyPr>
            <a:normAutofit fontScale="90000"/>
          </a:bodyPr>
          <a:lstStyle/>
          <a:p>
            <a:pPr algn="l"/>
            <a:r>
              <a:rPr lang="pt-BR" sz="4800" dirty="0" smtClean="0"/>
              <a:t>Resultados – Sistema 4 - </a:t>
            </a:r>
            <a:r>
              <a:rPr lang="pt-BR" sz="4800" dirty="0" err="1" smtClean="0"/>
              <a:t>Binuclear</a:t>
            </a:r>
            <a:endParaRPr lang="pt-BR" sz="4800" dirty="0"/>
          </a:p>
        </p:txBody>
      </p:sp>
      <p:sp>
        <p:nvSpPr>
          <p:cNvPr id="92164" name="Rectangle 4"/>
          <p:cNvSpPr>
            <a:spLocks noChangeArrowheads="1"/>
          </p:cNvSpPr>
          <p:nvPr/>
        </p:nvSpPr>
        <p:spPr bwMode="auto">
          <a:xfrm>
            <a:off x="107504" y="4211503"/>
            <a:ext cx="8712968"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lnSpc>
                <a:spcPct val="150000"/>
              </a:lnSpc>
              <a:spcBef>
                <a:spcPct val="0"/>
              </a:spcBef>
              <a:spcAft>
                <a:spcPct val="0"/>
              </a:spcAft>
            </a:pP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t>
            </a:r>
            <a:r>
              <a:rPr lang="en-US" dirty="0" err="1">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EuxTby</a:t>
            </a:r>
            <a:r>
              <a:rPr lang="en-US"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t>
            </a:r>
            <a:r>
              <a:rPr lang="en-US" dirty="0" err="1">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btfa</a:t>
            </a:r>
            <a:r>
              <a:rPr lang="en-US"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)3(4,4’-bpy)(</a:t>
            </a:r>
            <a:r>
              <a:rPr lang="en-US" dirty="0" err="1">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EtOH</a:t>
            </a:r>
            <a:r>
              <a:rPr lang="en-US"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a:t>
            </a:r>
            <a:endPar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marL="0" marR="0" lvl="0" indent="0" defTabSz="914400" rtl="0" eaLnBrk="0" fontAlgn="base" latinLnBrk="0" hangingPunct="0">
              <a:lnSpc>
                <a:spcPct val="150000"/>
              </a:lnSpc>
              <a:spcBef>
                <a:spcPct val="0"/>
              </a:spcBef>
              <a:spcAft>
                <a:spcPct val="0"/>
              </a:spcAft>
              <a:buClrTx/>
              <a:buSzTx/>
              <a:buFontTx/>
              <a:buNone/>
              <a:tabLst/>
            </a:pPr>
            <a:endParaRPr kumimoji="0" lang="pt-BR"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marL="0" marR="0" lvl="0" indent="0" defTabSz="914400" rtl="0" eaLnBrk="0" fontAlgn="base" latinLnBrk="0" hangingPunct="0">
              <a:lnSpc>
                <a:spcPct val="150000"/>
              </a:lnSpc>
              <a:spcBef>
                <a:spcPct val="0"/>
              </a:spcBef>
              <a:spcAft>
                <a:spcPct val="0"/>
              </a:spcAft>
              <a:buClrTx/>
              <a:buSzTx/>
              <a:buFontTx/>
              <a:buNone/>
              <a:tabLst/>
            </a:pPr>
            <a:endParaRPr lang="pt-BR" u="sng"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pt-BR"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Dispositivo: 5 –camadas - </a:t>
            </a:r>
            <a:r>
              <a:rPr kumimoji="0" lang="pt-BR" b="0" i="0" u="sng" strike="noStrike" cap="none" normalizeH="0" baseline="0" dirty="0" err="1"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codeposição</a:t>
            </a:r>
            <a:endParaRPr kumimoji="0" lang="pt-BR" b="0" i="0" u="sng"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endParaRPr>
          </a:p>
          <a:p>
            <a:pPr lvl="0" eaLnBrk="0" fontAlgn="base" hangingPunct="0">
              <a:lnSpc>
                <a:spcPct val="150000"/>
              </a:lnSpc>
              <a:spcBef>
                <a:spcPct val="0"/>
              </a:spcBef>
              <a:spcAft>
                <a:spcPct val="0"/>
              </a:spcAft>
            </a:pPr>
            <a:r>
              <a:rPr lang="en-US"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Glass/ITO/</a:t>
            </a:r>
            <a:r>
              <a:rPr lang="en-US" dirty="0" err="1">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CuPc</a:t>
            </a:r>
            <a:r>
              <a:rPr lang="en-US"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(15)/ NPB (25)/ </a:t>
            </a:r>
            <a:r>
              <a:rPr lang="en-US" dirty="0" err="1">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CBP:Binuclear</a:t>
            </a:r>
            <a:r>
              <a:rPr lang="en-US" dirty="0">
                <a:solidFill>
                  <a:srgbClr val="C00000"/>
                </a:solidFill>
                <a:effectLst>
                  <a:glow rad="139700">
                    <a:schemeClr val="tx1">
                      <a:alpha val="40000"/>
                    </a:schemeClr>
                  </a:glow>
                  <a:reflection blurRad="6350" stA="55000" endA="300" endPos="45500" dir="5400000" sy="-100000" algn="bl" rotWithShape="0"/>
                </a:effectLst>
                <a:latin typeface="Arial" pitchFamily="34" charset="0"/>
                <a:ea typeface="Times New Roman" pitchFamily="18" charset="0"/>
              </a:rPr>
              <a:t> (55:5)</a:t>
            </a:r>
            <a:r>
              <a:rPr lang="en-US" dirty="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 BCP (11)/ Alq3 (15)/ Al (100</a:t>
            </a:r>
            <a:r>
              <a:rPr lang="en-US" dirty="0" smtClean="0">
                <a:effectLst>
                  <a:glow rad="139700">
                    <a:schemeClr val="accent2">
                      <a:satMod val="175000"/>
                      <a:alpha val="40000"/>
                    </a:schemeClr>
                  </a:glow>
                  <a:reflection blurRad="6350" stA="55000" endA="300" endPos="45500" dir="5400000" sy="-100000" algn="bl" rotWithShape="0"/>
                </a:effectLst>
                <a:latin typeface="Arial" pitchFamily="34" charset="0"/>
                <a:ea typeface="Times New Roman" pitchFamily="18" charset="0"/>
              </a:rPr>
              <a:t>)</a:t>
            </a:r>
            <a:endParaRPr kumimoji="0" lang="pt-BR" b="0" i="0" u="none" strike="noStrike" cap="none" normalizeH="0" baseline="0" dirty="0" smtClean="0">
              <a:ln>
                <a:noFill/>
              </a:ln>
              <a:solidFill>
                <a:schemeClr val="tx1"/>
              </a:solidFill>
              <a:effectLst>
                <a:glow rad="139700">
                  <a:schemeClr val="accent2">
                    <a:satMod val="175000"/>
                    <a:alpha val="40000"/>
                  </a:schemeClr>
                </a:glow>
                <a:reflection blurRad="6350" stA="55000" endA="300" endPos="45500" dir="5400000" sy="-100000" algn="bl" rotWithShape="0"/>
              </a:effectLst>
              <a:latin typeface="Arial"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44294084"/>
              </p:ext>
            </p:extLst>
          </p:nvPr>
        </p:nvGraphicFramePr>
        <p:xfrm>
          <a:off x="539552" y="1110404"/>
          <a:ext cx="3997523" cy="2814941"/>
        </p:xfrm>
        <a:graphic>
          <a:graphicData uri="http://schemas.openxmlformats.org/presentationml/2006/ole">
            <mc:AlternateContent xmlns:mc="http://schemas.openxmlformats.org/markup-compatibility/2006">
              <mc:Choice xmlns:v="urn:schemas-microsoft-com:vml" Requires="v">
                <p:oleObj spid="_x0000_s415750" name="ISIS/Draw Sketch" r:id="rId4" imgW="2903220" imgH="1944370" progId="">
                  <p:embed/>
                </p:oleObj>
              </mc:Choice>
              <mc:Fallback>
                <p:oleObj name="ISIS/Draw Sketch" r:id="rId4" imgW="2903220" imgH="194437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110404"/>
                        <a:ext cx="3997523" cy="28149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6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1110404"/>
            <a:ext cx="3865360" cy="298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6643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452128" y="1488551"/>
            <a:ext cx="5760640" cy="4330761"/>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4" name="Título 3"/>
          <p:cNvSpPr>
            <a:spLocks noGrp="1"/>
          </p:cNvSpPr>
          <p:nvPr>
            <p:ph type="ctrTitle"/>
          </p:nvPr>
        </p:nvSpPr>
        <p:spPr>
          <a:xfrm>
            <a:off x="435128" y="-71462"/>
            <a:ext cx="7851648" cy="785818"/>
          </a:xfrm>
        </p:spPr>
        <p:txBody>
          <a:bodyPr>
            <a:normAutofit fontScale="90000"/>
          </a:bodyPr>
          <a:lstStyle/>
          <a:p>
            <a:pPr algn="l"/>
            <a:r>
              <a:rPr lang="pt-BR" sz="4800" dirty="0" smtClean="0"/>
              <a:t>Resultados – Sistema 4 - </a:t>
            </a:r>
            <a:r>
              <a:rPr lang="pt-BR" sz="4800" dirty="0" err="1" smtClean="0"/>
              <a:t>Binuclear</a:t>
            </a:r>
            <a:endParaRPr lang="pt-BR" sz="4800" dirty="0"/>
          </a:p>
        </p:txBody>
      </p:sp>
      <p:graphicFrame>
        <p:nvGraphicFramePr>
          <p:cNvPr id="7" name="Objeto 12"/>
          <p:cNvGraphicFramePr>
            <a:graphicFrameLocks noChangeAspect="1"/>
          </p:cNvGraphicFramePr>
          <p:nvPr>
            <p:extLst>
              <p:ext uri="{D42A27DB-BD31-4B8C-83A1-F6EECF244321}">
                <p14:modId xmlns:p14="http://schemas.microsoft.com/office/powerpoint/2010/main" val="1602407163"/>
              </p:ext>
            </p:extLst>
          </p:nvPr>
        </p:nvGraphicFramePr>
        <p:xfrm>
          <a:off x="899592" y="1124744"/>
          <a:ext cx="6768752" cy="4760797"/>
        </p:xfrm>
        <a:graphic>
          <a:graphicData uri="http://schemas.openxmlformats.org/presentationml/2006/ole">
            <mc:AlternateContent xmlns:mc="http://schemas.openxmlformats.org/markup-compatibility/2006">
              <mc:Choice xmlns:v="urn:schemas-microsoft-com:vml" Requires="v">
                <p:oleObj spid="_x0000_s416773" name="Graph" r:id="rId4" imgW="4125773" imgH="2901696" progId="Origin50.Graph">
                  <p:embed/>
                </p:oleObj>
              </mc:Choice>
              <mc:Fallback>
                <p:oleObj name="Graph" r:id="rId4" imgW="4125773" imgH="2901696" progId="Origin50.Grap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124744"/>
                        <a:ext cx="6768752" cy="47607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532016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35128" y="-71462"/>
            <a:ext cx="7851648" cy="785818"/>
          </a:xfrm>
        </p:spPr>
        <p:txBody>
          <a:bodyPr>
            <a:normAutofit fontScale="90000"/>
          </a:bodyPr>
          <a:lstStyle/>
          <a:p>
            <a:pPr algn="l"/>
            <a:r>
              <a:rPr lang="pt-BR" sz="4800" dirty="0" smtClean="0"/>
              <a:t>Resultados – Sistema 4 - </a:t>
            </a:r>
            <a:r>
              <a:rPr lang="pt-BR" sz="4800" dirty="0" err="1" smtClean="0"/>
              <a:t>Binuclear</a:t>
            </a:r>
            <a:endParaRPr lang="pt-BR" sz="4800" dirty="0"/>
          </a:p>
        </p:txBody>
      </p:sp>
      <p:sp>
        <p:nvSpPr>
          <p:cNvPr id="3" name="Retângulo 2"/>
          <p:cNvSpPr/>
          <p:nvPr/>
        </p:nvSpPr>
        <p:spPr>
          <a:xfrm>
            <a:off x="1101968" y="1132280"/>
            <a:ext cx="6732978" cy="5061750"/>
          </a:xfrm>
          <a:prstGeom prst="rect">
            <a:avLst/>
          </a:prstGeom>
          <a:solidFill>
            <a:schemeClr val="tx1"/>
          </a:solidFill>
          <a:ln>
            <a:solidFill>
              <a:schemeClr val="tx1"/>
            </a:solidFill>
          </a:ln>
          <a:effectLst>
            <a:glow rad="228600">
              <a:schemeClr val="accent2">
                <a:satMod val="175000"/>
                <a:alpha val="40000"/>
              </a:schemeClr>
            </a:glow>
            <a:outerShdw blurRad="127000" dist="38100" dir="2700000" algn="ctr">
              <a:srgbClr val="000000">
                <a:alpha val="45000"/>
              </a:srgbClr>
            </a:outerShdw>
            <a:reflection blurRad="6350" stA="52000" endA="300" endPos="35000" dir="5400000" sy="-100000" algn="bl" rotWithShape="0"/>
          </a:effectLst>
          <a:scene3d>
            <a:camera prst="perspectiveFront" fov="0">
              <a:rot lat="21178946" lon="41903" rev="13677"/>
            </a:camera>
            <a:lightRig rig="glow" dir="t"/>
          </a:scene3d>
          <a:sp3d prstMaterial="translucentPowder">
            <a:bevelT w="203200" h="50800" prst="coolSlant"/>
            <a:bevelB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graphicFrame>
        <p:nvGraphicFramePr>
          <p:cNvPr id="5" name="Objeto 9"/>
          <p:cNvGraphicFramePr>
            <a:graphicFrameLocks noChangeAspect="1"/>
          </p:cNvGraphicFramePr>
          <p:nvPr>
            <p:extLst>
              <p:ext uri="{D42A27DB-BD31-4B8C-83A1-F6EECF244321}">
                <p14:modId xmlns:p14="http://schemas.microsoft.com/office/powerpoint/2010/main" val="1181995426"/>
              </p:ext>
            </p:extLst>
          </p:nvPr>
        </p:nvGraphicFramePr>
        <p:xfrm>
          <a:off x="1245984" y="1276295"/>
          <a:ext cx="6408712" cy="4758647"/>
        </p:xfrm>
        <a:graphic>
          <a:graphicData uri="http://schemas.openxmlformats.org/presentationml/2006/ole">
            <mc:AlternateContent xmlns:mc="http://schemas.openxmlformats.org/markup-compatibility/2006">
              <mc:Choice xmlns:v="urn:schemas-microsoft-com:vml" Requires="v">
                <p:oleObj spid="_x0000_s417797" name="Graph" r:id="rId4" imgW="4174541" imgH="2916326" progId="Origin50.Graph">
                  <p:embed/>
                </p:oleObj>
              </mc:Choice>
              <mc:Fallback>
                <p:oleObj name="Graph" r:id="rId4" imgW="4174541" imgH="2916326" progId="Origin50.Grap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984" y="1276295"/>
                        <a:ext cx="6408712" cy="47586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85485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35128" y="-71462"/>
            <a:ext cx="7851648" cy="785818"/>
          </a:xfrm>
        </p:spPr>
        <p:txBody>
          <a:bodyPr>
            <a:normAutofit fontScale="90000"/>
          </a:bodyPr>
          <a:lstStyle/>
          <a:p>
            <a:pPr algn="l"/>
            <a:r>
              <a:rPr lang="pt-BR" sz="4800" dirty="0" smtClean="0"/>
              <a:t>Resultados – Sistema 4 - </a:t>
            </a:r>
            <a:r>
              <a:rPr lang="pt-BR" sz="4800" dirty="0" err="1" smtClean="0"/>
              <a:t>Binuclear</a:t>
            </a:r>
            <a:endParaRPr lang="pt-BR" sz="4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36712"/>
            <a:ext cx="5256584" cy="580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6785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35128" y="-71462"/>
            <a:ext cx="7851648" cy="785818"/>
          </a:xfrm>
        </p:spPr>
        <p:txBody>
          <a:bodyPr>
            <a:normAutofit fontScale="90000"/>
          </a:bodyPr>
          <a:lstStyle/>
          <a:p>
            <a:pPr algn="l"/>
            <a:r>
              <a:rPr lang="pt-BR" sz="4800" dirty="0" smtClean="0"/>
              <a:t>Resultados – Sistema 4 - </a:t>
            </a:r>
            <a:r>
              <a:rPr lang="pt-BR" sz="4800" dirty="0" err="1" smtClean="0"/>
              <a:t>Binuclear</a:t>
            </a:r>
            <a:endParaRPr lang="pt-BR" sz="4800" dirty="0"/>
          </a:p>
        </p:txBody>
      </p:sp>
      <p:pic>
        <p:nvPicPr>
          <p:cNvPr id="3" name="Imagem 38"/>
          <p:cNvPicPr>
            <a:picLocks noChangeAspect="1" noChangeArrowheads="1"/>
          </p:cNvPicPr>
          <p:nvPr/>
        </p:nvPicPr>
        <p:blipFill>
          <a:blip r:embed="rId3">
            <a:extLst>
              <a:ext uri="{28A0092B-C50C-407E-A947-70E740481C1C}">
                <a14:useLocalDpi xmlns:a14="http://schemas.microsoft.com/office/drawing/2010/main" val="0"/>
              </a:ext>
            </a:extLst>
          </a:blip>
          <a:srcRect l="13289" t="15211" r="23508" b="25700"/>
          <a:stretch>
            <a:fillRect/>
          </a:stretch>
        </p:blipFill>
        <p:spPr bwMode="auto">
          <a:xfrm>
            <a:off x="2267744" y="1844824"/>
            <a:ext cx="489654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7755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3"/>
          <p:cNvSpPr>
            <a:spLocks noGrp="1"/>
          </p:cNvSpPr>
          <p:nvPr>
            <p:ph type="ctrTitle"/>
          </p:nvPr>
        </p:nvSpPr>
        <p:spPr>
          <a:xfrm>
            <a:off x="0" y="1059006"/>
            <a:ext cx="9144000" cy="785818"/>
          </a:xfrm>
        </p:spPr>
        <p:txBody>
          <a:bodyPr>
            <a:noAutofit/>
          </a:bodyPr>
          <a:lstStyle/>
          <a:p>
            <a:pPr algn="ctr" eaLnBrk="1" fontAlgn="auto" hangingPunct="1">
              <a:spcAft>
                <a:spcPts val="0"/>
              </a:spcAft>
              <a:defRPr/>
            </a:pPr>
            <a:r>
              <a:rPr lang="pt-BR" sz="3600" dirty="0" smtClean="0"/>
              <a:t>Eficiência Energética vai </a:t>
            </a:r>
            <a:br>
              <a:rPr lang="pt-BR" sz="3600" dirty="0" smtClean="0"/>
            </a:br>
            <a:r>
              <a:rPr lang="pt-BR" sz="3600" dirty="0" smtClean="0"/>
              <a:t>contar muito no futuro !!!</a:t>
            </a:r>
            <a:endParaRPr lang="pt-BR" sz="3600" dirty="0"/>
          </a:p>
        </p:txBody>
      </p:sp>
      <p:grpSp>
        <p:nvGrpSpPr>
          <p:cNvPr id="4" name="Grupo 3"/>
          <p:cNvGrpSpPr/>
          <p:nvPr/>
        </p:nvGrpSpPr>
        <p:grpSpPr>
          <a:xfrm>
            <a:off x="1547664" y="2226334"/>
            <a:ext cx="6736768" cy="4299010"/>
            <a:chOff x="1547664" y="1872406"/>
            <a:chExt cx="6736768" cy="4299010"/>
          </a:xfrm>
        </p:grpSpPr>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72406"/>
              <a:ext cx="6736768" cy="429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ítulo 3"/>
            <p:cNvSpPr txBox="1">
              <a:spLocks/>
            </p:cNvSpPr>
            <p:nvPr/>
          </p:nvSpPr>
          <p:spPr>
            <a:xfrm>
              <a:off x="6897661" y="5385598"/>
              <a:ext cx="1256132" cy="785818"/>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lang="pt-BR" sz="3600" dirty="0" smtClean="0"/>
                <a:t>FIM</a:t>
              </a:r>
              <a:endParaRPr lang="pt-BR" sz="3600" dirty="0"/>
            </a:p>
          </p:txBody>
        </p:sp>
        <p:sp>
          <p:nvSpPr>
            <p:cNvPr id="26" name="Título 3"/>
            <p:cNvSpPr txBox="1">
              <a:spLocks/>
            </p:cNvSpPr>
            <p:nvPr/>
          </p:nvSpPr>
          <p:spPr>
            <a:xfrm>
              <a:off x="1564045" y="4188219"/>
              <a:ext cx="2016224" cy="785818"/>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defRPr/>
              </a:pPr>
              <a:r>
                <a:rPr lang="pt-BR" sz="3600" dirty="0" smtClean="0"/>
                <a:t>Obrigado!</a:t>
              </a:r>
              <a:endParaRPr lang="pt-BR" sz="3600"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http://www.oled-info.com/files/audi-conference-room-o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502" y="1196752"/>
            <a:ext cx="6667500" cy="444817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1976" y="5949280"/>
            <a:ext cx="9144000" cy="646331"/>
          </a:xfrm>
          <a:prstGeom prst="rect">
            <a:avLst/>
          </a:prstGeom>
        </p:spPr>
        <p:txBody>
          <a:bodyPr wrap="square">
            <a:spAutoFit/>
          </a:bodyPr>
          <a:lstStyle/>
          <a:p>
            <a:pPr algn="ctr"/>
            <a:r>
              <a:rPr lang="pt-BR" dirty="0"/>
              <a:t>Sala de conferência da AUDI (15 luminárias com 36 (Philips </a:t>
            </a:r>
            <a:r>
              <a:rPr lang="pt-BR" dirty="0" err="1"/>
              <a:t>Lumiblade</a:t>
            </a:r>
            <a:r>
              <a:rPr lang="pt-BR" dirty="0"/>
              <a:t> GL350 </a:t>
            </a:r>
            <a:r>
              <a:rPr lang="pt-BR" dirty="0" err="1"/>
              <a:t>OLEDs</a:t>
            </a:r>
            <a:r>
              <a:rPr lang="pt-BR" dirty="0"/>
              <a:t>) cada (total 540 </a:t>
            </a:r>
            <a:r>
              <a:rPr lang="pt-BR" dirty="0" err="1"/>
              <a:t>OLEDs</a:t>
            </a:r>
            <a:r>
              <a:rPr lang="pt-BR" dirty="0"/>
              <a:t>, aprox. 58,000 lumens)</a:t>
            </a:r>
          </a:p>
        </p:txBody>
      </p:sp>
    </p:spTree>
    <p:extLst>
      <p:ext uri="{BB962C8B-B14F-4D97-AF65-F5344CB8AC3E}">
        <p14:creationId xmlns:p14="http://schemas.microsoft.com/office/powerpoint/2010/main" val="3478245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1976" y="5949280"/>
            <a:ext cx="9144000" cy="369332"/>
          </a:xfrm>
          <a:prstGeom prst="rect">
            <a:avLst/>
          </a:prstGeom>
        </p:spPr>
        <p:txBody>
          <a:bodyPr wrap="square">
            <a:spAutoFit/>
          </a:bodyPr>
          <a:lstStyle/>
          <a:p>
            <a:pPr algn="ctr"/>
            <a:r>
              <a:rPr lang="pt-BR" dirty="0" smtClean="0"/>
              <a:t>Módulos de Iluminação sintonizáveis (</a:t>
            </a:r>
            <a:r>
              <a:rPr lang="pt-BR" u="sng" dirty="0" err="1">
                <a:hlinkClick r:id="rId3"/>
              </a:rPr>
              <a:t>Fraunhofer's</a:t>
            </a:r>
            <a:r>
              <a:rPr lang="pt-BR" u="sng" dirty="0">
                <a:hlinkClick r:id="rId3"/>
              </a:rPr>
              <a:t> COMEDD</a:t>
            </a:r>
            <a:r>
              <a:rPr lang="pt-BR" dirty="0" smtClean="0"/>
              <a:t>)</a:t>
            </a:r>
            <a:endParaRPr lang="pt-BR" dirty="0"/>
          </a:p>
        </p:txBody>
      </p:sp>
      <p:pic>
        <p:nvPicPr>
          <p:cNvPr id="419842" name="Picture 2" descr="http://www.oled-info.com/files/Fraunhofer-COMEDD-color-tunable-OLED-2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076" y="1124744"/>
            <a:ext cx="6503896" cy="434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93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73" name="Título 3"/>
          <p:cNvSpPr>
            <a:spLocks noGrp="1"/>
          </p:cNvSpPr>
          <p:nvPr>
            <p:ph type="ctrTitle"/>
          </p:nvPr>
        </p:nvSpPr>
        <p:spPr>
          <a:xfrm>
            <a:off x="571472" y="-71462"/>
            <a:ext cx="8358246" cy="785818"/>
          </a:xfrm>
        </p:spPr>
        <p:txBody>
          <a:bodyPr>
            <a:normAutofit/>
          </a:bodyPr>
          <a:lstStyle/>
          <a:p>
            <a:pPr algn="l"/>
            <a:r>
              <a:rPr lang="pt-BR" sz="4800" dirty="0" smtClean="0"/>
              <a:t>Exigência</a:t>
            </a:r>
            <a:endParaRPr lang="pt-BR" sz="4800" dirty="0"/>
          </a:p>
        </p:txBody>
      </p:sp>
      <p:pic>
        <p:nvPicPr>
          <p:cNvPr id="430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052736"/>
            <a:ext cx="8001000"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954" y="4149080"/>
            <a:ext cx="3362546" cy="209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187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p:cNvSpPr>
            <a:spLocks noGrp="1"/>
          </p:cNvSpPr>
          <p:nvPr>
            <p:ph type="ctrTitle"/>
          </p:nvPr>
        </p:nvSpPr>
        <p:spPr>
          <a:xfrm>
            <a:off x="165551" y="-43758"/>
            <a:ext cx="7851648" cy="785818"/>
          </a:xfrm>
        </p:spPr>
        <p:txBody>
          <a:bodyPr/>
          <a:lstStyle/>
          <a:p>
            <a:pPr algn="l" eaLnBrk="1" fontAlgn="auto" hangingPunct="1">
              <a:spcAft>
                <a:spcPts val="0"/>
              </a:spcAft>
              <a:defRPr/>
            </a:pPr>
            <a:r>
              <a:rPr lang="en-US" sz="4800" dirty="0" smtClean="0"/>
              <a:t>Mercado</a:t>
            </a:r>
            <a:endParaRPr lang="en-US" sz="4800" baseline="30000" dirty="0"/>
          </a:p>
        </p:txBody>
      </p:sp>
      <p:pic>
        <p:nvPicPr>
          <p:cNvPr id="415746" name="Picture 2" descr="http://www.oled-info.com/files/displaysearch-2013-2014-oled-TV-production-co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700808"/>
            <a:ext cx="6804143" cy="4464496"/>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3"/>
          <p:cNvSpPr txBox="1">
            <a:spLocks/>
          </p:cNvSpPr>
          <p:nvPr/>
        </p:nvSpPr>
        <p:spPr>
          <a:xfrm>
            <a:off x="771883" y="914990"/>
            <a:ext cx="7851648" cy="785818"/>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lang="en-US" sz="4800" dirty="0" smtClean="0"/>
              <a:t>Displays</a:t>
            </a:r>
            <a:endParaRPr lang="en-US" sz="4800" baseline="30000" dirty="0"/>
          </a:p>
        </p:txBody>
      </p:sp>
      <p:pic>
        <p:nvPicPr>
          <p:cNvPr id="2" name="Picture 2" descr="http://sphotos-b.ak.fbcdn.net/hphotos-ak-ash4/1002802_10151396836321735_193086947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8772" y="252034"/>
            <a:ext cx="2354759" cy="1325911"/>
          </a:xfrm>
          <a:prstGeom prst="rect">
            <a:avLst/>
          </a:prstGeom>
          <a:noFill/>
          <a:extLst>
            <a:ext uri="{909E8E84-426E-40DD-AFC4-6F175D3DCCD1}">
              <a14:hiddenFill xmlns:a14="http://schemas.microsoft.com/office/drawing/2010/main">
                <a:solidFill>
                  <a:srgbClr val="FFFFFF"/>
                </a:solidFill>
              </a14:hiddenFill>
            </a:ext>
          </a:extLst>
        </p:spPr>
      </p:pic>
      <p:pic>
        <p:nvPicPr>
          <p:cNvPr id="415748" name="Picture 4" descr="http://www.oled-info.com/files/samsung-galaxy-s4.jpg"/>
          <p:cNvPicPr>
            <a:picLocks noChangeAspect="1" noChangeArrowheads="1"/>
          </p:cNvPicPr>
          <p:nvPr/>
        </p:nvPicPr>
        <p:blipFill rotWithShape="1">
          <a:blip r:embed="rId5">
            <a:extLst>
              <a:ext uri="{28A0092B-C50C-407E-A947-70E740481C1C}">
                <a14:useLocalDpi xmlns:a14="http://schemas.microsoft.com/office/drawing/2010/main" val="0"/>
              </a:ext>
            </a:extLst>
          </a:blip>
          <a:srcRect l="16523" t="2611" r="16199" b="2210"/>
          <a:stretch/>
        </p:blipFill>
        <p:spPr bwMode="auto">
          <a:xfrm>
            <a:off x="107503" y="2281267"/>
            <a:ext cx="1793371" cy="330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9521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4486</TotalTime>
  <Words>3459</Words>
  <Application>Microsoft Office PowerPoint</Application>
  <PresentationFormat>Apresentação na tela (4:3)</PresentationFormat>
  <Paragraphs>474</Paragraphs>
  <Slides>56</Slides>
  <Notes>56</Notes>
  <HiddenSlides>0</HiddenSlides>
  <MMClips>1</MMClips>
  <ScaleCrop>false</ScaleCrop>
  <HeadingPairs>
    <vt:vector size="6" baseType="variant">
      <vt:variant>
        <vt:lpstr>Tema</vt:lpstr>
      </vt:variant>
      <vt:variant>
        <vt:i4>1</vt:i4>
      </vt:variant>
      <vt:variant>
        <vt:lpstr>Servidores OLE incorporados</vt:lpstr>
      </vt:variant>
      <vt:variant>
        <vt:i4>2</vt:i4>
      </vt:variant>
      <vt:variant>
        <vt:lpstr>Títulos de slides</vt:lpstr>
      </vt:variant>
      <vt:variant>
        <vt:i4>56</vt:i4>
      </vt:variant>
    </vt:vector>
  </HeadingPairs>
  <TitlesOfParts>
    <vt:vector size="59" baseType="lpstr">
      <vt:lpstr>Fluxo</vt:lpstr>
      <vt:lpstr>Graph</vt:lpstr>
      <vt:lpstr>ISIS/Draw Sketch</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Exigência</vt:lpstr>
      <vt:lpstr>Mercado</vt:lpstr>
      <vt:lpstr>Mercado</vt:lpstr>
      <vt:lpstr>Mercado</vt:lpstr>
      <vt:lpstr>Mercado</vt:lpstr>
      <vt:lpstr>Apresentação do PowerPoint</vt:lpstr>
      <vt:lpstr>GEO – Grupo de Eletrônica Orgânica</vt:lpstr>
      <vt:lpstr>GEO – Linhas de Pesquisa</vt:lpstr>
      <vt:lpstr>Infraestrutura </vt:lpstr>
      <vt:lpstr>Técnicas e Materiais</vt:lpstr>
      <vt:lpstr>Técnicas e Materiais</vt:lpstr>
      <vt:lpstr>Técnicas e Materiais</vt:lpstr>
      <vt:lpstr>Técnicas e Materiais</vt:lpstr>
      <vt:lpstr>Técnicas de Caracterização</vt:lpstr>
      <vt:lpstr>Cronologia</vt:lpstr>
      <vt:lpstr>OLED – Estado da arte</vt:lpstr>
      <vt:lpstr>Teoria</vt:lpstr>
      <vt:lpstr>Mecanismo de Eletroluminescência</vt:lpstr>
      <vt:lpstr>Mecanismo de Eletroluminescência</vt:lpstr>
      <vt:lpstr>Injeção e Transporte de Portadores</vt:lpstr>
      <vt:lpstr>Transporte de buracos</vt:lpstr>
      <vt:lpstr>Transporte de elétrons</vt:lpstr>
      <vt:lpstr>Arquitetura</vt:lpstr>
      <vt:lpstr>Mecanismo de Eletroluminescência</vt:lpstr>
      <vt:lpstr>Perdas</vt:lpstr>
      <vt:lpstr>Perda - externa</vt:lpstr>
      <vt:lpstr>Perda - externa</vt:lpstr>
      <vt:lpstr>Apresentação do PowerPoint</vt:lpstr>
      <vt:lpstr>Resultados</vt:lpstr>
      <vt:lpstr>Terras-Raras</vt:lpstr>
      <vt:lpstr>Compostos β-dicetonatos de TR</vt:lpstr>
      <vt:lpstr>Mecanismo de Transferência de Energia</vt:lpstr>
      <vt:lpstr>Resultados – Sistema 1</vt:lpstr>
      <vt:lpstr>Resultados</vt:lpstr>
      <vt:lpstr>Dispositivos</vt:lpstr>
      <vt:lpstr>Apresentação do PowerPoint</vt:lpstr>
      <vt:lpstr>Resultados – Sistema 2 – Sais de Lítio</vt:lpstr>
      <vt:lpstr>Resultados</vt:lpstr>
      <vt:lpstr>Resultados</vt:lpstr>
      <vt:lpstr>Resultados – Sistema 2 - Binuclear</vt:lpstr>
      <vt:lpstr>Resultados</vt:lpstr>
      <vt:lpstr>Dispositivos</vt:lpstr>
      <vt:lpstr>Apresentação do PowerPoint</vt:lpstr>
      <vt:lpstr>Resultados – Sistema 4 - Binuclear</vt:lpstr>
      <vt:lpstr>Resultados – Sistema 4 - Binuclear</vt:lpstr>
      <vt:lpstr>Resultados – Sistema 4 - Binuclear</vt:lpstr>
      <vt:lpstr>Resultados – Sistema 4 - Binuclear</vt:lpstr>
      <vt:lpstr>Resultados – Sistema 4 - Binuclear</vt:lpstr>
      <vt:lpstr>Eficiência Energética vai  contar muito no futuro !!!</vt:lpstr>
    </vt:vector>
  </TitlesOfParts>
  <Company>INMETRO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Produção e caracterização de dispositivos eletroluminescentes (OLEDs) baseados em complexos -dicetonatos de Terras-Raras</dc:title>
  <dc:creator>wgquirino</dc:creator>
  <cp:lastModifiedBy>Usuário</cp:lastModifiedBy>
  <cp:revision>904</cp:revision>
  <dcterms:created xsi:type="dcterms:W3CDTF">2007-03-05T16:36:25Z</dcterms:created>
  <dcterms:modified xsi:type="dcterms:W3CDTF">2013-06-21T16:40:43Z</dcterms:modified>
</cp:coreProperties>
</file>