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49" r:id="rId2"/>
    <p:sldMasterId id="2147483680" r:id="rId3"/>
    <p:sldMasterId id="2147483694" r:id="rId4"/>
  </p:sldMasterIdLst>
  <p:notesMasterIdLst>
    <p:notesMasterId r:id="rId22"/>
  </p:notesMasterIdLst>
  <p:handoutMasterIdLst>
    <p:handoutMasterId r:id="rId23"/>
  </p:handoutMasterIdLst>
  <p:sldIdLst>
    <p:sldId id="313" r:id="rId5"/>
    <p:sldId id="353" r:id="rId6"/>
    <p:sldId id="355" r:id="rId7"/>
    <p:sldId id="356" r:id="rId8"/>
    <p:sldId id="354" r:id="rId9"/>
    <p:sldId id="358" r:id="rId10"/>
    <p:sldId id="359" r:id="rId11"/>
    <p:sldId id="360" r:id="rId12"/>
    <p:sldId id="339" r:id="rId13"/>
    <p:sldId id="349" r:id="rId14"/>
    <p:sldId id="357" r:id="rId15"/>
    <p:sldId id="351" r:id="rId16"/>
    <p:sldId id="340" r:id="rId17"/>
    <p:sldId id="346" r:id="rId18"/>
    <p:sldId id="347" r:id="rId19"/>
    <p:sldId id="348" r:id="rId20"/>
    <p:sldId id="338" r:id="rId21"/>
  </p:sldIdLst>
  <p:sldSz cx="9144000" cy="6858000" type="screen4x3"/>
  <p:notesSz cx="6743700" cy="98758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65C"/>
    <a:srgbClr val="2D0CBA"/>
    <a:srgbClr val="333399"/>
    <a:srgbClr val="0779BF"/>
    <a:srgbClr val="5B8B3B"/>
    <a:srgbClr val="00A95A"/>
    <a:srgbClr val="21A5F7"/>
    <a:srgbClr val="E7ED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576" autoAdjust="0"/>
  </p:normalViewPr>
  <p:slideViewPr>
    <p:cSldViewPr>
      <p:cViewPr>
        <p:scale>
          <a:sx n="66" d="100"/>
          <a:sy n="66" d="100"/>
        </p:scale>
        <p:origin x="-122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340A0E-E400-45A9-90FA-4D1DDD5C47CF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19525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29A02C-5479-4127-AEEC-6FA9A21868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691063"/>
            <a:ext cx="53943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2F93CCF8-CFCC-402B-A8E0-FDBCC88D1F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8B66D-52E2-4230-BDE3-B4DD5CC7B75C}" type="slidenum">
              <a:rPr lang="pt-BR" smtClean="0">
                <a:latin typeface="Arial" charset="0"/>
                <a:cs typeface="Arial" charset="0"/>
              </a:rPr>
              <a:pPr/>
              <a:t>1</a:t>
            </a:fld>
            <a:endParaRPr lang="pt-BR" smtClean="0">
              <a:latin typeface="Arial" charset="0"/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1063"/>
            <a:ext cx="4946650" cy="4443412"/>
          </a:xfrm>
          <a:noFill/>
          <a:ln/>
        </p:spPr>
        <p:txBody>
          <a:bodyPr/>
          <a:lstStyle/>
          <a:p>
            <a:pPr defTabSz="457200"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 noChangeArrowheads="1"/>
          </p:cNvSpPr>
          <p:nvPr/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BA15EC-E8D4-4E69-BB96-E5DF372658E1}" type="slidenum">
              <a:rPr lang="pt-BR" sz="1200"/>
              <a:pPr algn="r"/>
              <a:t>2</a:t>
            </a:fld>
            <a:endParaRPr lang="pt-BR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2950"/>
            <a:ext cx="4933950" cy="3700463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92650"/>
            <a:ext cx="4948237" cy="4441825"/>
          </a:xfrm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2950"/>
            <a:ext cx="4932362" cy="3698875"/>
          </a:xfrm>
          <a:ln cap="flat"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691063"/>
            <a:ext cx="4946650" cy="4445000"/>
          </a:xfrm>
          <a:noFill/>
          <a:ln/>
        </p:spPr>
        <p:txBody>
          <a:bodyPr lIns="91771" tIns="45886" rIns="91771" bIns="45886"/>
          <a:lstStyle/>
          <a:p>
            <a:pPr eaLnBrk="1" hangingPunct="1"/>
            <a:endParaRPr lang="pt-BR" smtClean="0"/>
          </a:p>
        </p:txBody>
      </p:sp>
      <p:sp>
        <p:nvSpPr>
          <p:cNvPr id="1343492" name="Line 4"/>
          <p:cNvSpPr>
            <a:spLocks noChangeShapeType="1"/>
          </p:cNvSpPr>
          <p:nvPr/>
        </p:nvSpPr>
        <p:spPr bwMode="auto">
          <a:xfrm>
            <a:off x="901700" y="4938713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493" name="Line 5"/>
          <p:cNvSpPr>
            <a:spLocks noChangeShapeType="1"/>
          </p:cNvSpPr>
          <p:nvPr/>
        </p:nvSpPr>
        <p:spPr bwMode="auto">
          <a:xfrm>
            <a:off x="901700" y="5172075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494" name="Line 6"/>
          <p:cNvSpPr>
            <a:spLocks noChangeShapeType="1"/>
          </p:cNvSpPr>
          <p:nvPr/>
        </p:nvSpPr>
        <p:spPr bwMode="auto">
          <a:xfrm>
            <a:off x="901700" y="5400675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495" name="Line 7"/>
          <p:cNvSpPr>
            <a:spLocks noChangeShapeType="1"/>
          </p:cNvSpPr>
          <p:nvPr/>
        </p:nvSpPr>
        <p:spPr bwMode="auto">
          <a:xfrm>
            <a:off x="901700" y="5635625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496" name="Line 8"/>
          <p:cNvSpPr>
            <a:spLocks noChangeShapeType="1"/>
          </p:cNvSpPr>
          <p:nvPr/>
        </p:nvSpPr>
        <p:spPr bwMode="auto">
          <a:xfrm>
            <a:off x="908050" y="5864225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497" name="Line 9"/>
          <p:cNvSpPr>
            <a:spLocks noChangeShapeType="1"/>
          </p:cNvSpPr>
          <p:nvPr/>
        </p:nvSpPr>
        <p:spPr bwMode="auto">
          <a:xfrm>
            <a:off x="908050" y="6099175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498" name="Line 10"/>
          <p:cNvSpPr>
            <a:spLocks noChangeShapeType="1"/>
          </p:cNvSpPr>
          <p:nvPr/>
        </p:nvSpPr>
        <p:spPr bwMode="auto">
          <a:xfrm>
            <a:off x="901700" y="6327775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499" name="Line 11"/>
          <p:cNvSpPr>
            <a:spLocks noChangeShapeType="1"/>
          </p:cNvSpPr>
          <p:nvPr/>
        </p:nvSpPr>
        <p:spPr bwMode="auto">
          <a:xfrm>
            <a:off x="901700" y="6562725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0" name="Line 12"/>
          <p:cNvSpPr>
            <a:spLocks noChangeShapeType="1"/>
          </p:cNvSpPr>
          <p:nvPr/>
        </p:nvSpPr>
        <p:spPr bwMode="auto">
          <a:xfrm>
            <a:off x="901700" y="6791325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1" name="Line 13"/>
          <p:cNvSpPr>
            <a:spLocks noChangeShapeType="1"/>
          </p:cNvSpPr>
          <p:nvPr/>
        </p:nvSpPr>
        <p:spPr bwMode="auto">
          <a:xfrm>
            <a:off x="901700" y="7026275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2" name="Line 14"/>
          <p:cNvSpPr>
            <a:spLocks noChangeShapeType="1"/>
          </p:cNvSpPr>
          <p:nvPr/>
        </p:nvSpPr>
        <p:spPr bwMode="auto">
          <a:xfrm>
            <a:off x="901700" y="7254875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3" name="Line 15"/>
          <p:cNvSpPr>
            <a:spLocks noChangeShapeType="1"/>
          </p:cNvSpPr>
          <p:nvPr/>
        </p:nvSpPr>
        <p:spPr bwMode="auto">
          <a:xfrm>
            <a:off x="901700" y="7488238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4" name="Line 16"/>
          <p:cNvSpPr>
            <a:spLocks noChangeShapeType="1"/>
          </p:cNvSpPr>
          <p:nvPr/>
        </p:nvSpPr>
        <p:spPr bwMode="auto">
          <a:xfrm>
            <a:off x="908050" y="7716838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5" name="Line 17"/>
          <p:cNvSpPr>
            <a:spLocks noChangeShapeType="1"/>
          </p:cNvSpPr>
          <p:nvPr/>
        </p:nvSpPr>
        <p:spPr bwMode="auto">
          <a:xfrm>
            <a:off x="908050" y="7951788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6" name="Line 18"/>
          <p:cNvSpPr>
            <a:spLocks noChangeShapeType="1"/>
          </p:cNvSpPr>
          <p:nvPr/>
        </p:nvSpPr>
        <p:spPr bwMode="auto">
          <a:xfrm>
            <a:off x="901700" y="8180388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7" name="Line 19"/>
          <p:cNvSpPr>
            <a:spLocks noChangeShapeType="1"/>
          </p:cNvSpPr>
          <p:nvPr/>
        </p:nvSpPr>
        <p:spPr bwMode="auto">
          <a:xfrm>
            <a:off x="901700" y="8415338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8" name="Line 20"/>
          <p:cNvSpPr>
            <a:spLocks noChangeShapeType="1"/>
          </p:cNvSpPr>
          <p:nvPr/>
        </p:nvSpPr>
        <p:spPr bwMode="auto">
          <a:xfrm>
            <a:off x="908050" y="8645525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09" name="Line 21"/>
          <p:cNvSpPr>
            <a:spLocks noChangeShapeType="1"/>
          </p:cNvSpPr>
          <p:nvPr/>
        </p:nvSpPr>
        <p:spPr bwMode="auto">
          <a:xfrm>
            <a:off x="908050" y="8878888"/>
            <a:ext cx="4959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3510" name="Line 22"/>
          <p:cNvSpPr>
            <a:spLocks noChangeShapeType="1"/>
          </p:cNvSpPr>
          <p:nvPr/>
        </p:nvSpPr>
        <p:spPr bwMode="auto">
          <a:xfrm>
            <a:off x="901700" y="9105900"/>
            <a:ext cx="4948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19525" y="938053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401E880-989E-4219-8295-9C7B7F2D08AE}" type="slidenum">
              <a:rPr lang="pt-BR" sz="1200"/>
              <a:pPr algn="r"/>
              <a:t>5</a:t>
            </a:fld>
            <a:endParaRPr lang="pt-BR" sz="12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2950"/>
            <a:ext cx="4933950" cy="3700463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692650"/>
            <a:ext cx="4948237" cy="4441825"/>
          </a:xfrm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02476-D1ED-4CF4-989E-D860788AD0EB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89CECF-5F30-4CED-A26C-DF90021E9BAC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DBAD0-3C27-4CA5-A6E9-E690A011FCE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402476-D1ED-4CF4-989E-D860788AD0EB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92BD-57DC-4323-BA62-268A2C11F12C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87C70-93A4-4E42-8986-9270F4BF9D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A9FD-67BF-4563-8A64-269146DD15B8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CD6F-A8D6-4A71-96ED-B14423EC04B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9F8A-7F6D-4E75-8DFB-55DE4B9DF548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DBF58-E0BD-486A-98AB-653ABD509C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89713-DF05-4581-9FD2-8D88D44F8A99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8B448-ACE9-4E9D-B370-DD941E4D39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476CB-C8DB-459E-8931-9F04E01CBAA6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B44EC-220F-4F20-B021-C0D909ADC8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DFC25-0A3D-4D35-87C4-CEAE8A8932A4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1D5B-978C-4AFF-BE27-ACED04FF7E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48C1-D9A3-4C51-844A-BDEC3A75C2B0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C9762-4317-4BE4-BE54-CAEFA4B89A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9A2B-BB28-407B-A0F5-949C85405001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A9E3-E91E-4BB8-BC35-0D72272608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AC9E-A97F-4007-9D8B-5667334B7361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DAC0-C834-431F-8D3A-557153D265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2C2C-D367-4C09-BD09-E45A8BEFCAEB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1D250-D300-4C1B-A91A-5573160E4D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1649-2107-4F67-9F8F-CF0367A9116C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CCCB-671D-4EB1-8F74-3415776B11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0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5508625" y="4005263"/>
            <a:ext cx="3240088" cy="20161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pic>
        <p:nvPicPr>
          <p:cNvPr id="1034" name="Picture 10" descr="Eletrobras_marca_tagline_port_p_cor_CMYK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3802063"/>
            <a:ext cx="3275013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ppt-fundo-grafismo-01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assPROCEL_EBRAS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2075" y="6124575"/>
            <a:ext cx="3327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  <p:sldLayoutId id="214748372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638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0CE4C4-4EE0-443E-984A-2B930D3D3A29}" type="datetimeFigureOut">
              <a:rPr lang="pt-BR"/>
              <a:pPr>
                <a:defRPr/>
              </a:pPr>
              <a:t>18/12/2012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CEF1F8-60EE-4294-8B3E-688E402C36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2" r:id="rId3"/>
    <p:sldLayoutId id="2147483721" r:id="rId4"/>
    <p:sldLayoutId id="2147483720" r:id="rId5"/>
    <p:sldLayoutId id="2147483719" r:id="rId6"/>
    <p:sldLayoutId id="2147483718" r:id="rId7"/>
    <p:sldLayoutId id="2147483717" r:id="rId8"/>
    <p:sldLayoutId id="2147483716" r:id="rId9"/>
    <p:sldLayoutId id="2147483715" r:id="rId10"/>
    <p:sldLayoutId id="2147483714" r:id="rId11"/>
    <p:sldLayoutId id="2147483713" r:id="rId12"/>
    <p:sldLayoutId id="214748371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85184928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0"/>
            <a:ext cx="10374313" cy="690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grafismo1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9523502" flipV="1">
            <a:off x="79375" y="2492375"/>
            <a:ext cx="17865725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grafismo2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2817855">
            <a:off x="-15074107" y="-1450181"/>
            <a:ext cx="24003001" cy="775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4"/>
          <p:cNvSpPr txBox="1">
            <a:spLocks noChangeArrowheads="1"/>
          </p:cNvSpPr>
          <p:nvPr userDrawn="1"/>
        </p:nvSpPr>
        <p:spPr bwMode="auto">
          <a:xfrm>
            <a:off x="785786" y="1857364"/>
            <a:ext cx="7632700" cy="33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s-ES" sz="6000" b="1" kern="0" spc="50" dirty="0" err="1">
                <a:ln w="11430"/>
                <a:gradFill>
                  <a:gsLst>
                    <a:gs pos="25000">
                      <a:srgbClr val="0079C3">
                        <a:satMod val="155000"/>
                      </a:srgbClr>
                    </a:gs>
                    <a:gs pos="100000">
                      <a:srgbClr val="0079C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Obrigado</a:t>
            </a:r>
            <a:r>
              <a:rPr lang="es-ES" sz="6000" b="1" kern="0" spc="50" dirty="0">
                <a:ln w="11430"/>
                <a:gradFill>
                  <a:gsLst>
                    <a:gs pos="25000">
                      <a:srgbClr val="0079C3">
                        <a:satMod val="155000"/>
                      </a:srgbClr>
                    </a:gs>
                    <a:gs pos="100000">
                      <a:srgbClr val="0079C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pela </a:t>
            </a:r>
            <a:r>
              <a:rPr lang="es-ES" sz="6000" b="1" kern="0" spc="50" dirty="0" err="1">
                <a:ln w="11430"/>
                <a:gradFill>
                  <a:gsLst>
                    <a:gs pos="25000">
                      <a:srgbClr val="0079C3">
                        <a:satMod val="155000"/>
                      </a:srgbClr>
                    </a:gs>
                    <a:gs pos="100000">
                      <a:srgbClr val="0079C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sua</a:t>
            </a:r>
            <a:r>
              <a:rPr lang="es-ES" sz="6000" b="1" kern="0" spc="50" dirty="0">
                <a:ln w="11430"/>
                <a:gradFill>
                  <a:gsLst>
                    <a:gs pos="25000">
                      <a:srgbClr val="0079C3">
                        <a:satMod val="155000"/>
                      </a:srgbClr>
                    </a:gs>
                    <a:gs pos="100000">
                      <a:srgbClr val="0079C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es-ES" sz="6000" b="1" kern="0" spc="50" dirty="0" err="1">
                <a:ln w="11430"/>
                <a:gradFill>
                  <a:gsLst>
                    <a:gs pos="25000">
                      <a:srgbClr val="0079C3">
                        <a:satMod val="155000"/>
                      </a:srgbClr>
                    </a:gs>
                    <a:gs pos="100000">
                      <a:srgbClr val="0079C3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</a:rPr>
              <a:t>atenção</a:t>
            </a:r>
            <a:endParaRPr lang="es-ES" sz="2400" b="1" kern="0" spc="50" dirty="0">
              <a:ln w="11430"/>
              <a:gradFill>
                <a:gsLst>
                  <a:gs pos="25000">
                    <a:srgbClr val="0079C3">
                      <a:satMod val="155000"/>
                    </a:srgbClr>
                  </a:gs>
                  <a:gs pos="100000">
                    <a:srgbClr val="0079C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  <a:p>
            <a:pPr marL="609600" indent="-609600" algn="ctr" defTabSz="449263" eaLnBrk="0" hangingPunct="0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Marcel Siqueira</a:t>
            </a:r>
          </a:p>
          <a:p>
            <a:pPr marL="609600" indent="-609600" algn="ctr" defTabSz="449263" eaLnBrk="0" hangingPunct="0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PROCEL RELUZ</a:t>
            </a:r>
          </a:p>
          <a:p>
            <a:pPr marL="609600" indent="-609600" algn="ctr" defTabSz="449263" eaLnBrk="0" hangingPunct="0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  <a:defRPr/>
            </a:pPr>
            <a:r>
              <a:rPr lang="pt-BR" sz="2400" dirty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reluz@eletrobras.com</a:t>
            </a:r>
            <a:endParaRPr lang="es-ES" sz="2400" b="1" kern="0" spc="50" dirty="0">
              <a:ln w="11430"/>
              <a:gradFill>
                <a:gsLst>
                  <a:gs pos="25000">
                    <a:srgbClr val="0079C3">
                      <a:satMod val="155000"/>
                    </a:srgbClr>
                  </a:gs>
                  <a:gs pos="100000">
                    <a:srgbClr val="0079C3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30726" name="Grupo 10"/>
          <p:cNvGrpSpPr>
            <a:grpSpLocks/>
          </p:cNvGrpSpPr>
          <p:nvPr userDrawn="1"/>
        </p:nvGrpSpPr>
        <p:grpSpPr bwMode="auto">
          <a:xfrm>
            <a:off x="2571750" y="285750"/>
            <a:ext cx="3932238" cy="590550"/>
            <a:chOff x="3571868" y="6000768"/>
            <a:chExt cx="3931948" cy="590881"/>
          </a:xfrm>
        </p:grpSpPr>
        <p:pic>
          <p:nvPicPr>
            <p:cNvPr id="30727" name="Picture 2" descr="T:\Eletrobras\Apresentação Xanguai\logo_Eletrobras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868" y="6000768"/>
              <a:ext cx="857256" cy="53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 descr="T:\Eletrobras\Apresentacao\brasil.pn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03044" y="6092507"/>
              <a:ext cx="1300772" cy="430756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14" name="Text Box 3"/>
            <p:cNvSpPr txBox="1">
              <a:spLocks noChangeArrowheads="1"/>
            </p:cNvSpPr>
            <p:nvPr userDrawn="1"/>
          </p:nvSpPr>
          <p:spPr bwMode="auto">
            <a:xfrm>
              <a:off x="4500488" y="6181844"/>
              <a:ext cx="1650878" cy="409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sz="1600" dirty="0">
                  <a:solidFill>
                    <a:srgbClr val="000000"/>
                  </a:solidFill>
                  <a:latin typeface="Impact" pitchFamily="34" charset="0"/>
                </a:rPr>
                <a:t>    </a:t>
              </a:r>
              <a:r>
                <a:rPr lang="en-US" sz="1300" dirty="0" err="1">
                  <a:solidFill>
                    <a:srgbClr val="000000"/>
                  </a:solidFill>
                  <a:latin typeface="Humnst777 Blk BT" pitchFamily="34" charset="0"/>
                </a:rPr>
                <a:t>Ministério</a:t>
              </a:r>
              <a:r>
                <a:rPr lang="en-US" sz="1300" dirty="0">
                  <a:solidFill>
                    <a:srgbClr val="000000"/>
                  </a:solidFill>
                  <a:latin typeface="Humnst777 Blk BT" pitchFamily="34" charset="0"/>
                </a:rPr>
                <a:t> de</a:t>
              </a:r>
            </a:p>
            <a:p>
              <a:pPr algn="r">
                <a:lnSpc>
                  <a:spcPts val="800"/>
                </a:lnSpc>
                <a:spcBef>
                  <a:spcPct val="50000"/>
                </a:spcBef>
                <a:defRPr/>
              </a:pPr>
              <a:r>
                <a:rPr lang="en-US" sz="1300" dirty="0">
                  <a:solidFill>
                    <a:srgbClr val="000000"/>
                  </a:solidFill>
                  <a:latin typeface="Humnst777 Blk BT" pitchFamily="34" charset="0"/>
                </a:rPr>
                <a:t>Minas e </a:t>
              </a:r>
              <a:r>
                <a:rPr lang="en-US" sz="1300" dirty="0" err="1">
                  <a:solidFill>
                    <a:srgbClr val="000000"/>
                  </a:solidFill>
                  <a:latin typeface="Humnst777 Blk BT" pitchFamily="34" charset="0"/>
                </a:rPr>
                <a:t>Energia</a:t>
              </a:r>
              <a:endParaRPr lang="pt-BR" sz="1300" dirty="0">
                <a:solidFill>
                  <a:srgbClr val="000000"/>
                </a:solidFill>
                <a:latin typeface="Humnst777 Blk BT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95536" y="476672"/>
            <a:ext cx="8001056" cy="50920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threePt" dir="t"/>
            </a:scene3d>
            <a:sp3d extrusionH="57150" prstMaterial="matte">
              <a:bevelT w="50800" h="50800"/>
            </a:sp3d>
          </a:bodyPr>
          <a:lstStyle/>
          <a:p>
            <a:pPr algn="ctr" defTabSz="457200">
              <a:defRPr/>
            </a:pPr>
            <a:r>
              <a:rPr lang="pt-BR" sz="24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SEMIPE – Seminário de Iluminação Pública Eficiente</a:t>
            </a:r>
            <a:endParaRPr lang="pt-BR" sz="2400" b="1" dirty="0" smtClean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ctr" defTabSz="457200">
              <a:defRPr/>
            </a:pPr>
            <a:endParaRPr lang="pt-BR" sz="3600" b="1" dirty="0" smtClean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ctr" defTabSz="457200">
              <a:defRPr/>
            </a:pPr>
            <a:endParaRPr lang="pt-BR" sz="3600" b="1" dirty="0" smtClean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ctr" defTabSz="457200">
              <a:defRPr/>
            </a:pPr>
            <a:endParaRPr lang="pt-BR" sz="3600" b="1" dirty="0" smtClean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ctr" defTabSz="457200">
              <a:defRPr/>
            </a:pPr>
            <a:r>
              <a:rPr lang="pt-BR" sz="2800" b="1" dirty="0" err="1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Procel</a:t>
            </a: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 </a:t>
            </a: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Reluz </a:t>
            </a: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– Programa Nacional de Iluminação Pública e Sinalização Semafórica Eficientes</a:t>
            </a:r>
            <a:endParaRPr lang="pt-BR" sz="3600" b="1" dirty="0" smtClean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ctr" defTabSz="457200">
              <a:defRPr/>
            </a:pPr>
            <a:endParaRPr lang="pt-BR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r" defTabSz="457200">
              <a:defRPr/>
            </a:pP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r" defTabSz="457200">
              <a:defRPr/>
            </a:pPr>
            <a:endParaRPr lang="pt-BR" sz="2400" b="1" dirty="0" smtClean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r" defTabSz="457200">
              <a:defRPr/>
            </a:pPr>
            <a:endParaRPr lang="pt-BR" sz="2400" b="1" dirty="0" smtClean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  <a:p>
            <a:pPr algn="r" defTabSz="457200">
              <a:defRPr/>
            </a:pPr>
            <a:r>
              <a:rPr lang="pt-BR" sz="24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Marcel </a:t>
            </a:r>
            <a:r>
              <a:rPr lang="pt-BR" sz="24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da Costa Siqueira</a:t>
            </a:r>
          </a:p>
          <a:p>
            <a:pPr algn="r" defTabSz="457200">
              <a:defRPr/>
            </a:pPr>
            <a:r>
              <a:rPr lang="pt-BR" sz="16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Juiz de Fora, 18 </a:t>
            </a:r>
            <a:r>
              <a:rPr lang="pt-BR" sz="16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de </a:t>
            </a:r>
            <a:r>
              <a:rPr lang="pt-BR" sz="16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dezembro </a:t>
            </a:r>
            <a:r>
              <a:rPr lang="pt-BR" sz="16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de </a:t>
            </a:r>
            <a:r>
              <a:rPr lang="pt-BR" sz="16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2012</a:t>
            </a:r>
            <a:endParaRPr lang="pt-BR" sz="20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Earth_space_technology_satelite_images_5.jpg"/>
          <p:cNvPicPr>
            <a:picLocks noChangeAspect="1"/>
          </p:cNvPicPr>
          <p:nvPr/>
        </p:nvPicPr>
        <p:blipFill>
          <a:blip r:embed="rId2" cstate="print"/>
          <a:srcRect l="16076" t="11190" r="11190" b="11879"/>
          <a:stretch>
            <a:fillRect/>
          </a:stretch>
        </p:blipFill>
        <p:spPr>
          <a:xfrm>
            <a:off x="323528" y="1095664"/>
            <a:ext cx="4248472" cy="449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63" name="Text Box 49"/>
          <p:cNvSpPr txBox="1">
            <a:spLocks noChangeArrowheads="1"/>
          </p:cNvSpPr>
          <p:nvPr/>
        </p:nvSpPr>
        <p:spPr bwMode="auto">
          <a:xfrm>
            <a:off x="4716016" y="5970766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fontAlgn="b"/>
            <a:r>
              <a:rPr lang="pt-BR" sz="1600" dirty="0" smtClean="0">
                <a:solidFill>
                  <a:srgbClr val="595959"/>
                </a:solidFill>
              </a:rPr>
              <a:t>Fonte: IBGE – Censo 2010</a:t>
            </a:r>
            <a:endParaRPr lang="pt-BR" sz="1600" dirty="0">
              <a:solidFill>
                <a:srgbClr val="595959"/>
              </a:solidFill>
            </a:endParaRPr>
          </a:p>
        </p:txBody>
      </p:sp>
      <p:sp>
        <p:nvSpPr>
          <p:cNvPr id="5168" name="Rectangle 50"/>
          <p:cNvSpPr>
            <a:spLocks noChangeArrowheads="1"/>
          </p:cNvSpPr>
          <p:nvPr/>
        </p:nvSpPr>
        <p:spPr bwMode="auto">
          <a:xfrm>
            <a:off x="204788" y="274638"/>
            <a:ext cx="82994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Evolução do Parque de IP</a:t>
            </a:r>
          </a:p>
        </p:txBody>
      </p:sp>
      <p:pic>
        <p:nvPicPr>
          <p:cNvPr id="5" name="Imagem 4" descr="Gráfico_IBG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7733" y="1124744"/>
            <a:ext cx="4976267" cy="324036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99992" y="4509120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“</a:t>
            </a:r>
            <a:r>
              <a:rPr lang="pt-BR" i="1" dirty="0" smtClean="0"/>
              <a:t>A Iluminação pública foi a característica de infraestrutura urbana mais presente no entorno dos domicílios investigados no Censo 2010, atingindo </a:t>
            </a:r>
            <a:r>
              <a:rPr lang="pt-BR" b="1" i="1" dirty="0" smtClean="0"/>
              <a:t>96,3%</a:t>
            </a:r>
            <a:r>
              <a:rPr lang="pt-BR" i="1" dirty="0" smtClean="0"/>
              <a:t>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61" name="Group 45"/>
          <p:cNvGraphicFramePr>
            <a:graphicFrameLocks noGrp="1"/>
          </p:cNvGraphicFramePr>
          <p:nvPr>
            <p:ph/>
          </p:nvPr>
        </p:nvGraphicFramePr>
        <p:xfrm>
          <a:off x="869950" y="1425575"/>
          <a:ext cx="7324725" cy="370681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3825"/>
                <a:gridCol w="2392363"/>
                <a:gridCol w="2268537"/>
              </a:tblGrid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Tipo de lâmpada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Quantidade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Participação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Vapor de Sódio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9.294.611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62,9%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Vapor de Mercúrio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4.703.012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31,8%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328.427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2,2%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Incandescentes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210.417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1,4%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Fluorescentes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119.535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0,8%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err="1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Multi-Vapor</a:t>
                      </a: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Metálico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108.173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0,7%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Outras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5.134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8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0,03%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2000" b="0" kern="1200" dirty="0" smtClean="0">
                          <a:solidFill>
                            <a:srgbClr val="59595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14.769.309</a:t>
                      </a:r>
                    </a:p>
                  </a:txBody>
                  <a:tcPr horzOverflow="overflow">
                    <a:lnL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87" name="Rectangle 43"/>
          <p:cNvSpPr>
            <a:spLocks noChangeArrowheads="1"/>
          </p:cNvSpPr>
          <p:nvPr/>
        </p:nvSpPr>
        <p:spPr bwMode="auto">
          <a:xfrm>
            <a:off x="177800" y="246063"/>
            <a:ext cx="90360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Lâmpadas</a:t>
            </a:r>
            <a:r>
              <a:rPr lang="pt-BR" sz="2800" dirty="0">
                <a:solidFill>
                  <a:srgbClr val="0079C3"/>
                </a:solidFill>
                <a:latin typeface="Verdana" pitchFamily="34" charset="0"/>
              </a:rPr>
              <a:t> </a:t>
            </a: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Existentes no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323850" y="893033"/>
            <a:ext cx="86406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lvl="1" indent="-609600" algn="just" defTabSz="449263" eaLnBrk="0" hangingPunct="0">
              <a:spcBef>
                <a:spcPct val="20000"/>
              </a:spcBef>
              <a:buClr>
                <a:srgbClr val="000024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>
                <a:solidFill>
                  <a:srgbClr val="595959"/>
                </a:solidFill>
              </a:rPr>
              <a:t> </a:t>
            </a:r>
            <a:r>
              <a:rPr lang="pt-BR" sz="2000" dirty="0" smtClean="0">
                <a:solidFill>
                  <a:srgbClr val="595959"/>
                </a:solidFill>
              </a:rPr>
              <a:t>A predominância das lâmpadas Vapor de Sódio torna necessária a adoção de novas tecnologias para que haja um aumento significativo da eficiência energética na IP;</a:t>
            </a: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 smtClean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Ainda há um número elevado de luminárias ineficientes e já depreciadas no parque de IP;</a:t>
            </a: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 smtClean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É possível substituir as luminárias ineficientes com lâmpadas Vapor de Sódio por luminárias de alto rendimento, melhorando o desempenho </a:t>
            </a:r>
            <a:r>
              <a:rPr lang="pt-BR" sz="2000" dirty="0" err="1" smtClean="0">
                <a:solidFill>
                  <a:srgbClr val="595959"/>
                </a:solidFill>
              </a:rPr>
              <a:t>luminotécnico</a:t>
            </a:r>
            <a:r>
              <a:rPr lang="pt-BR" sz="2000" dirty="0" smtClean="0">
                <a:solidFill>
                  <a:srgbClr val="595959"/>
                </a:solidFill>
              </a:rPr>
              <a:t> e reduzindo a potência instalada;</a:t>
            </a: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 smtClean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As luminárias LED se apresentam como uma alternativa promissora para substituição dos sistemas com lâmpadas Vapor de Sódio.</a:t>
            </a: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 smtClean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 smtClean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2D0CBA"/>
              </a:solidFill>
            </a:endParaRPr>
          </a:p>
          <a:p>
            <a:pPr lvl="2"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39552" y="332656"/>
            <a:ext cx="90090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Destaques sobre a IP no Brasil</a:t>
            </a: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ChangeArrowheads="1"/>
          </p:cNvSpPr>
          <p:nvPr/>
        </p:nvSpPr>
        <p:spPr bwMode="auto">
          <a:xfrm>
            <a:off x="1" y="1341438"/>
            <a:ext cx="8574088" cy="439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 marL="285750" indent="-285750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Font typeface="Wingdings" pitchFamily="2" charset="2"/>
              <a:buChar char="§"/>
            </a:pPr>
            <a:r>
              <a:rPr lang="pt-BR" sz="2200" dirty="0" smtClean="0">
                <a:solidFill>
                  <a:srgbClr val="595959"/>
                </a:solidFill>
              </a:rPr>
              <a:t>A </a:t>
            </a:r>
            <a:r>
              <a:rPr lang="pt-BR" sz="2200" dirty="0" err="1" smtClean="0">
                <a:solidFill>
                  <a:srgbClr val="595959"/>
                </a:solidFill>
              </a:rPr>
              <a:t>Eletrobras</a:t>
            </a:r>
            <a:r>
              <a:rPr lang="pt-BR" sz="2200" dirty="0" smtClean="0">
                <a:solidFill>
                  <a:srgbClr val="595959"/>
                </a:solidFill>
              </a:rPr>
              <a:t>, por meio do </a:t>
            </a:r>
            <a:r>
              <a:rPr lang="pt-BR" sz="2200" dirty="0" err="1" smtClean="0">
                <a:solidFill>
                  <a:srgbClr val="595959"/>
                </a:solidFill>
              </a:rPr>
              <a:t>Procel</a:t>
            </a:r>
            <a:r>
              <a:rPr lang="pt-BR" sz="2200" dirty="0" smtClean="0">
                <a:solidFill>
                  <a:srgbClr val="595959"/>
                </a:solidFill>
              </a:rPr>
              <a:t> Reluz, vem desenvolvendo as seguintes ações para implementação de luminárias LED na IP:</a:t>
            </a:r>
          </a:p>
          <a:p>
            <a:pPr marL="914400" lvl="1" indent="-457200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Font typeface="+mj-lt"/>
              <a:buAutoNum type="arabicPeriod"/>
            </a:pPr>
            <a:r>
              <a:rPr lang="pt-BR" sz="2200" dirty="0" smtClean="0">
                <a:solidFill>
                  <a:srgbClr val="595959"/>
                </a:solidFill>
              </a:rPr>
              <a:t>Projeto piloto com a Universidade Federal de Juiz de Fora – UFJF;</a:t>
            </a:r>
          </a:p>
          <a:p>
            <a:pPr marL="914400" lvl="1" indent="-457200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Font typeface="+mj-lt"/>
              <a:buAutoNum type="arabicPeriod"/>
            </a:pPr>
            <a:r>
              <a:rPr lang="pt-BR" sz="2200" dirty="0" smtClean="0">
                <a:solidFill>
                  <a:srgbClr val="595959"/>
                </a:solidFill>
              </a:rPr>
              <a:t>Celebração de Memorando de Entendimentos entre a </a:t>
            </a:r>
            <a:r>
              <a:rPr lang="pt-BR" sz="2200" dirty="0" err="1" smtClean="0">
                <a:solidFill>
                  <a:srgbClr val="595959"/>
                </a:solidFill>
              </a:rPr>
              <a:t>Eletrobras</a:t>
            </a:r>
            <a:r>
              <a:rPr lang="pt-BR" sz="2200" dirty="0" smtClean="0">
                <a:solidFill>
                  <a:srgbClr val="595959"/>
                </a:solidFill>
              </a:rPr>
              <a:t> e a </a:t>
            </a:r>
            <a:r>
              <a:rPr lang="pt-BR" sz="2200" i="1" dirty="0" smtClean="0">
                <a:solidFill>
                  <a:srgbClr val="595959"/>
                </a:solidFill>
              </a:rPr>
              <a:t>Clinton </a:t>
            </a:r>
            <a:r>
              <a:rPr lang="pt-BR" sz="2200" i="1" dirty="0" err="1" smtClean="0">
                <a:solidFill>
                  <a:srgbClr val="595959"/>
                </a:solidFill>
              </a:rPr>
              <a:t>Foundation</a:t>
            </a:r>
            <a:r>
              <a:rPr lang="pt-BR" sz="2200" i="1" dirty="0" smtClean="0">
                <a:solidFill>
                  <a:srgbClr val="595959"/>
                </a:solidFill>
              </a:rPr>
              <a:t> </a:t>
            </a:r>
            <a:r>
              <a:rPr lang="pt-BR" sz="2200" dirty="0" smtClean="0">
                <a:solidFill>
                  <a:srgbClr val="595959"/>
                </a:solidFill>
              </a:rPr>
              <a:t> por meio da </a:t>
            </a:r>
            <a:r>
              <a:rPr lang="pt-BR" sz="2200" i="1" dirty="0" smtClean="0">
                <a:solidFill>
                  <a:srgbClr val="595959"/>
                </a:solidFill>
              </a:rPr>
              <a:t>CCI (Clinton </a:t>
            </a:r>
            <a:r>
              <a:rPr lang="pt-BR" sz="2200" i="1" dirty="0" err="1" smtClean="0">
                <a:solidFill>
                  <a:srgbClr val="595959"/>
                </a:solidFill>
              </a:rPr>
              <a:t>Climate</a:t>
            </a:r>
            <a:r>
              <a:rPr lang="pt-BR" sz="2200" i="1" dirty="0" smtClean="0">
                <a:solidFill>
                  <a:srgbClr val="595959"/>
                </a:solidFill>
              </a:rPr>
              <a:t> </a:t>
            </a:r>
            <a:r>
              <a:rPr lang="pt-BR" sz="2200" i="1" dirty="0" err="1" smtClean="0">
                <a:solidFill>
                  <a:srgbClr val="595959"/>
                </a:solidFill>
              </a:rPr>
              <a:t>Initiative</a:t>
            </a:r>
            <a:r>
              <a:rPr lang="pt-BR" sz="2200" dirty="0" smtClean="0">
                <a:solidFill>
                  <a:srgbClr val="595959"/>
                </a:solidFill>
              </a:rPr>
              <a:t>), para mapear as medidas necessárias para inserção do LED em larga escala no Brasil.</a:t>
            </a:r>
          </a:p>
          <a:p>
            <a:pPr marL="457200" indent="-457200" algn="just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Font typeface="+mj-lt"/>
              <a:buAutoNum type="arabicPeriod"/>
            </a:pPr>
            <a:endParaRPr lang="pt-BR" sz="2200" dirty="0">
              <a:solidFill>
                <a:srgbClr val="595959"/>
              </a:solidFill>
            </a:endParaRPr>
          </a:p>
        </p:txBody>
      </p:sp>
      <p:sp>
        <p:nvSpPr>
          <p:cNvPr id="3" name="Rectangle 50"/>
          <p:cNvSpPr>
            <a:spLocks noChangeArrowheads="1"/>
          </p:cNvSpPr>
          <p:nvPr/>
        </p:nvSpPr>
        <p:spPr bwMode="auto">
          <a:xfrm>
            <a:off x="204788" y="274638"/>
            <a:ext cx="82994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Ações com luminárias LED</a:t>
            </a: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ChangeArrowheads="1"/>
          </p:cNvSpPr>
          <p:nvPr/>
        </p:nvSpPr>
        <p:spPr bwMode="auto">
          <a:xfrm>
            <a:off x="323850" y="765175"/>
            <a:ext cx="8820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lvl="1" indent="-609600" algn="just" defTabSz="449263" eaLnBrk="0" hangingPunct="0">
              <a:spcBef>
                <a:spcPct val="20000"/>
              </a:spcBef>
              <a:buClr>
                <a:srgbClr val="000024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>
                <a:solidFill>
                  <a:srgbClr val="595959"/>
                </a:solidFill>
              </a:rPr>
              <a:t>Premissas adotadas:</a:t>
            </a: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>
                <a:solidFill>
                  <a:srgbClr val="595959"/>
                </a:solidFill>
              </a:rPr>
              <a:t> Substituição de 56 pontos com tecnologia VSAP de 250 W por tecnologia LED de 150 W, considerando redução de despesas com manutenção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51520" y="332656"/>
            <a:ext cx="90090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Avaliação econômica </a:t>
            </a: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do projeto piloto</a:t>
            </a: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739775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ChangeArrowheads="1"/>
          </p:cNvSpPr>
          <p:nvPr/>
        </p:nvSpPr>
        <p:spPr bwMode="auto">
          <a:xfrm>
            <a:off x="323850" y="765175"/>
            <a:ext cx="79930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lvl="1" indent="-609600" algn="just" defTabSz="449263" eaLnBrk="0" hangingPunct="0">
              <a:spcBef>
                <a:spcPct val="20000"/>
              </a:spcBef>
              <a:buClr>
                <a:srgbClr val="000024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>
                <a:solidFill>
                  <a:srgbClr val="595959"/>
                </a:solidFill>
              </a:rPr>
              <a:t>Resultados:</a:t>
            </a: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16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>
                <a:solidFill>
                  <a:srgbClr val="595959"/>
                </a:solidFill>
              </a:rPr>
              <a:t> VPL negativo:</a:t>
            </a:r>
            <a:r>
              <a:rPr lang="pt-BR" sz="2000" dirty="0">
                <a:solidFill>
                  <a:srgbClr val="FF0000"/>
                </a:solidFill>
              </a:rPr>
              <a:t> - R$ 48.959,90 </a:t>
            </a:r>
            <a:r>
              <a:rPr lang="pt-BR" sz="2000" dirty="0" smtClean="0">
                <a:solidFill>
                  <a:srgbClr val="595959"/>
                </a:solidFill>
              </a:rPr>
              <a:t>(custo </a:t>
            </a:r>
            <a:r>
              <a:rPr lang="pt-BR" sz="2000" dirty="0">
                <a:solidFill>
                  <a:srgbClr val="595959"/>
                </a:solidFill>
              </a:rPr>
              <a:t>de capital de 12% </a:t>
            </a:r>
            <a:r>
              <a:rPr lang="pt-BR" sz="2000" dirty="0" err="1">
                <a:solidFill>
                  <a:srgbClr val="595959"/>
                </a:solidFill>
              </a:rPr>
              <a:t>a.a</a:t>
            </a:r>
            <a:r>
              <a:rPr lang="pt-BR" sz="2000" dirty="0" err="1" smtClean="0">
                <a:solidFill>
                  <a:srgbClr val="595959"/>
                </a:solidFill>
              </a:rPr>
              <a:t>.</a:t>
            </a:r>
            <a:r>
              <a:rPr lang="pt-BR" sz="2000" dirty="0" smtClean="0">
                <a:solidFill>
                  <a:srgbClr val="595959"/>
                </a:solidFill>
              </a:rPr>
              <a:t>)</a:t>
            </a: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</a:t>
            </a:r>
            <a:r>
              <a:rPr lang="pt-BR" sz="2000" dirty="0">
                <a:solidFill>
                  <a:srgbClr val="595959"/>
                </a:solidFill>
              </a:rPr>
              <a:t>TIR: 2,37% </a:t>
            </a:r>
            <a:r>
              <a:rPr lang="pt-BR" sz="2000" dirty="0" err="1">
                <a:solidFill>
                  <a:srgbClr val="595959"/>
                </a:solidFill>
              </a:rPr>
              <a:t>a.a</a:t>
            </a:r>
            <a:r>
              <a:rPr lang="pt-BR" sz="2000" dirty="0" err="1" smtClean="0">
                <a:solidFill>
                  <a:srgbClr val="595959"/>
                </a:solidFill>
              </a:rPr>
              <a:t>.</a:t>
            </a:r>
            <a:endParaRPr lang="pt-BR" sz="2000" dirty="0" smtClean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</a:t>
            </a:r>
            <a:r>
              <a:rPr lang="pt-BR" sz="2000" dirty="0">
                <a:solidFill>
                  <a:srgbClr val="595959"/>
                </a:solidFill>
              </a:rPr>
              <a:t>Retorno financeiro com a economia de energia:</a:t>
            </a:r>
            <a:r>
              <a:rPr lang="pt-BR" sz="2000" dirty="0">
                <a:solidFill>
                  <a:srgbClr val="00B050"/>
                </a:solidFill>
              </a:rPr>
              <a:t> R$ </a:t>
            </a:r>
            <a:r>
              <a:rPr lang="pt-BR" sz="2000" dirty="0" smtClean="0">
                <a:solidFill>
                  <a:srgbClr val="00B050"/>
                </a:solidFill>
              </a:rPr>
              <a:t>7.185,83/ano</a:t>
            </a: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</a:t>
            </a:r>
            <a:r>
              <a:rPr lang="pt-BR" sz="2000" dirty="0">
                <a:solidFill>
                  <a:srgbClr val="595959"/>
                </a:solidFill>
              </a:rPr>
              <a:t>Despesa com possível financiamento do Reluz: R$ 27.490,09/ano durante 5 anos</a:t>
            </a: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1600" dirty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u="sng" dirty="0">
                <a:solidFill>
                  <a:srgbClr val="595959"/>
                </a:solidFill>
              </a:rPr>
              <a:t>Análise de sensibilidade:</a:t>
            </a: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16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>
                <a:solidFill>
                  <a:srgbClr val="595959"/>
                </a:solidFill>
              </a:rPr>
              <a:t> Preço unitário da luminária LED para atingir o equilíbrio econômico (VPL=0 / TIR=12% </a:t>
            </a:r>
            <a:r>
              <a:rPr lang="pt-BR" sz="2000" dirty="0" err="1">
                <a:solidFill>
                  <a:srgbClr val="595959"/>
                </a:solidFill>
              </a:rPr>
              <a:t>a.a.</a:t>
            </a:r>
            <a:r>
              <a:rPr lang="pt-BR" sz="2000" dirty="0">
                <a:solidFill>
                  <a:srgbClr val="595959"/>
                </a:solidFill>
              </a:rPr>
              <a:t>): </a:t>
            </a:r>
            <a:r>
              <a:rPr lang="pt-BR" sz="2000" dirty="0">
                <a:solidFill>
                  <a:srgbClr val="2D0CBA"/>
                </a:solidFill>
              </a:rPr>
              <a:t>R$ 1.085,00</a:t>
            </a:r>
            <a:endParaRPr lang="pt-BR" sz="2000" dirty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2D0CBA"/>
              </a:solidFill>
            </a:endParaRPr>
          </a:p>
          <a:p>
            <a:pPr lvl="2"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1520" y="332656"/>
            <a:ext cx="90090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Avaliação econômica </a:t>
            </a: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do projeto piloto</a:t>
            </a: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ChangeArrowheads="1"/>
          </p:cNvSpPr>
          <p:nvPr/>
        </p:nvSpPr>
        <p:spPr bwMode="auto">
          <a:xfrm>
            <a:off x="323850" y="765175"/>
            <a:ext cx="7993063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lvl="1" indent="-609600" algn="just" defTabSz="449263" eaLnBrk="0" hangingPunct="0">
              <a:spcBef>
                <a:spcPct val="20000"/>
              </a:spcBef>
              <a:buClr>
                <a:srgbClr val="000024"/>
              </a:buClr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O projeto </a:t>
            </a:r>
            <a:r>
              <a:rPr lang="pt-BR" sz="2000" dirty="0" err="1" smtClean="0">
                <a:solidFill>
                  <a:srgbClr val="595959"/>
                </a:solidFill>
              </a:rPr>
              <a:t>luminotécnico</a:t>
            </a:r>
            <a:r>
              <a:rPr lang="pt-BR" sz="2000" dirty="0" smtClean="0">
                <a:solidFill>
                  <a:srgbClr val="595959"/>
                </a:solidFill>
              </a:rPr>
              <a:t> e o cálculo de viabilidade econômica são  fundamentais para a escolha correta da tecnologia a ser adotada na substituição dos sistemas ineficientes;</a:t>
            </a: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</a:t>
            </a: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 smtClean="0">
                <a:solidFill>
                  <a:srgbClr val="595959"/>
                </a:solidFill>
              </a:rPr>
              <a:t> Apesar da tecnologia LED apresentar condições técnicas para substituir sistemas com lâmpadas Vapor de Sódio, alguns projetos ainda são economicamente inviáveis;</a:t>
            </a:r>
            <a:endParaRPr lang="pt-BR" sz="20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10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r>
              <a:rPr lang="pt-BR" sz="2000" dirty="0">
                <a:solidFill>
                  <a:srgbClr val="595959"/>
                </a:solidFill>
              </a:rPr>
              <a:t> </a:t>
            </a:r>
            <a:r>
              <a:rPr lang="pt-BR" sz="2000" dirty="0" smtClean="0">
                <a:solidFill>
                  <a:srgbClr val="595959"/>
                </a:solidFill>
              </a:rPr>
              <a:t>Necessidade de ampliação do prazo de amortização no caso de financiamentos do </a:t>
            </a:r>
            <a:r>
              <a:rPr lang="pt-BR" sz="2000" dirty="0" err="1" smtClean="0">
                <a:solidFill>
                  <a:srgbClr val="595959"/>
                </a:solidFill>
              </a:rPr>
              <a:t>Procel</a:t>
            </a:r>
            <a:r>
              <a:rPr lang="pt-BR" sz="2000" dirty="0" smtClean="0">
                <a:solidFill>
                  <a:srgbClr val="595959"/>
                </a:solidFill>
              </a:rPr>
              <a:t> Reluz para implementação de projetos com luminárias LED.</a:t>
            </a: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  <a:p>
            <a:pPr defTabSz="449263">
              <a:buFont typeface="Wingdings" pitchFamily="2" charset="2"/>
              <a:buChar char="§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1000" dirty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  <a:p>
            <a:pPr defTabSz="449263">
              <a:buFont typeface="Arial" charset="0"/>
              <a:buChar char="•"/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1000" dirty="0">
              <a:solidFill>
                <a:srgbClr val="595959"/>
              </a:solidFill>
            </a:endParaRPr>
          </a:p>
          <a:p>
            <a:pPr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2D0CBA"/>
              </a:solidFill>
            </a:endParaRPr>
          </a:p>
          <a:p>
            <a:pPr lvl="2" defTabSz="449263">
              <a:tabLst>
                <a:tab pos="284163" algn="l"/>
                <a:tab pos="1198563" algn="l"/>
                <a:tab pos="2112963" algn="l"/>
                <a:tab pos="3027363" algn="l"/>
                <a:tab pos="3941763" algn="l"/>
                <a:tab pos="4856163" algn="l"/>
                <a:tab pos="5770563" algn="l"/>
                <a:tab pos="6684963" algn="l"/>
                <a:tab pos="7599363" algn="l"/>
                <a:tab pos="8513763" algn="l"/>
                <a:tab pos="9428163" algn="l"/>
                <a:tab pos="10342563" algn="l"/>
              </a:tabLst>
            </a:pPr>
            <a:endParaRPr lang="pt-BR" sz="2000" dirty="0">
              <a:solidFill>
                <a:srgbClr val="595959"/>
              </a:solidFill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39552" y="332656"/>
            <a:ext cx="9009062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Conclusões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5"/>
          <p:cNvSpPr txBox="1">
            <a:spLocks noChangeArrowheads="1"/>
          </p:cNvSpPr>
          <p:nvPr/>
        </p:nvSpPr>
        <p:spPr bwMode="auto">
          <a:xfrm>
            <a:off x="1188269" y="1827689"/>
            <a:ext cx="6553200" cy="3185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pt-BR" sz="2000" b="1" dirty="0">
                <a:solidFill>
                  <a:srgbClr val="003399"/>
                </a:solidFill>
              </a:rPr>
              <a:t>	</a:t>
            </a:r>
            <a:r>
              <a:rPr lang="pt-BR" b="1" dirty="0">
                <a:solidFill>
                  <a:srgbClr val="595959"/>
                </a:solidFill>
              </a:rPr>
              <a:t>Objetivo</a:t>
            </a:r>
            <a:r>
              <a:rPr lang="pt-BR" dirty="0">
                <a:solidFill>
                  <a:srgbClr val="595959"/>
                </a:solidFill>
              </a:rPr>
              <a:t> – Promover o desenvolvimento de sistemas eficientes de iluminação pública e sinalização semafórica, diminuindo os gastos públicos dos municípios por meio da redução do consumo de energia elétrica e melhorando as condições de vida noturna e segurança dos cidadãos</a:t>
            </a:r>
            <a:r>
              <a:rPr lang="pt-BR" dirty="0" smtClean="0">
                <a:solidFill>
                  <a:srgbClr val="595959"/>
                </a:solidFill>
              </a:rPr>
              <a:t>.</a:t>
            </a:r>
          </a:p>
          <a:p>
            <a:pPr marL="609600" indent="-609600"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None/>
            </a:pPr>
            <a:endParaRPr lang="pt-BR" dirty="0">
              <a:solidFill>
                <a:srgbClr val="595959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7544" y="2553177"/>
            <a:ext cx="1143000" cy="1290637"/>
            <a:chOff x="5052" y="2082"/>
            <a:chExt cx="720" cy="813"/>
          </a:xfrm>
        </p:grpSpPr>
        <p:pic>
          <p:nvPicPr>
            <p:cNvPr id="37892" name="Picture 6" descr="RELUZ_capa_FI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96" y="2082"/>
              <a:ext cx="351" cy="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052" y="2642"/>
              <a:ext cx="720" cy="253"/>
              <a:chOff x="124" y="1166"/>
              <a:chExt cx="720" cy="253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140" y="1184"/>
                <a:ext cx="695" cy="142"/>
                <a:chOff x="54" y="1650"/>
                <a:chExt cx="864" cy="190"/>
              </a:xfrm>
            </p:grpSpPr>
            <p:sp>
              <p:nvSpPr>
                <p:cNvPr id="37896" name="Oval 9"/>
                <p:cNvSpPr>
                  <a:spLocks noChangeArrowheads="1"/>
                </p:cNvSpPr>
                <p:nvPr/>
              </p:nvSpPr>
              <p:spPr bwMode="auto">
                <a:xfrm>
                  <a:off x="738" y="1650"/>
                  <a:ext cx="18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897" name="Oval 10"/>
                <p:cNvSpPr>
                  <a:spLocks noChangeArrowheads="1"/>
                </p:cNvSpPr>
                <p:nvPr/>
              </p:nvSpPr>
              <p:spPr bwMode="auto">
                <a:xfrm>
                  <a:off x="54" y="1656"/>
                  <a:ext cx="120" cy="118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37898" name="Rectangle 11"/>
                <p:cNvSpPr>
                  <a:spLocks noChangeArrowheads="1"/>
                </p:cNvSpPr>
                <p:nvPr/>
              </p:nvSpPr>
              <p:spPr bwMode="auto">
                <a:xfrm>
                  <a:off x="80" y="1782"/>
                  <a:ext cx="68" cy="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pic>
            <p:nvPicPr>
              <p:cNvPr id="37895" name="Picture 12" descr="logo RELUZ vertica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" y="1166"/>
                <a:ext cx="720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3" name="Retângulo 12"/>
          <p:cNvSpPr/>
          <p:nvPr/>
        </p:nvSpPr>
        <p:spPr>
          <a:xfrm>
            <a:off x="1142976" y="260648"/>
            <a:ext cx="2970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PROCEL </a:t>
            </a: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RELUZ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igreja_matriz_itajai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563888" y="4437112"/>
            <a:ext cx="3669643" cy="24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1070301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/>
          <a:stretch>
            <a:fillRect/>
          </a:stretch>
        </p:blipFill>
        <p:spPr bwMode="auto">
          <a:xfrm>
            <a:off x="6372200" y="2420888"/>
            <a:ext cx="2880320" cy="215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Reluz_01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5883909" y="0"/>
            <a:ext cx="3260091" cy="217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34963" y="1366838"/>
            <a:ext cx="8374062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</a:rPr>
              <a:t>Melhoria dos sistemas de iluminação pública existentes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</a:rPr>
              <a:t>Expansão de novos sistemas de iluminação pública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</a:rPr>
              <a:t>Melhoria dos sistemas de sinalização semafórica existentes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</a:rPr>
              <a:t>Remodelagem dos sistemas de iluminação pública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</a:rPr>
              <a:t>Iluminação especial (destaque)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</a:rPr>
              <a:t>Iluminação de espaços públicos esportivos</a:t>
            </a:r>
          </a:p>
          <a:p>
            <a:pPr marL="609600" indent="-609600" algn="just">
              <a:lnSpc>
                <a:spcPct val="150000"/>
              </a:lnSpc>
              <a:spcBef>
                <a:spcPct val="20000"/>
              </a:spcBef>
              <a:buClr>
                <a:srgbClr val="000024"/>
              </a:buClr>
              <a:buFont typeface="Wingdings" pitchFamily="2" charset="2"/>
              <a:buChar char="Ø"/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</a:rPr>
              <a:t> Inovação tecnológica</a:t>
            </a:r>
          </a:p>
          <a:p>
            <a:pPr marL="355600" indent="-355600" algn="just">
              <a:lnSpc>
                <a:spcPct val="110000"/>
              </a:lnSpc>
              <a:spcBef>
                <a:spcPct val="30000"/>
              </a:spcBef>
              <a:buClr>
                <a:srgbClr val="000024"/>
              </a:buClr>
              <a:buFont typeface="Wingdings" pitchFamily="2" charset="2"/>
              <a:buChar char="§"/>
              <a:defRPr/>
            </a:pPr>
            <a:endParaRPr lang="pt-BR" sz="2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9075" y="223838"/>
            <a:ext cx="89947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Categorias de projeto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20" name="Line 12"/>
          <p:cNvSpPr>
            <a:spLocks noChangeShapeType="1"/>
          </p:cNvSpPr>
          <p:nvPr/>
        </p:nvSpPr>
        <p:spPr bwMode="auto">
          <a:xfrm flipV="1">
            <a:off x="1970088" y="1747838"/>
            <a:ext cx="0" cy="3762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406775" y="2262188"/>
            <a:ext cx="1612900" cy="373062"/>
            <a:chOff x="3573" y="1024"/>
            <a:chExt cx="1008" cy="571"/>
          </a:xfrm>
        </p:grpSpPr>
        <p:sp>
          <p:nvSpPr>
            <p:cNvPr id="1374223" name="Line 15"/>
            <p:cNvSpPr>
              <a:spLocks noChangeShapeType="1"/>
            </p:cNvSpPr>
            <p:nvPr/>
          </p:nvSpPr>
          <p:spPr bwMode="auto">
            <a:xfrm flipH="1">
              <a:off x="4566" y="1024"/>
              <a:ext cx="1" cy="571"/>
            </a:xfrm>
            <a:prstGeom prst="line">
              <a:avLst/>
            </a:prstGeom>
            <a:noFill/>
            <a:ln w="63500">
              <a:noFill/>
              <a:round/>
              <a:headEnd type="oval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4224" name="Line 16"/>
            <p:cNvSpPr>
              <a:spLocks noChangeShapeType="1"/>
            </p:cNvSpPr>
            <p:nvPr/>
          </p:nvSpPr>
          <p:spPr bwMode="auto">
            <a:xfrm flipH="1">
              <a:off x="3573" y="1583"/>
              <a:ext cx="1008" cy="0"/>
            </a:xfrm>
            <a:prstGeom prst="line">
              <a:avLst/>
            </a:prstGeom>
            <a:noFill/>
            <a:ln w="63500">
              <a:noFill/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83568" y="2043035"/>
            <a:ext cx="7272337" cy="2466085"/>
            <a:chOff x="881" y="603"/>
            <a:chExt cx="4263" cy="1309"/>
          </a:xfrm>
        </p:grpSpPr>
        <p:sp>
          <p:nvSpPr>
            <p:cNvPr id="13319" name="Text Box 3"/>
            <p:cNvSpPr txBox="1">
              <a:spLocks noChangeArrowheads="1"/>
            </p:cNvSpPr>
            <p:nvPr/>
          </p:nvSpPr>
          <p:spPr bwMode="auto">
            <a:xfrm>
              <a:off x="2366" y="1693"/>
              <a:ext cx="1257" cy="2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2800" tIns="82800" rIns="82800" bIns="8280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ELETROBRAS</a:t>
              </a:r>
            </a:p>
          </p:txBody>
        </p:sp>
        <p:sp>
          <p:nvSpPr>
            <p:cNvPr id="1374212" name="Line 4"/>
            <p:cNvSpPr>
              <a:spLocks noChangeShapeType="1"/>
            </p:cNvSpPr>
            <p:nvPr/>
          </p:nvSpPr>
          <p:spPr bwMode="auto">
            <a:xfrm flipH="1">
              <a:off x="2992" y="1445"/>
              <a:ext cx="5" cy="244"/>
            </a:xfrm>
            <a:prstGeom prst="line">
              <a:avLst/>
            </a:prstGeom>
            <a:noFill/>
            <a:ln w="5080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1" name="Text Box 5"/>
            <p:cNvSpPr txBox="1">
              <a:spLocks noChangeArrowheads="1"/>
            </p:cNvSpPr>
            <p:nvPr/>
          </p:nvSpPr>
          <p:spPr bwMode="auto">
            <a:xfrm>
              <a:off x="2424" y="1181"/>
              <a:ext cx="1185" cy="2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82800" tIns="82800" rIns="82800" bIns="82800">
              <a:spAutoFit/>
            </a:bodyPr>
            <a:lstStyle/>
            <a:p>
              <a:pPr algn="ctr"/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CONCESSIONÁRIA</a:t>
              </a:r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881" y="1174"/>
              <a:ext cx="1059" cy="2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2800" tIns="82800" rIns="82800" bIns="82800">
              <a:spAutoFit/>
            </a:bodyPr>
            <a:lstStyle/>
            <a:p>
              <a:pPr algn="ctr"/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PREFEITURA</a:t>
              </a:r>
              <a:r>
                <a:rPr lang="pt-BR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pt-BR" sz="1600" dirty="0">
                  <a:solidFill>
                    <a:schemeClr val="bg1"/>
                  </a:solidFill>
                </a:rPr>
                <a:t>  </a:t>
              </a:r>
            </a:p>
          </p:txBody>
        </p:sp>
        <p:sp>
          <p:nvSpPr>
            <p:cNvPr id="1374215" name="Line 7"/>
            <p:cNvSpPr>
              <a:spLocks noChangeShapeType="1"/>
            </p:cNvSpPr>
            <p:nvPr/>
          </p:nvSpPr>
          <p:spPr bwMode="auto">
            <a:xfrm>
              <a:off x="1939" y="1291"/>
              <a:ext cx="436" cy="0"/>
            </a:xfrm>
            <a:prstGeom prst="line">
              <a:avLst/>
            </a:prstGeom>
            <a:noFill/>
            <a:ln w="63500">
              <a:solidFill>
                <a:srgbClr val="003399"/>
              </a:solidFill>
              <a:round/>
              <a:headEnd type="triangle" w="med" len="med"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4216" name="Line 8"/>
            <p:cNvSpPr>
              <a:spLocks noChangeShapeType="1"/>
            </p:cNvSpPr>
            <p:nvPr/>
          </p:nvSpPr>
          <p:spPr bwMode="auto">
            <a:xfrm>
              <a:off x="3633" y="1308"/>
              <a:ext cx="404" cy="0"/>
            </a:xfrm>
            <a:prstGeom prst="lin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4217" name="Line 9"/>
            <p:cNvSpPr>
              <a:spLocks noChangeShapeType="1"/>
            </p:cNvSpPr>
            <p:nvPr/>
          </p:nvSpPr>
          <p:spPr bwMode="auto">
            <a:xfrm flipH="1">
              <a:off x="4624" y="1434"/>
              <a:ext cx="1" cy="435"/>
            </a:xfrm>
            <a:prstGeom prst="lin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4218" name="Line 10"/>
            <p:cNvSpPr>
              <a:spLocks noChangeShapeType="1"/>
            </p:cNvSpPr>
            <p:nvPr/>
          </p:nvSpPr>
          <p:spPr bwMode="auto">
            <a:xfrm flipH="1">
              <a:off x="3623" y="1860"/>
              <a:ext cx="1013" cy="0"/>
            </a:xfrm>
            <a:prstGeom prst="line">
              <a:avLst/>
            </a:prstGeom>
            <a:noFill/>
            <a:ln w="63500">
              <a:solidFill>
                <a:srgbClr val="003399"/>
              </a:solidFill>
              <a:round/>
              <a:headEnd/>
              <a:tailEnd type="triangle" w="med" len="med"/>
            </a:ln>
            <a:effectLst/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4057" y="1066"/>
              <a:ext cx="1087" cy="35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2800" tIns="82800" rIns="82800" bIns="82800">
              <a:spAutoFit/>
            </a:bodyPr>
            <a:lstStyle/>
            <a:p>
              <a:pPr algn="ctr"/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ELABORAÇÃO DO PROJETO</a:t>
              </a:r>
            </a:p>
          </p:txBody>
        </p:sp>
        <p:sp>
          <p:nvSpPr>
            <p:cNvPr id="1374221" name="Line 13"/>
            <p:cNvSpPr>
              <a:spLocks noChangeShapeType="1"/>
            </p:cNvSpPr>
            <p:nvPr/>
          </p:nvSpPr>
          <p:spPr bwMode="auto">
            <a:xfrm flipV="1">
              <a:off x="1540" y="702"/>
              <a:ext cx="827" cy="460"/>
            </a:xfrm>
            <a:prstGeom prst="line">
              <a:avLst/>
            </a:prstGeom>
            <a:noFill/>
            <a:ln w="63500">
              <a:solidFill>
                <a:srgbClr val="003399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2401" y="603"/>
              <a:ext cx="1088" cy="21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82800" tIns="82800" rIns="82800" bIns="82800">
              <a:spAutoFit/>
            </a:bodyPr>
            <a:lstStyle/>
            <a:p>
              <a:pPr algn="ctr"/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STN*</a:t>
              </a:r>
            </a:p>
          </p:txBody>
        </p:sp>
      </p:grp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158750" y="261938"/>
            <a:ext cx="89852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Operacionalização do PROCEL RELUZ</a:t>
            </a:r>
          </a:p>
        </p:txBody>
      </p:sp>
      <p:sp>
        <p:nvSpPr>
          <p:cNvPr id="13318" name="CaixaDeTexto 19"/>
          <p:cNvSpPr txBox="1">
            <a:spLocks noChangeArrowheads="1"/>
          </p:cNvSpPr>
          <p:nvPr/>
        </p:nvSpPr>
        <p:spPr bwMode="auto">
          <a:xfrm>
            <a:off x="323528" y="5733256"/>
            <a:ext cx="6408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http://www.tesouro.fazenda.gov.br/hp/downloads/MIP.pdf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ChangeArrowheads="1"/>
          </p:cNvSpPr>
          <p:nvPr/>
        </p:nvSpPr>
        <p:spPr bwMode="auto">
          <a:xfrm>
            <a:off x="1752600" y="174625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endParaRPr lang="pt-BR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82300" y="500042"/>
            <a:ext cx="8106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Condições </a:t>
            </a: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Financeiras do PROCEL RELUZ </a:t>
            </a: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971600" y="1596856"/>
            <a:ext cx="6726238" cy="341632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endParaRPr lang="pt-BR" sz="2000" dirty="0">
              <a:solidFill>
                <a:srgbClr val="595959"/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  <a:cs typeface="Arial" pitchFamily="34" charset="0"/>
              </a:rPr>
              <a:t>Valor Máximo de Financiamento: 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595959"/>
                </a:solidFill>
                <a:latin typeface="+mn-lt"/>
                <a:cs typeface="Arial" pitchFamily="34" charset="0"/>
              </a:rPr>
              <a:t>até 75% do valor total do projeto</a:t>
            </a:r>
          </a:p>
          <a:p>
            <a:pPr algn="just">
              <a:lnSpc>
                <a:spcPct val="90000"/>
              </a:lnSpc>
              <a:defRPr/>
            </a:pPr>
            <a:endParaRPr lang="pt-BR" sz="2000" dirty="0">
              <a:solidFill>
                <a:srgbClr val="595959"/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  <a:cs typeface="Arial" pitchFamily="34" charset="0"/>
              </a:rPr>
              <a:t>Juros e taxa de administração: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595959"/>
                </a:solidFill>
                <a:latin typeface="+mn-lt"/>
                <a:cs typeface="Arial" pitchFamily="34" charset="0"/>
              </a:rPr>
              <a:t>5% e 1,5% </a:t>
            </a:r>
            <a:r>
              <a:rPr lang="pt-BR" sz="2000" b="1" dirty="0" err="1">
                <a:solidFill>
                  <a:srgbClr val="595959"/>
                </a:solidFill>
                <a:latin typeface="+mn-lt"/>
                <a:cs typeface="Arial" pitchFamily="34" charset="0"/>
              </a:rPr>
              <a:t>a.a.</a:t>
            </a:r>
            <a:endParaRPr lang="pt-BR" sz="2000" b="1" dirty="0">
              <a:solidFill>
                <a:srgbClr val="595959"/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endParaRPr lang="pt-BR" sz="2000" dirty="0">
              <a:solidFill>
                <a:srgbClr val="595959"/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sz="2000" dirty="0" smtClean="0">
                <a:solidFill>
                  <a:srgbClr val="595959"/>
                </a:solidFill>
                <a:latin typeface="+mn-lt"/>
                <a:cs typeface="Arial" pitchFamily="34" charset="0"/>
              </a:rPr>
              <a:t>Carência</a:t>
            </a:r>
            <a:r>
              <a:rPr lang="pt-BR" sz="2000" dirty="0">
                <a:solidFill>
                  <a:srgbClr val="595959"/>
                </a:solidFill>
                <a:latin typeface="+mn-lt"/>
                <a:cs typeface="Arial" pitchFamily="34" charset="0"/>
              </a:rPr>
              <a:t>: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595959"/>
                </a:solidFill>
                <a:latin typeface="+mn-lt"/>
                <a:cs typeface="Arial" pitchFamily="34" charset="0"/>
              </a:rPr>
              <a:t>até 24 meses, ajustada ao cronograma de execução</a:t>
            </a:r>
          </a:p>
          <a:p>
            <a:pPr algn="just">
              <a:lnSpc>
                <a:spcPct val="90000"/>
              </a:lnSpc>
              <a:defRPr/>
            </a:pPr>
            <a:endParaRPr lang="pt-BR" sz="2000" dirty="0">
              <a:solidFill>
                <a:srgbClr val="595959"/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pt-BR" sz="2000" dirty="0">
                <a:solidFill>
                  <a:srgbClr val="595959"/>
                </a:solidFill>
                <a:latin typeface="+mn-lt"/>
                <a:cs typeface="Arial" pitchFamily="34" charset="0"/>
              </a:rPr>
              <a:t>Amortização:</a:t>
            </a:r>
          </a:p>
          <a:p>
            <a:pPr algn="just">
              <a:lnSpc>
                <a:spcPct val="90000"/>
              </a:lnSpc>
              <a:defRPr/>
            </a:pPr>
            <a:r>
              <a:rPr lang="pt-BR" sz="2000" b="1" dirty="0">
                <a:solidFill>
                  <a:srgbClr val="595959"/>
                </a:solidFill>
                <a:latin typeface="+mn-lt"/>
                <a:cs typeface="Arial" pitchFamily="34" charset="0"/>
              </a:rPr>
              <a:t>60 meses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1949" name="Group 29"/>
          <p:cNvGraphicFramePr>
            <a:graphicFrameLocks noGrp="1"/>
          </p:cNvGraphicFramePr>
          <p:nvPr/>
        </p:nvGraphicFramePr>
        <p:xfrm>
          <a:off x="1012032" y="1942256"/>
          <a:ext cx="7119937" cy="185928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560887"/>
                <a:gridCol w="2559050"/>
              </a:tblGrid>
              <a:tr h="2730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Resultados do Reluz entre 2000 e ago/2012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Municípios Beneficiados 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1.327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Nº de pontos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2.570.627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Economia de Energia (</a:t>
                      </a:r>
                      <a:r>
                        <a:rPr kumimoji="0" lang="pt-B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GWh</a:t>
                      </a: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/ano)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884,92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Redução de Demanda (MW)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203,5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357415" y="4140943"/>
            <a:ext cx="8429170" cy="584776"/>
            <a:chOff x="269508" y="4140941"/>
            <a:chExt cx="8139295" cy="469589"/>
          </a:xfrm>
        </p:grpSpPr>
        <p:sp>
          <p:nvSpPr>
            <p:cNvPr id="1361941" name="Text Box 21"/>
            <p:cNvSpPr txBox="1">
              <a:spLocks noChangeArrowheads="1"/>
            </p:cNvSpPr>
            <p:nvPr/>
          </p:nvSpPr>
          <p:spPr bwMode="auto">
            <a:xfrm>
              <a:off x="269508" y="4140942"/>
              <a:ext cx="3801811" cy="469588"/>
            </a:xfrm>
            <a:prstGeom prst="rect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 VALOR </a:t>
              </a:r>
              <a:r>
                <a:rPr lang="pt-BR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FINANCIADO - ELETROBRAS</a:t>
              </a:r>
              <a:endPara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endParaRPr>
            </a:p>
            <a:p>
              <a:pPr algn="ctr">
                <a:defRPr/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R$ </a:t>
              </a:r>
              <a:r>
                <a:rPr lang="pt-BR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447 </a:t>
              </a: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milhões</a:t>
              </a:r>
            </a:p>
          </p:txBody>
        </p:sp>
        <p:sp>
          <p:nvSpPr>
            <p:cNvPr id="1361944" name="Text Box 24"/>
            <p:cNvSpPr txBox="1">
              <a:spLocks noChangeArrowheads="1"/>
            </p:cNvSpPr>
            <p:nvPr/>
          </p:nvSpPr>
          <p:spPr bwMode="auto">
            <a:xfrm>
              <a:off x="4167370" y="4140941"/>
              <a:ext cx="4241433" cy="469588"/>
            </a:xfrm>
            <a:prstGeom prst="rect">
              <a:avLst/>
            </a:prstGeom>
            <a:solidFill>
              <a:schemeClr val="accent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 VALOR INVESTIDO CONCESSIONÁRIAS</a:t>
              </a:r>
            </a:p>
            <a:p>
              <a:pPr algn="ctr">
                <a:defRPr/>
              </a:pP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R$ </a:t>
              </a:r>
              <a:r>
                <a:rPr lang="pt-BR" sz="1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149 </a:t>
              </a:r>
              <a:r>
                <a:rPr lang="pt-BR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milhões</a:t>
              </a:r>
            </a:p>
          </p:txBody>
        </p:sp>
      </p:grpSp>
      <p:sp>
        <p:nvSpPr>
          <p:cNvPr id="8" name="Retângulo 7"/>
          <p:cNvSpPr/>
          <p:nvPr/>
        </p:nvSpPr>
        <p:spPr>
          <a:xfrm>
            <a:off x="1142976" y="313492"/>
            <a:ext cx="515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Resultados do </a:t>
            </a:r>
            <a:r>
              <a:rPr lang="pt-BR" sz="2800" b="1" dirty="0" err="1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Procel</a:t>
            </a: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 RELUZ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142976" y="313492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Carteira de Projetos</a:t>
            </a: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39552" y="1052736"/>
          <a:ext cx="6516724" cy="290793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08212"/>
                <a:gridCol w="2520280"/>
                <a:gridCol w="2088232"/>
              </a:tblGrid>
              <a:tr h="484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Situação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Valor (R$)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+mn-cs"/>
                        </a:rPr>
                        <a:t>Nº de pontos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84655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Sob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análise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678.003.014,72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503.798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55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Para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aprovação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87.515.968,19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151.153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55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Em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tramitação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209.271.209,96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403.420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55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Contratados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269.770.401,15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500.400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655">
                <a:tc>
                  <a:txBody>
                    <a:bodyPr/>
                    <a:lstStyle/>
                    <a:p>
                      <a:pPr marL="174625" indent="0" algn="l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1.244.560.594,02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1.558.771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404" t="10914" r="11619" b="6968"/>
          <a:stretch>
            <a:fillRect/>
          </a:stretch>
        </p:blipFill>
        <p:spPr bwMode="auto">
          <a:xfrm>
            <a:off x="1403648" y="4073729"/>
            <a:ext cx="3312368" cy="230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7085" t="10827" r="15518" b="11057"/>
          <a:stretch>
            <a:fillRect/>
          </a:stretch>
        </p:blipFill>
        <p:spPr bwMode="auto">
          <a:xfrm>
            <a:off x="5044854" y="4111404"/>
            <a:ext cx="319955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 l="15470" t="10827" r="17040" b="11057"/>
          <a:stretch>
            <a:fillRect/>
          </a:stretch>
        </p:blipFill>
        <p:spPr bwMode="auto">
          <a:xfrm>
            <a:off x="4427984" y="2708920"/>
            <a:ext cx="3405978" cy="237626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1142976" y="313492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 smtClean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Carteira de Projetos</a:t>
            </a:r>
            <a:endParaRPr lang="pt-BR" sz="2800" b="1" dirty="0">
              <a:ln w="15875" cap="rnd" cmpd="dbl">
                <a:gradFill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prstDash val="solid"/>
                <a:round/>
              </a:ln>
              <a:solidFill>
                <a:srgbClr val="5B8B3B"/>
              </a:solidFill>
              <a:effectLst>
                <a:outerShdw blurRad="50800" dist="38100" algn="l" rotWithShape="0">
                  <a:schemeClr val="bg1">
                    <a:alpha val="40000"/>
                  </a:schemeClr>
                </a:outerShdw>
                <a:reflection blurRad="6350" stA="50000" endA="300" endPos="50000" dist="60007" dir="5400000" sy="-100000" algn="bl" rotWithShape="0"/>
              </a:effectLst>
              <a:latin typeface="+mj-lt"/>
              <a:ea typeface="ＭＳ Ｐゴシック" charset="-128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37774" y="1196752"/>
            <a:ext cx="406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 Contratados  por  Região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7848" t="10415" r="16815" b="8865"/>
          <a:stretch>
            <a:fillRect/>
          </a:stretch>
        </p:blipFill>
        <p:spPr bwMode="auto">
          <a:xfrm>
            <a:off x="755575" y="1916832"/>
            <a:ext cx="379087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43"/>
          <p:cNvGrpSpPr>
            <a:grpSpLocks/>
          </p:cNvGrpSpPr>
          <p:nvPr/>
        </p:nvGrpSpPr>
        <p:grpSpPr bwMode="auto">
          <a:xfrm>
            <a:off x="0" y="1052513"/>
            <a:ext cx="2335213" cy="2400300"/>
            <a:chOff x="0" y="1643050"/>
            <a:chExt cx="2386960" cy="2501916"/>
          </a:xfrm>
        </p:grpSpPr>
        <p:pic>
          <p:nvPicPr>
            <p:cNvPr id="48183" name="Picture 3" descr="T:\Eletrobras\Apresentação Reluz\_Material\Mov05300\Reflexos da Cidade Foto 011-Lampião azeite de baleia 1822-FBN.jpg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643050"/>
              <a:ext cx="2374900" cy="223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Line 29"/>
            <p:cNvSpPr>
              <a:spLocks noChangeShapeType="1"/>
            </p:cNvSpPr>
            <p:nvPr/>
          </p:nvSpPr>
          <p:spPr bwMode="auto">
            <a:xfrm flipV="1">
              <a:off x="1147234" y="3857047"/>
              <a:ext cx="0" cy="287919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5" name="Text Box 14"/>
            <p:cNvSpPr txBox="1">
              <a:spLocks noChangeArrowheads="1"/>
            </p:cNvSpPr>
            <p:nvPr/>
          </p:nvSpPr>
          <p:spPr bwMode="auto">
            <a:xfrm>
              <a:off x="14560" y="3640914"/>
              <a:ext cx="2372400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000">
                  <a:solidFill>
                    <a:schemeClr val="bg1"/>
                  </a:solidFill>
                </a:rPr>
                <a:t>1822 – Lampião a azeite de baleia</a:t>
              </a:r>
            </a:p>
          </p:txBody>
        </p:sp>
      </p:grpSp>
      <p:grpSp>
        <p:nvGrpSpPr>
          <p:cNvPr id="6" name="Grupo 57"/>
          <p:cNvGrpSpPr>
            <a:grpSpLocks/>
          </p:cNvGrpSpPr>
          <p:nvPr/>
        </p:nvGrpSpPr>
        <p:grpSpPr bwMode="auto">
          <a:xfrm>
            <a:off x="2500313" y="1052513"/>
            <a:ext cx="2325687" cy="2398712"/>
            <a:chOff x="2500298" y="1643050"/>
            <a:chExt cx="2377296" cy="2500330"/>
          </a:xfrm>
        </p:grpSpPr>
        <p:sp>
          <p:nvSpPr>
            <p:cNvPr id="7" name="Line 29"/>
            <p:cNvSpPr>
              <a:spLocks noChangeShapeType="1"/>
            </p:cNvSpPr>
            <p:nvPr/>
          </p:nvSpPr>
          <p:spPr bwMode="auto">
            <a:xfrm flipV="1">
              <a:off x="3688135" y="3855453"/>
              <a:ext cx="0" cy="287927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pic>
          <p:nvPicPr>
            <p:cNvPr id="48179" name="Picture 20" descr="T:\Eletrobras\Apresentação Reluz\_Material\Mov05300\Reflexos da Cidade Foto 086-Rua em Jacarepaguá 1959-Light.jpg"/>
            <p:cNvPicPr>
              <a:picLocks noChangeAspect="1" noChangeArrowheads="1"/>
            </p:cNvPicPr>
            <p:nvPr/>
          </p:nvPicPr>
          <p:blipFill>
            <a:blip r:embed="rId3" cstate="print"/>
            <a:srcRect t="922" r="3111"/>
            <a:stretch>
              <a:fillRect/>
            </a:stretch>
          </p:blipFill>
          <p:spPr bwMode="auto">
            <a:xfrm>
              <a:off x="2500298" y="1643050"/>
              <a:ext cx="2373315" cy="221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2505194" y="3620516"/>
              <a:ext cx="2372400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000">
                  <a:solidFill>
                    <a:schemeClr val="bg1"/>
                  </a:solidFill>
                </a:rPr>
                <a:t>1959 – Lâmpada incandescente</a:t>
              </a:r>
            </a:p>
          </p:txBody>
        </p:sp>
      </p:grpSp>
      <p:grpSp>
        <p:nvGrpSpPr>
          <p:cNvPr id="10" name="Grupo 58"/>
          <p:cNvGrpSpPr>
            <a:grpSpLocks/>
          </p:cNvGrpSpPr>
          <p:nvPr/>
        </p:nvGrpSpPr>
        <p:grpSpPr bwMode="auto">
          <a:xfrm>
            <a:off x="4943475" y="1052513"/>
            <a:ext cx="1830388" cy="2400300"/>
            <a:chOff x="4943856" y="1643050"/>
            <a:chExt cx="1871472" cy="2501916"/>
          </a:xfrm>
        </p:grpSpPr>
        <p:sp>
          <p:nvSpPr>
            <p:cNvPr id="11" name="Line 29"/>
            <p:cNvSpPr>
              <a:spLocks noChangeShapeType="1"/>
            </p:cNvSpPr>
            <p:nvPr/>
          </p:nvSpPr>
          <p:spPr bwMode="auto">
            <a:xfrm flipV="1">
              <a:off x="5862549" y="3857047"/>
              <a:ext cx="0" cy="287919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pic>
          <p:nvPicPr>
            <p:cNvPr id="48174" name="Picture 25" descr="T:\Eletrobras\Apresentação Reluz\_Material\Mov05300\Reflexos da Cidade Foto 133-Poste de Iluminação Lagoa 1999-AJB.jpg"/>
            <p:cNvPicPr>
              <a:picLocks noChangeAspect="1" noChangeArrowheads="1"/>
            </p:cNvPicPr>
            <p:nvPr/>
          </p:nvPicPr>
          <p:blipFill>
            <a:blip r:embed="rId4" cstate="print"/>
            <a:srcRect t="9052" b="8334"/>
            <a:stretch>
              <a:fillRect/>
            </a:stretch>
          </p:blipFill>
          <p:spPr bwMode="auto">
            <a:xfrm>
              <a:off x="4995764" y="1643050"/>
              <a:ext cx="1752600" cy="223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5005492" y="3318222"/>
              <a:ext cx="1753200" cy="5539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000" dirty="0">
                  <a:solidFill>
                    <a:schemeClr val="bg1"/>
                  </a:solidFill>
                </a:rPr>
                <a:t>2000 – Lâmpada a Vapor de Sódio com luminária de alto rendimento</a:t>
              </a:r>
            </a:p>
          </p:txBody>
        </p:sp>
      </p:grpSp>
      <p:grpSp>
        <p:nvGrpSpPr>
          <p:cNvPr id="14" name="Grupo 59"/>
          <p:cNvGrpSpPr>
            <a:grpSpLocks/>
          </p:cNvGrpSpPr>
          <p:nvPr/>
        </p:nvGrpSpPr>
        <p:grpSpPr bwMode="auto">
          <a:xfrm>
            <a:off x="995363" y="3767138"/>
            <a:ext cx="2335212" cy="2398712"/>
            <a:chOff x="995664" y="4357694"/>
            <a:chExt cx="2386560" cy="2500306"/>
          </a:xfrm>
        </p:grpSpPr>
        <p:sp>
          <p:nvSpPr>
            <p:cNvPr id="15" name="Line 29"/>
            <p:cNvSpPr>
              <a:spLocks noChangeShapeType="1"/>
            </p:cNvSpPr>
            <p:nvPr/>
          </p:nvSpPr>
          <p:spPr bwMode="auto">
            <a:xfrm flipV="1">
              <a:off x="2137838" y="4357694"/>
              <a:ext cx="0" cy="287924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pic>
          <p:nvPicPr>
            <p:cNvPr id="48169" name="Picture 6" descr="T:\Eletrobras\Apresentação Reluz\_Material\Mov05300\Reflexos da Cidade Foto 020-Cais Pharoux-Sérgio Fridman.jpg"/>
            <p:cNvPicPr>
              <a:picLocks noChangeAspect="1" noChangeArrowheads="1"/>
            </p:cNvPicPr>
            <p:nvPr/>
          </p:nvPicPr>
          <p:blipFill>
            <a:blip r:embed="rId5" cstate="print"/>
            <a:srcRect l="17323" b="31035"/>
            <a:stretch>
              <a:fillRect/>
            </a:stretch>
          </p:blipFill>
          <p:spPr bwMode="auto">
            <a:xfrm>
              <a:off x="995664" y="4644652"/>
              <a:ext cx="2386560" cy="2213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007856" y="4643446"/>
              <a:ext cx="2372400" cy="24622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000">
                  <a:solidFill>
                    <a:schemeClr val="bg1"/>
                  </a:solidFill>
                </a:rPr>
                <a:t>1900 – iluminação a gás</a:t>
              </a:r>
            </a:p>
          </p:txBody>
        </p:sp>
      </p:grpSp>
      <p:grpSp>
        <p:nvGrpSpPr>
          <p:cNvPr id="18" name="Grupo 60"/>
          <p:cNvGrpSpPr>
            <a:grpSpLocks/>
          </p:cNvGrpSpPr>
          <p:nvPr/>
        </p:nvGrpSpPr>
        <p:grpSpPr bwMode="auto">
          <a:xfrm>
            <a:off x="3651250" y="3767138"/>
            <a:ext cx="2433638" cy="2398712"/>
            <a:chOff x="3651504" y="4357694"/>
            <a:chExt cx="2487168" cy="2500306"/>
          </a:xfrm>
        </p:grpSpPr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V="1">
              <a:off x="4853717" y="4357694"/>
              <a:ext cx="0" cy="287924"/>
            </a:xfrm>
            <a:prstGeom prst="line">
              <a:avLst/>
            </a:prstGeom>
            <a:no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  <a:latin typeface="Trebuchet MS" pitchFamily="34" charset="0"/>
                <a:cs typeface="Arial" pitchFamily="34" charset="0"/>
              </a:endParaRPr>
            </a:p>
          </p:txBody>
        </p:sp>
        <p:pic>
          <p:nvPicPr>
            <p:cNvPr id="48164" name="Picture 1" descr="T:\Eletrobras\Apresentação Reluz\_Material\Mov05300\Reflexos da Cidade Foto 124-Avenida Brasil 1989-AJB.jpg"/>
            <p:cNvPicPr>
              <a:picLocks noChangeArrowheads="1"/>
            </p:cNvPicPr>
            <p:nvPr/>
          </p:nvPicPr>
          <p:blipFill>
            <a:blip r:embed="rId6" cstate="print"/>
            <a:srcRect r="26666"/>
            <a:stretch>
              <a:fillRect/>
            </a:stretch>
          </p:blipFill>
          <p:spPr bwMode="auto">
            <a:xfrm>
              <a:off x="3710276" y="4624881"/>
              <a:ext cx="2357454" cy="2233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711990" y="4620776"/>
              <a:ext cx="2372400" cy="40011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000">
                  <a:solidFill>
                    <a:schemeClr val="bg1"/>
                  </a:solidFill>
                </a:rPr>
                <a:t>1989 – Lâmpada a Vapor de Mercúrio</a:t>
              </a:r>
            </a:p>
          </p:txBody>
        </p:sp>
      </p:grpSp>
      <p:sp>
        <p:nvSpPr>
          <p:cNvPr id="22" name="Divisa 21"/>
          <p:cNvSpPr/>
          <p:nvPr/>
        </p:nvSpPr>
        <p:spPr bwMode="auto">
          <a:xfrm>
            <a:off x="11969" y="3433927"/>
            <a:ext cx="1467182" cy="479592"/>
          </a:xfrm>
          <a:prstGeom prst="chevr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3" name="Divisa 22"/>
          <p:cNvSpPr/>
          <p:nvPr/>
        </p:nvSpPr>
        <p:spPr bwMode="auto">
          <a:xfrm>
            <a:off x="1345415" y="3422052"/>
            <a:ext cx="1467182" cy="479592"/>
          </a:xfrm>
          <a:prstGeom prst="chevr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4" name="Divisa 23"/>
          <p:cNvSpPr/>
          <p:nvPr/>
        </p:nvSpPr>
        <p:spPr bwMode="auto">
          <a:xfrm>
            <a:off x="2691050" y="3422052"/>
            <a:ext cx="1467182" cy="479592"/>
          </a:xfrm>
          <a:prstGeom prst="chevr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5" name="Divisa 24"/>
          <p:cNvSpPr/>
          <p:nvPr/>
        </p:nvSpPr>
        <p:spPr bwMode="auto">
          <a:xfrm>
            <a:off x="4024246" y="3422052"/>
            <a:ext cx="1467182" cy="479592"/>
          </a:xfrm>
          <a:prstGeom prst="chevr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6" name="Divisa 25"/>
          <p:cNvSpPr/>
          <p:nvPr/>
        </p:nvSpPr>
        <p:spPr bwMode="auto">
          <a:xfrm>
            <a:off x="5357818" y="3410177"/>
            <a:ext cx="1467182" cy="479592"/>
          </a:xfrm>
          <a:prstGeom prst="chevr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7164288" y="2462699"/>
            <a:ext cx="1979712" cy="24622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000" dirty="0">
                <a:solidFill>
                  <a:schemeClr val="bg1"/>
                </a:solidFill>
              </a:rPr>
              <a:t>Iluminação pública a LED 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63047" y="3469473"/>
            <a:ext cx="780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cs typeface="Arial" pitchFamily="34" charset="0"/>
              </a:rPr>
              <a:t>1822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1696493" y="3469473"/>
            <a:ext cx="780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cs typeface="Arial" pitchFamily="34" charset="0"/>
              </a:rPr>
              <a:t>1900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3042128" y="3469473"/>
            <a:ext cx="780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cs typeface="Arial" pitchFamily="34" charset="0"/>
              </a:rPr>
              <a:t>1959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375324" y="3469473"/>
            <a:ext cx="780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cs typeface="Arial" pitchFamily="34" charset="0"/>
              </a:rPr>
              <a:t>1989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5708896" y="3469473"/>
            <a:ext cx="780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cs typeface="Arial" pitchFamily="34" charset="0"/>
              </a:rPr>
              <a:t>2000</a:t>
            </a:r>
          </a:p>
        </p:txBody>
      </p:sp>
      <p:sp>
        <p:nvSpPr>
          <p:cNvPr id="35" name="Divisa 34"/>
          <p:cNvSpPr/>
          <p:nvPr/>
        </p:nvSpPr>
        <p:spPr bwMode="auto">
          <a:xfrm>
            <a:off x="6715140" y="3410177"/>
            <a:ext cx="1397346" cy="479592"/>
          </a:xfrm>
          <a:prstGeom prst="chevr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200" dirty="0"/>
          </a:p>
        </p:txBody>
      </p:sp>
      <p:sp>
        <p:nvSpPr>
          <p:cNvPr id="36" name="Rectangle 50"/>
          <p:cNvSpPr>
            <a:spLocks noChangeArrowheads="1"/>
          </p:cNvSpPr>
          <p:nvPr/>
        </p:nvSpPr>
        <p:spPr bwMode="auto">
          <a:xfrm>
            <a:off x="204788" y="274638"/>
            <a:ext cx="829945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309" tIns="44655" rIns="89309" bIns="44655"/>
          <a:lstStyle/>
          <a:p>
            <a:pPr>
              <a:defRPr/>
            </a:pPr>
            <a:r>
              <a:rPr lang="pt-BR" sz="2800" b="1" dirty="0">
                <a:ln w="15875" cap="rnd" cmpd="dbl">
                  <a:gradFill>
                    <a:gsLst>
                      <a:gs pos="0">
                        <a:schemeClr val="accent1">
                          <a:shade val="30000"/>
                          <a:satMod val="115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5B8B3B"/>
                </a:solidFill>
                <a:effectLst>
                  <a:outerShdw blurRad="50800" dist="38100" algn="l" rotWithShape="0">
                    <a:schemeClr val="bg1">
                      <a:alpha val="40000"/>
                    </a:schemeClr>
                  </a:outerShdw>
                  <a:reflection blurRad="6350" stA="50000" endA="300" endPos="50000" dist="60007" dir="5400000" sy="-100000" algn="bl" rotWithShape="0"/>
                </a:effectLst>
                <a:latin typeface="+mj-lt"/>
                <a:ea typeface="ＭＳ Ｐゴシック" charset="-128"/>
                <a:cs typeface="+mn-cs"/>
              </a:rPr>
              <a:t>Evolução do Parque de IP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7031896" y="3449172"/>
            <a:ext cx="780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pt-BR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rebuchet MS" pitchFamily="34" charset="0"/>
                <a:cs typeface="Arial" pitchFamily="34" charset="0"/>
              </a:rPr>
              <a:t>2012</a:t>
            </a:r>
            <a:endParaRPr lang="pt-BR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rebuchet MS" pitchFamily="34" charset="0"/>
              <a:cs typeface="Arial" pitchFamily="34" charset="0"/>
            </a:endParaRPr>
          </a:p>
        </p:txBody>
      </p:sp>
      <p:pic>
        <p:nvPicPr>
          <p:cNvPr id="38" name="Imagem 37" descr="IMG_80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0285" y="2708920"/>
            <a:ext cx="2112235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theme/theme1.xml><?xml version="1.0" encoding="utf-8"?>
<a:theme xmlns:a="http://schemas.openxmlformats.org/drawingml/2006/main" name="capa">
  <a:themeElements>
    <a:clrScheme name="cap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p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ulo">
  <a:themeElements>
    <a:clrScheme name="titu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u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u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u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u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724</Words>
  <Application>Microsoft Office PowerPoint</Application>
  <PresentationFormat>Apresentação na tela (4:3)</PresentationFormat>
  <Paragraphs>169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capa</vt:lpstr>
      <vt:lpstr>titulo</vt:lpstr>
      <vt:lpstr>Personalizar design</vt:lpstr>
      <vt:lpstr>1_Personalizar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Centrais Elétricas Brasileiras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awilson</dc:creator>
  <cp:lastModifiedBy>Eletrobras</cp:lastModifiedBy>
  <cp:revision>327</cp:revision>
  <dcterms:created xsi:type="dcterms:W3CDTF">2010-04-15T17:27:21Z</dcterms:created>
  <dcterms:modified xsi:type="dcterms:W3CDTF">2012-12-18T08:54:58Z</dcterms:modified>
</cp:coreProperties>
</file>