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26" r:id="rId2"/>
    <p:sldId id="428" r:id="rId3"/>
    <p:sldId id="453" r:id="rId4"/>
    <p:sldId id="455" r:id="rId5"/>
    <p:sldId id="454" r:id="rId6"/>
    <p:sldId id="492" r:id="rId7"/>
    <p:sldId id="456" r:id="rId8"/>
    <p:sldId id="472" r:id="rId9"/>
    <p:sldId id="487" r:id="rId10"/>
    <p:sldId id="457" r:id="rId11"/>
    <p:sldId id="490" r:id="rId12"/>
    <p:sldId id="458" r:id="rId13"/>
    <p:sldId id="486" r:id="rId14"/>
    <p:sldId id="474" r:id="rId15"/>
    <p:sldId id="459" r:id="rId16"/>
    <p:sldId id="493" r:id="rId17"/>
    <p:sldId id="491" r:id="rId18"/>
    <p:sldId id="494" r:id="rId19"/>
    <p:sldId id="462" r:id="rId20"/>
    <p:sldId id="460" r:id="rId21"/>
    <p:sldId id="461" r:id="rId22"/>
    <p:sldId id="463" r:id="rId23"/>
    <p:sldId id="464" r:id="rId24"/>
    <p:sldId id="465" r:id="rId25"/>
    <p:sldId id="466" r:id="rId26"/>
    <p:sldId id="476" r:id="rId27"/>
    <p:sldId id="468" r:id="rId28"/>
    <p:sldId id="467" r:id="rId29"/>
    <p:sldId id="477" r:id="rId30"/>
    <p:sldId id="478" r:id="rId31"/>
    <p:sldId id="480" r:id="rId32"/>
    <p:sldId id="482" r:id="rId33"/>
    <p:sldId id="483" r:id="rId34"/>
    <p:sldId id="484" r:id="rId35"/>
    <p:sldId id="485" r:id="rId36"/>
    <p:sldId id="488" r:id="rId37"/>
    <p:sldId id="489" r:id="rId38"/>
    <p:sldId id="473" r:id="rId39"/>
    <p:sldId id="438" r:id="rId40"/>
    <p:sldId id="439" r:id="rId41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E4191"/>
    <a:srgbClr val="0DA6DB"/>
    <a:srgbClr val="0B8BB9"/>
    <a:srgbClr val="EA7F28"/>
    <a:srgbClr val="D22B31"/>
    <a:srgbClr val="76B943"/>
    <a:srgbClr val="00A5DE"/>
    <a:srgbClr val="79337B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50" autoAdjust="0"/>
    <p:restoredTop sz="86909" autoAdjust="0"/>
  </p:normalViewPr>
  <p:slideViewPr>
    <p:cSldViewPr snapToGrid="0">
      <p:cViewPr>
        <p:scale>
          <a:sx n="40" d="100"/>
          <a:sy n="40" d="100"/>
        </p:scale>
        <p:origin x="-1531" y="-211"/>
      </p:cViewPr>
      <p:guideLst>
        <p:guide orient="horz" pos="2847"/>
        <p:guide orient="horz" pos="3051"/>
        <p:guide pos="194"/>
        <p:guide pos="5438"/>
        <p:guide pos="953"/>
        <p:guide pos="2888"/>
        <p:guide pos="46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64" y="1548"/>
      </p:cViewPr>
      <p:guideLst>
        <p:guide orient="horz" pos="2932"/>
        <p:guide pos="221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AA21FCC-3ED0-4912-9725-5653073991D7}" type="datetime1">
              <a:rPr lang="en-US"/>
              <a:pPr/>
              <a:t>12/18/2012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2B37ADB-C5EB-47D4-8C2A-3DABF73F8922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917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08FE339-B530-45D0-93C0-2AD1C9A78184}" type="datetime1">
              <a:rPr lang="en-US"/>
              <a:pPr/>
              <a:t>12/18/2012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6537D65-113D-447B-8221-EA9C251B3129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0834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804" y="4422131"/>
            <a:ext cx="5151493" cy="4188171"/>
          </a:xfrm>
        </p:spPr>
        <p:txBody>
          <a:bodyPr/>
          <a:lstStyle/>
          <a:p>
            <a:pPr algn="r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222250"/>
            <a:ext cx="5556250" cy="416877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4508327"/>
            <a:ext cx="5500514" cy="416508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700" b="1"/>
          </a:p>
          <a:p>
            <a:pPr eaLnBrk="1" hangingPunct="1"/>
            <a:r>
              <a:rPr lang="en-US" sz="1700" b="1"/>
              <a:t>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984576" y="5204046"/>
            <a:ext cx="5649877" cy="156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06" tIns="45854" rIns="91706" bIns="45854">
            <a:spAutoFit/>
          </a:bodyPr>
          <a:lstStyle>
            <a:lvl1pPr defTabSz="950913" eaLnBrk="0" hangingPunct="0"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 defTabSz="950913" eaLnBrk="0" hangingPunct="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 defTabSz="950913" eaLnBrk="0" hangingPunct="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 defTabSz="950913" eaLnBrk="0" hangingPunct="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 defTabSz="950913" eaLnBrk="0" hangingPunct="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1200">
                <a:latin typeface="GE Inspira" pitchFamily="34" charset="0"/>
              </a:rPr>
              <a:t> </a:t>
            </a:r>
            <a:r>
              <a:rPr lang="es-MX" sz="1600">
                <a:latin typeface="GE Inspira" pitchFamily="34" charset="0"/>
              </a:rPr>
              <a:t>Esta frase ilustra el compromiso del fundador de GE con las necesidades del mundo – y de nuestros clientes.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1600">
                <a:latin typeface="GE Inspira" pitchFamily="34" charset="0"/>
              </a:rPr>
              <a:t>Demuestra también su visión de que la innovación es el corazón de la empresa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1600">
                <a:latin typeface="GE Inspira" pitchFamily="34" charset="0"/>
              </a:rPr>
              <a:t>Este compromiso se mantiene vivo en la GE de hoy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8838" y="220663"/>
            <a:ext cx="5556250" cy="416877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4506787"/>
            <a:ext cx="5503563" cy="416508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222250"/>
            <a:ext cx="5554663" cy="4167188"/>
          </a:xfrm>
          <a:ln/>
        </p:spPr>
      </p:sp>
      <p:sp>
        <p:nvSpPr>
          <p:cNvPr id="209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37D65-113D-447B-8221-EA9C251B312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2862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37D65-113D-447B-8221-EA9C251B312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01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37D65-113D-447B-8221-EA9C251B312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4014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8838" y="220663"/>
            <a:ext cx="5556250" cy="4168775"/>
          </a:xfrm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4506787"/>
            <a:ext cx="5503563" cy="416508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429916"/>
            <a:ext cx="8229600" cy="6217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46069"/>
            <a:ext cx="8229600" cy="432582"/>
          </a:xfrm>
        </p:spPr>
        <p:txBody>
          <a:bodyPr/>
          <a:lstStyle>
            <a:lvl1pPr marL="0" indent="0" algn="l">
              <a:buNone/>
              <a:tabLst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st\Volumes\XHDAVE\GE\Growth Values\ge exported assets\light_blue_b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st\Volumes\XHDAVE\GE\Growth Values\ge exported assets\light_blue_b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bsolu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10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854075"/>
            <a:ext cx="84582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046288"/>
            <a:ext cx="8458200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74300" y="105410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12" r:id="rId3"/>
    <p:sldLayoutId id="2147483711" r:id="rId4"/>
    <p:sldLayoutId id="2147483703" r:id="rId5"/>
    <p:sldLayoutId id="2147483713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E4191"/>
          </a:solidFill>
          <a:latin typeface="GE Inspira Pitch" pitchFamily="34" charset="0"/>
          <a:ea typeface="ＭＳ Ｐゴシック" charset="-128"/>
          <a:cs typeface="GE Inspira Pitch" pitchFamily="34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E4191"/>
          </a:solidFill>
          <a:latin typeface="GE Inspira Pitch" charset="0"/>
          <a:ea typeface="ＭＳ Ｐゴシック" charset="-128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E4191"/>
          </a:solidFill>
          <a:latin typeface="GE Inspira Pitch" charset="0"/>
          <a:ea typeface="ＭＳ Ｐゴシック" charset="-128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E4191"/>
          </a:solidFill>
          <a:latin typeface="GE Inspira Pitch" charset="0"/>
          <a:ea typeface="ＭＳ Ｐゴシック" charset="-128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E4191"/>
          </a:solidFill>
          <a:latin typeface="GE Inspira Pitch" charset="0"/>
          <a:ea typeface="ＭＳ Ｐゴシック" charset="-128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charset="0"/>
          <a:ea typeface="ＭＳ Ｐゴシック" charset="-128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charset="0"/>
          <a:ea typeface="ＭＳ Ｐゴシック" charset="-128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charset="0"/>
          <a:ea typeface="ＭＳ Ｐゴシック" charset="-128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1800"/>
        </a:spcBef>
        <a:spcAft>
          <a:spcPct val="0"/>
        </a:spcAft>
        <a:buFont typeface="Arial" charset="0"/>
        <a:defRPr sz="2400" kern="1200">
          <a:solidFill>
            <a:srgbClr val="1E4191"/>
          </a:solidFill>
          <a:latin typeface="GE Inspira Pitch" pitchFamily="34" charset="0"/>
          <a:ea typeface="ＭＳ Ｐゴシック" charset="-128"/>
          <a:cs typeface="GE Inspira Pitch" pitchFamily="34" charset="0"/>
        </a:defRPr>
      </a:lvl1pPr>
      <a:lvl2pPr marL="228600" indent="-228600" algn="l" defTabSz="457200" rtl="0" eaLnBrk="0" fontAlgn="base" hangingPunct="0">
        <a:lnSpc>
          <a:spcPct val="85000"/>
        </a:lnSpc>
        <a:spcBef>
          <a:spcPts val="300"/>
        </a:spcBef>
        <a:spcAft>
          <a:spcPts val="300"/>
        </a:spcAft>
        <a:buFont typeface="Wingdings" charset="2"/>
        <a:buChar char="§"/>
        <a:defRPr kern="1200">
          <a:solidFill>
            <a:srgbClr val="1E4191"/>
          </a:solidFill>
          <a:latin typeface="GE Inspira Pitch" pitchFamily="34" charset="0"/>
          <a:ea typeface="ＭＳ Ｐゴシック" charset="-128"/>
          <a:cs typeface="GE Inspira Pitch" pitchFamily="34" charset="0"/>
        </a:defRPr>
      </a:lvl2pPr>
      <a:lvl3pPr marL="406400" indent="-177800" algn="l" defTabSz="457200" rtl="0" eaLnBrk="0" fontAlgn="base" hangingPunct="0">
        <a:lnSpc>
          <a:spcPct val="85000"/>
        </a:lnSpc>
        <a:spcBef>
          <a:spcPts val="300"/>
        </a:spcBef>
        <a:spcAft>
          <a:spcPct val="0"/>
        </a:spcAft>
        <a:buFont typeface="Arial" charset="0"/>
        <a:buChar char="•"/>
        <a:defRPr sz="1400" kern="1200">
          <a:solidFill>
            <a:srgbClr val="1E4191"/>
          </a:solidFill>
          <a:latin typeface="GE Inspira Pitch" pitchFamily="34" charset="0"/>
          <a:ea typeface="ＭＳ Ｐゴシック" charset="-128"/>
          <a:cs typeface="GE Inspira Pitch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 Inspira Medium"/>
          <a:ea typeface="GE Inspira Medium" charset="0"/>
          <a:cs typeface="GE Inspira Medium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 Inspira Medium"/>
          <a:ea typeface="GE Inspira Medium" charset="0"/>
          <a:cs typeface="GE Inspira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ufjf.br/nimo/files/2012/10/semipefolder_interna.jpg-C&#243;pia.jpg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percepcao.typepad.com/.a/6a00d8341ce43553ef0128764e6be6970c-pi" TargetMode="Externa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agi32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2.png"/><Relationship Id="rId7" Type="http://schemas.openxmlformats.org/officeDocument/2006/relationships/image" Target="../media/image27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666" name="Picture 2" descr="100yrs_ae_cmyk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82" t="38150"/>
          <a:stretch>
            <a:fillRect/>
          </a:stretch>
        </p:blipFill>
        <p:spPr bwMode="auto">
          <a:xfrm>
            <a:off x="5254388" y="3855455"/>
            <a:ext cx="3833698" cy="30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16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904" y="511882"/>
            <a:ext cx="8506955" cy="777875"/>
          </a:xfrm>
          <a:noFill/>
          <a:ln/>
        </p:spPr>
        <p:txBody>
          <a:bodyPr/>
          <a:lstStyle/>
          <a:p>
            <a:pPr algn="ctr"/>
            <a:r>
              <a:rPr lang="pt-BR" sz="1400" dirty="0" smtClean="0"/>
              <a:t>	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4400" dirty="0" smtClean="0"/>
              <a:t>Utilização de softwares em projetos de iluminação pública</a:t>
            </a:r>
            <a:endParaRPr lang="pt-BR" sz="4400" dirty="0">
              <a:solidFill>
                <a:schemeClr val="accent4"/>
              </a:solidFill>
            </a:endParaRPr>
          </a:p>
        </p:txBody>
      </p:sp>
      <p:sp>
        <p:nvSpPr>
          <p:cNvPr id="881668" name="Rectangle 4"/>
          <p:cNvSpPr>
            <a:spLocks noChangeArrowheads="1"/>
          </p:cNvSpPr>
          <p:nvPr/>
        </p:nvSpPr>
        <p:spPr bwMode="auto">
          <a:xfrm>
            <a:off x="309477" y="3532561"/>
            <a:ext cx="5173789" cy="255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004880"/>
              </a:buClr>
            </a:pPr>
            <a:endParaRPr lang="pt-BR" sz="3200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rgbClr val="004880"/>
              </a:buClr>
            </a:pPr>
            <a:endParaRPr lang="pt-BR" sz="28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004880"/>
              </a:buClr>
            </a:pPr>
            <a:r>
              <a:rPr lang="pt-BR" sz="2800" dirty="0">
                <a:solidFill>
                  <a:schemeClr val="tx2"/>
                </a:solidFill>
                <a:latin typeface="+mj-lt"/>
              </a:rPr>
              <a:t>Luciano Haas </a:t>
            </a:r>
            <a:r>
              <a:rPr lang="pt-BR" sz="2800" dirty="0" smtClean="0">
                <a:solidFill>
                  <a:schemeClr val="tx2"/>
                </a:solidFill>
                <a:latin typeface="+mj-lt"/>
              </a:rPr>
              <a:t>Rosito</a:t>
            </a:r>
          </a:p>
          <a:p>
            <a:pPr>
              <a:lnSpc>
                <a:spcPct val="90000"/>
              </a:lnSpc>
              <a:buClr>
                <a:srgbClr val="004880"/>
              </a:buClr>
            </a:pPr>
            <a:endParaRPr lang="pt-BR" sz="1000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rgbClr val="004880"/>
              </a:buClr>
            </a:pPr>
            <a:r>
              <a:rPr lang="pt-BR" sz="2800" dirty="0" smtClean="0">
                <a:solidFill>
                  <a:schemeClr val="tx2"/>
                </a:solidFill>
                <a:latin typeface="+mj-lt"/>
              </a:rPr>
              <a:t>GE Iluminação </a:t>
            </a:r>
            <a:endParaRPr lang="pt-BR" sz="2800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rgbClr val="004880"/>
              </a:buClr>
            </a:pPr>
            <a:endParaRPr lang="en-US" sz="2800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rgbClr val="004880"/>
              </a:buClr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Juiz de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Fora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, 18 de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dezembro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de 2012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0490" y="4837849"/>
            <a:ext cx="4841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ufjf.br/nimo/files/2012/10/semipefolder_interna.jpg-Cópi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584" y="2107947"/>
            <a:ext cx="3122040" cy="206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377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86" y="617585"/>
            <a:ext cx="7792097" cy="996950"/>
          </a:xfrm>
        </p:spPr>
        <p:txBody>
          <a:bodyPr/>
          <a:lstStyle/>
          <a:p>
            <a:r>
              <a:rPr lang="pt-BR" sz="4000" b="1" dirty="0">
                <a:cs typeface="Times New Roman" pitchFamily="18" charset="0"/>
              </a:rPr>
              <a:t>Premissas básicas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90" y="1636385"/>
            <a:ext cx="8213834" cy="4233862"/>
          </a:xfrm>
        </p:spPr>
        <p:txBody>
          <a:bodyPr/>
          <a:lstStyle/>
          <a:p>
            <a:r>
              <a:rPr lang="pt-BR" sz="3200" dirty="0"/>
              <a:t>Cálculo preciso e confiável;</a:t>
            </a:r>
          </a:p>
          <a:p>
            <a:endParaRPr lang="pt-BR" sz="100" dirty="0"/>
          </a:p>
          <a:p>
            <a:r>
              <a:rPr lang="pt-BR" sz="3200" dirty="0"/>
              <a:t>Interface amigável com o usuário;</a:t>
            </a:r>
          </a:p>
          <a:p>
            <a:endParaRPr lang="pt-BR" sz="100" dirty="0"/>
          </a:p>
          <a:p>
            <a:r>
              <a:rPr lang="pt-BR" sz="3200" dirty="0"/>
              <a:t>Facilidade de uso;</a:t>
            </a:r>
          </a:p>
          <a:p>
            <a:endParaRPr lang="pt-BR" sz="100" dirty="0"/>
          </a:p>
          <a:p>
            <a:r>
              <a:rPr lang="pt-BR" sz="3200" dirty="0" smtClean="0"/>
              <a:t>Maior </a:t>
            </a:r>
            <a:r>
              <a:rPr lang="pt-BR" sz="3200" dirty="0"/>
              <a:t>número possível de recursos</a:t>
            </a:r>
            <a:r>
              <a:rPr lang="pt-BR" sz="3200" dirty="0" smtClean="0"/>
              <a:t>;</a:t>
            </a:r>
          </a:p>
          <a:p>
            <a:endParaRPr lang="pt-BR" sz="100" dirty="0" smtClean="0"/>
          </a:p>
          <a:p>
            <a:r>
              <a:rPr lang="pt-BR" sz="3200" dirty="0" smtClean="0"/>
              <a:t>Atualizações periódicas.</a:t>
            </a:r>
          </a:p>
          <a:p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0506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28" y="680654"/>
            <a:ext cx="8249306" cy="996950"/>
          </a:xfrm>
        </p:spPr>
        <p:txBody>
          <a:bodyPr/>
          <a:lstStyle/>
          <a:p>
            <a:r>
              <a:rPr lang="pt-BR" sz="4000" b="1" dirty="0" smtClean="0">
                <a:cs typeface="Times New Roman" pitchFamily="18" charset="0"/>
              </a:rPr>
              <a:t>Características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1" y="1623848"/>
            <a:ext cx="8312369" cy="4309459"/>
          </a:xfrm>
        </p:spPr>
        <p:txBody>
          <a:bodyPr/>
          <a:lstStyle/>
          <a:p>
            <a:pPr marL="111125" indent="0" algn="just"/>
            <a:r>
              <a:rPr lang="pt-BR" sz="3200" dirty="0" smtClean="0"/>
              <a:t>Renderização confiável : reproduzindo o mais fielmente possível as características dos elementos e propriedades físicas da luz.</a:t>
            </a:r>
            <a:endParaRPr lang="pt-BR" sz="3200" dirty="0"/>
          </a:p>
          <a:p>
            <a:pPr marL="111125" indent="0" algn="just"/>
            <a:endParaRPr lang="pt-BR" sz="100" dirty="0"/>
          </a:p>
          <a:p>
            <a:pPr marL="111125" indent="0" algn="just"/>
            <a:r>
              <a:rPr lang="pt-BR" sz="3200" dirty="0" smtClean="0"/>
              <a:t>Dar ferramentas para a criatividade de projetista. “Se dá para imaginar, dá para fazer”.</a:t>
            </a:r>
          </a:p>
          <a:p>
            <a:pPr marL="111125" indent="0" algn="just"/>
            <a:endParaRPr lang="pt-BR" sz="100" dirty="0"/>
          </a:p>
          <a:p>
            <a:pPr marL="111125" indent="0" algn="just"/>
            <a:r>
              <a:rPr lang="pt-BR" sz="3200" dirty="0"/>
              <a:t>Suportar diversos formatos de arquivos fotométricos (IES, CIE, etc);</a:t>
            </a:r>
          </a:p>
          <a:p>
            <a:pPr marL="111125" indent="0"/>
            <a:endParaRPr lang="pt-BR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988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857" y="664889"/>
            <a:ext cx="8249306" cy="996950"/>
          </a:xfrm>
        </p:spPr>
        <p:txBody>
          <a:bodyPr/>
          <a:lstStyle/>
          <a:p>
            <a:r>
              <a:rPr lang="pt-BR" sz="4000" b="1" dirty="0" smtClean="0">
                <a:cs typeface="Times New Roman" pitchFamily="18" charset="0"/>
              </a:rPr>
              <a:t>Características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2" y="1699446"/>
            <a:ext cx="8166538" cy="4233862"/>
          </a:xfrm>
        </p:spPr>
        <p:txBody>
          <a:bodyPr/>
          <a:lstStyle/>
          <a:p>
            <a:pPr marL="111125" indent="0" algn="just"/>
            <a:r>
              <a:rPr lang="pt-BR" sz="3200" dirty="0" smtClean="0"/>
              <a:t>Dispor </a:t>
            </a:r>
            <a:r>
              <a:rPr lang="pt-BR" sz="3200" dirty="0"/>
              <a:t>de assistentes de </a:t>
            </a:r>
            <a:r>
              <a:rPr lang="pt-BR" sz="3200" dirty="0" smtClean="0"/>
              <a:t>utilização/“wizard” e </a:t>
            </a:r>
            <a:r>
              <a:rPr lang="pt-BR" sz="3200" dirty="0"/>
              <a:t>arquivo de </a:t>
            </a:r>
            <a:r>
              <a:rPr lang="pt-BR" sz="3200" dirty="0" smtClean="0"/>
              <a:t>ajuda;</a:t>
            </a:r>
          </a:p>
          <a:p>
            <a:pPr marL="111125" indent="0" algn="just"/>
            <a:endParaRPr lang="pt-BR" sz="100" dirty="0"/>
          </a:p>
          <a:p>
            <a:pPr marL="111125" indent="0" algn="just"/>
            <a:r>
              <a:rPr lang="pt-BR" sz="3200" dirty="0" smtClean="0"/>
              <a:t>Integração </a:t>
            </a:r>
            <a:r>
              <a:rPr lang="pt-BR" sz="3200" dirty="0"/>
              <a:t>com arquivos CAD (importação e exportação de arquivos). Compatibilidade com outros </a:t>
            </a:r>
            <a:r>
              <a:rPr lang="pt-BR" sz="3200" dirty="0" smtClean="0"/>
              <a:t>softwares;</a:t>
            </a:r>
          </a:p>
          <a:p>
            <a:pPr marL="111125" indent="0" algn="just"/>
            <a:endParaRPr lang="pt-BR" sz="700" dirty="0" smtClean="0"/>
          </a:p>
          <a:p>
            <a:pPr marL="111125" indent="0" algn="just"/>
            <a:r>
              <a:rPr lang="pt-BR" sz="3200" dirty="0" smtClean="0"/>
              <a:t>Suporte a projetos complexos em relação a configuração das vias.</a:t>
            </a:r>
            <a:endParaRPr lang="pt-BR" sz="3200" dirty="0"/>
          </a:p>
          <a:p>
            <a:pPr marL="111125" indent="0"/>
            <a:endParaRPr lang="pt-BR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4841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28" y="680654"/>
            <a:ext cx="8249306" cy="996950"/>
          </a:xfrm>
        </p:spPr>
        <p:txBody>
          <a:bodyPr/>
          <a:lstStyle/>
          <a:p>
            <a:r>
              <a:rPr lang="pt-BR" sz="4000" b="1" dirty="0" smtClean="0">
                <a:cs typeface="Times New Roman" pitchFamily="18" charset="0"/>
              </a:rPr>
              <a:t>Características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1" y="1529256"/>
            <a:ext cx="8312369" cy="4404052"/>
          </a:xfrm>
        </p:spPr>
        <p:txBody>
          <a:bodyPr/>
          <a:lstStyle/>
          <a:p>
            <a:pPr marL="111125" indent="0" algn="just"/>
            <a:r>
              <a:rPr lang="pt-BR" sz="3200" dirty="0"/>
              <a:t>Apresentar resultados de iluminâncias e </a:t>
            </a:r>
            <a:r>
              <a:rPr lang="pt-BR" sz="3200" dirty="0" smtClean="0"/>
              <a:t>luminâncias;</a:t>
            </a:r>
            <a:endParaRPr lang="pt-BR" sz="3200" dirty="0"/>
          </a:p>
          <a:p>
            <a:pPr marL="111125" indent="0" algn="just"/>
            <a:endParaRPr lang="pt-BR" sz="100" dirty="0"/>
          </a:p>
          <a:p>
            <a:pPr marL="111125" indent="0" algn="just"/>
            <a:r>
              <a:rPr lang="pt-BR" sz="3200" dirty="0"/>
              <a:t>Dispor de bibliotecas próprias, do usuário e de </a:t>
            </a:r>
            <a:r>
              <a:rPr lang="pt-BR" sz="3200" dirty="0" smtClean="0"/>
              <a:t>fabricantes;</a:t>
            </a:r>
          </a:p>
          <a:p>
            <a:pPr marL="111125" indent="0" algn="just"/>
            <a:r>
              <a:rPr lang="pt-BR" sz="1000" dirty="0"/>
              <a:t> </a:t>
            </a:r>
            <a:endParaRPr lang="pt-BR" sz="100" dirty="0" smtClean="0"/>
          </a:p>
          <a:p>
            <a:pPr marL="111125" indent="0" algn="just"/>
            <a:r>
              <a:rPr lang="pt-BR" sz="3200" dirty="0" smtClean="0"/>
              <a:t>Análise das curvas fotométricas e suas classificações</a:t>
            </a:r>
          </a:p>
          <a:p>
            <a:pPr marL="111125" indent="0" algn="just"/>
            <a:endParaRPr lang="pt-BR" sz="100" dirty="0"/>
          </a:p>
          <a:p>
            <a:pPr marL="111125" indent="0" algn="just"/>
            <a:r>
              <a:rPr lang="pt-BR" sz="3200" dirty="0" smtClean="0"/>
              <a:t>Dispor de modo rápido de cálculo.</a:t>
            </a:r>
            <a:endParaRPr lang="pt-BR" sz="3200" dirty="0"/>
          </a:p>
          <a:p>
            <a:pPr marL="111125" indent="0"/>
            <a:endParaRPr lang="pt-BR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4370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214" y="570296"/>
            <a:ext cx="8075886" cy="996950"/>
          </a:xfrm>
        </p:spPr>
        <p:txBody>
          <a:bodyPr/>
          <a:lstStyle/>
          <a:p>
            <a:r>
              <a:rPr lang="en-US" sz="4000" b="1" dirty="0" err="1" smtClean="0"/>
              <a:t>Entrada</a:t>
            </a:r>
            <a:r>
              <a:rPr lang="en-US" sz="4000" b="1" dirty="0" smtClean="0"/>
              <a:t> de dados	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6" y="1478712"/>
            <a:ext cx="8060121" cy="4233862"/>
          </a:xfrm>
        </p:spPr>
        <p:txBody>
          <a:bodyPr/>
          <a:lstStyle/>
          <a:p>
            <a:r>
              <a:rPr lang="pt-BR" sz="2800" dirty="0" smtClean="0"/>
              <a:t>Seleção :</a:t>
            </a:r>
          </a:p>
          <a:p>
            <a:r>
              <a:rPr lang="pt-BR" sz="2800" dirty="0"/>
              <a:t>d</a:t>
            </a:r>
            <a:r>
              <a:rPr lang="pt-BR" sz="2800" dirty="0" smtClean="0"/>
              <a:t>o tipo de via (classe de piso);</a:t>
            </a:r>
          </a:p>
          <a:p>
            <a:r>
              <a:rPr lang="pt-BR" sz="2800" dirty="0" smtClean="0"/>
              <a:t>das características da via;</a:t>
            </a:r>
          </a:p>
          <a:p>
            <a:r>
              <a:rPr lang="pt-BR" sz="2800" dirty="0" smtClean="0"/>
              <a:t>da configuração da iluminação;</a:t>
            </a:r>
          </a:p>
          <a:p>
            <a:r>
              <a:rPr lang="pt-BR" sz="2800" dirty="0" smtClean="0"/>
              <a:t>das luminárias ;</a:t>
            </a:r>
          </a:p>
          <a:p>
            <a:r>
              <a:rPr lang="pt-BR" sz="2800" dirty="0" smtClean="0"/>
              <a:t>da malha de medição;</a:t>
            </a:r>
          </a:p>
          <a:p>
            <a:r>
              <a:rPr lang="pt-BR" sz="2800" dirty="0" smtClean="0"/>
              <a:t>Índice de depreciação no final da vida;</a:t>
            </a:r>
          </a:p>
          <a:p>
            <a:r>
              <a:rPr lang="pt-BR" sz="2800" dirty="0"/>
              <a:t>o</a:t>
            </a:r>
            <a:r>
              <a:rPr lang="pt-BR" sz="2800" dirty="0" smtClean="0"/>
              <a:t>utros.</a:t>
            </a:r>
          </a:p>
          <a:p>
            <a:endParaRPr lang="pt-BR" sz="1200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056" y="378376"/>
            <a:ext cx="3121571" cy="21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2117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28" y="664889"/>
            <a:ext cx="8607972" cy="996950"/>
          </a:xfrm>
        </p:spPr>
        <p:txBody>
          <a:bodyPr/>
          <a:lstStyle/>
          <a:p>
            <a:r>
              <a:rPr lang="en-US" sz="4000" b="1" dirty="0" err="1" smtClean="0"/>
              <a:t>Saída</a:t>
            </a:r>
            <a:r>
              <a:rPr lang="en-US" sz="4000" b="1" dirty="0" smtClean="0"/>
              <a:t> de dados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54" y="1576552"/>
            <a:ext cx="8040415" cy="4545943"/>
          </a:xfrm>
        </p:spPr>
        <p:txBody>
          <a:bodyPr/>
          <a:lstStyle/>
          <a:p>
            <a:pPr marL="0" indent="0" algn="just"/>
            <a:r>
              <a:rPr lang="pt-BR" sz="3200" dirty="0"/>
              <a:t>Valores em </a:t>
            </a:r>
            <a:r>
              <a:rPr lang="pt-BR" sz="3200" dirty="0" smtClean="0"/>
              <a:t>malha de cálculo definidas </a:t>
            </a:r>
            <a:r>
              <a:rPr lang="pt-BR" sz="3200" dirty="0"/>
              <a:t>de acordo com a </a:t>
            </a:r>
            <a:r>
              <a:rPr lang="pt-BR" sz="3200" dirty="0" smtClean="0"/>
              <a:t>situação e a norma aplicável;</a:t>
            </a:r>
          </a:p>
          <a:p>
            <a:pPr marL="0" indent="0" algn="just"/>
            <a:endParaRPr lang="pt-BR" sz="3200" dirty="0" smtClean="0"/>
          </a:p>
          <a:p>
            <a:pPr marL="0" indent="0" algn="just"/>
            <a:r>
              <a:rPr lang="pt-BR" sz="3200" dirty="0" smtClean="0"/>
              <a:t>Valores destacados de índices máximos e mínimos</a:t>
            </a:r>
          </a:p>
          <a:p>
            <a:pPr marL="0" indent="0" algn="just"/>
            <a:endParaRPr lang="pt-BR" sz="3200" dirty="0"/>
          </a:p>
          <a:p>
            <a:pPr marL="0" indent="0" algn="just"/>
            <a:r>
              <a:rPr lang="pt-BR" sz="3200" dirty="0" smtClean="0"/>
              <a:t>Imagens 360°,  rotações, câmeras, etc.</a:t>
            </a:r>
            <a:endParaRPr lang="pt-BR" sz="3200" dirty="0"/>
          </a:p>
          <a:p>
            <a:pPr marL="0" indent="0" algn="just"/>
            <a:endParaRPr lang="pt-BR" sz="3200" dirty="0" smtClean="0"/>
          </a:p>
          <a:p>
            <a:pPr marL="0" indent="0" algn="just"/>
            <a:endParaRPr lang="pt-BR" sz="3200" dirty="0"/>
          </a:p>
          <a:p>
            <a:pPr marL="0" indent="0" algn="just"/>
            <a:endParaRPr lang="pt-BR" sz="3200" dirty="0" smtClean="0"/>
          </a:p>
          <a:p>
            <a:pPr marL="0" indent="0" algn="just"/>
            <a:endParaRPr lang="pt-BR" sz="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5160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28" y="664889"/>
            <a:ext cx="8607972" cy="996950"/>
          </a:xfrm>
        </p:spPr>
        <p:txBody>
          <a:bodyPr/>
          <a:lstStyle/>
          <a:p>
            <a:r>
              <a:rPr lang="en-US" sz="4000" b="1" dirty="0" err="1"/>
              <a:t>Relatórios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54" y="1576552"/>
            <a:ext cx="8040415" cy="4545943"/>
          </a:xfrm>
        </p:spPr>
        <p:txBody>
          <a:bodyPr/>
          <a:lstStyle/>
          <a:p>
            <a:pPr marL="0" indent="0" algn="just"/>
            <a:endParaRPr lang="pt-BR" sz="100" dirty="0" smtClean="0"/>
          </a:p>
          <a:p>
            <a:pPr marL="0" indent="0" algn="just"/>
            <a:r>
              <a:rPr lang="pt-BR" sz="3200" dirty="0" smtClean="0"/>
              <a:t>Curvas </a:t>
            </a:r>
            <a:r>
              <a:rPr lang="pt-BR" sz="3200" dirty="0"/>
              <a:t>de isofotometrias </a:t>
            </a:r>
            <a:r>
              <a:rPr lang="pt-BR" sz="3200" dirty="0" smtClean="0"/>
              <a:t>(horizontal</a:t>
            </a:r>
            <a:r>
              <a:rPr lang="pt-BR" sz="3200" dirty="0"/>
              <a:t>, vertical e superfícies diversas</a:t>
            </a:r>
            <a:r>
              <a:rPr lang="pt-BR" sz="3200" dirty="0" smtClean="0"/>
              <a:t>);</a:t>
            </a:r>
          </a:p>
          <a:p>
            <a:pPr marL="0" indent="0" algn="just"/>
            <a:endParaRPr lang="pt-BR" sz="400" dirty="0" smtClean="0"/>
          </a:p>
          <a:p>
            <a:pPr marL="0" indent="0" algn="just"/>
            <a:endParaRPr lang="pt-BR" sz="100" dirty="0" smtClean="0"/>
          </a:p>
          <a:p>
            <a:pPr marL="0" indent="0" algn="just"/>
            <a:r>
              <a:rPr lang="pt-BR" sz="3200" dirty="0" smtClean="0"/>
              <a:t>Imagens </a:t>
            </a:r>
            <a:r>
              <a:rPr lang="pt-BR" sz="3200" dirty="0"/>
              <a:t>renderizadas, </a:t>
            </a:r>
            <a:r>
              <a:rPr lang="pt-BR" sz="3200" dirty="0" smtClean="0"/>
              <a:t>tons </a:t>
            </a:r>
            <a:r>
              <a:rPr lang="pt-BR" sz="3200" dirty="0"/>
              <a:t>de cinza, </a:t>
            </a:r>
            <a:r>
              <a:rPr lang="pt-BR" sz="3200" dirty="0" smtClean="0"/>
              <a:t>em </a:t>
            </a:r>
            <a:r>
              <a:rPr lang="pt-BR" sz="3200" dirty="0"/>
              <a:t>tons de cores</a:t>
            </a:r>
            <a:r>
              <a:rPr lang="pt-BR" sz="3200" dirty="0" smtClean="0"/>
              <a:t>;</a:t>
            </a:r>
          </a:p>
          <a:p>
            <a:pPr marL="0" indent="0" algn="just"/>
            <a:endParaRPr lang="pt-BR" sz="100" dirty="0" smtClean="0"/>
          </a:p>
          <a:p>
            <a:pPr marL="0" indent="0" algn="just"/>
            <a:endParaRPr lang="pt-BR" sz="100" dirty="0" smtClean="0"/>
          </a:p>
          <a:p>
            <a:pPr marL="0" indent="0" algn="just"/>
            <a:r>
              <a:rPr lang="pt-BR" sz="3200" dirty="0" smtClean="0"/>
              <a:t>Índices </a:t>
            </a:r>
            <a:r>
              <a:rPr lang="pt-BR" sz="3200" dirty="0"/>
              <a:t>de ofuscamento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191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214" y="570296"/>
            <a:ext cx="8075886" cy="996950"/>
          </a:xfrm>
        </p:spPr>
        <p:txBody>
          <a:bodyPr/>
          <a:lstStyle/>
          <a:p>
            <a:r>
              <a:rPr lang="en-US" sz="4000" b="1" dirty="0" err="1" smtClean="0"/>
              <a:t>Vantagens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utilizar</a:t>
            </a:r>
            <a:r>
              <a:rPr lang="en-US" sz="4000" b="1" dirty="0" smtClean="0"/>
              <a:t>	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6" y="1478712"/>
            <a:ext cx="8060121" cy="4233862"/>
          </a:xfrm>
        </p:spPr>
        <p:txBody>
          <a:bodyPr/>
          <a:lstStyle/>
          <a:p>
            <a:pPr marL="0" indent="0" algn="just"/>
            <a:r>
              <a:rPr lang="pt-BR" sz="3200" dirty="0" smtClean="0"/>
              <a:t>Testar diferentes opções de fotometrias, configurações , níveis, etc;</a:t>
            </a:r>
          </a:p>
          <a:p>
            <a:pPr marL="0" indent="0" algn="just"/>
            <a:r>
              <a:rPr lang="pt-BR" sz="3200" dirty="0" smtClean="0"/>
              <a:t>Avaliar rapidamente solução mais eficiente.</a:t>
            </a:r>
            <a:endParaRPr lang="pt-BR" sz="3200" dirty="0"/>
          </a:p>
          <a:p>
            <a:endParaRPr lang="pt-BR" sz="1600" dirty="0" smtClean="0"/>
          </a:p>
          <a:p>
            <a:r>
              <a:rPr lang="en-US" sz="3200" b="1" dirty="0" err="1" smtClean="0"/>
              <a:t>Em</a:t>
            </a:r>
            <a:r>
              <a:rPr lang="en-US" sz="3200" b="1" dirty="0" smtClean="0"/>
              <a:t> </a:t>
            </a:r>
            <a:r>
              <a:rPr lang="en-US" sz="3200" b="1" dirty="0" err="1"/>
              <a:t>relação</a:t>
            </a:r>
            <a:r>
              <a:rPr lang="en-US" sz="3200" b="1" dirty="0"/>
              <a:t> </a:t>
            </a:r>
            <a:r>
              <a:rPr lang="en-US" sz="3200" b="1" dirty="0" smtClean="0"/>
              <a:t>campo de </a:t>
            </a:r>
            <a:r>
              <a:rPr lang="en-US" sz="3200" b="1" dirty="0" err="1" smtClean="0"/>
              <a:t>prova</a:t>
            </a:r>
            <a:r>
              <a:rPr lang="en-US" sz="3200" b="1" dirty="0" smtClean="0"/>
              <a:t>: </a:t>
            </a:r>
            <a:endParaRPr lang="en-US" sz="3200" b="1" dirty="0"/>
          </a:p>
          <a:p>
            <a:r>
              <a:rPr lang="en-US" sz="3200" dirty="0" err="1"/>
              <a:t>Ver</a:t>
            </a:r>
            <a:r>
              <a:rPr lang="en-US" sz="3200" dirty="0"/>
              <a:t> </a:t>
            </a:r>
            <a:r>
              <a:rPr lang="en-US" sz="3200" dirty="0" err="1"/>
              <a:t>resultado</a:t>
            </a:r>
            <a:r>
              <a:rPr lang="en-US" sz="3200" dirty="0"/>
              <a:t> </a:t>
            </a:r>
            <a:r>
              <a:rPr lang="en-US" sz="3200" dirty="0" smtClean="0"/>
              <a:t>no final </a:t>
            </a:r>
            <a:r>
              <a:rPr lang="en-US" sz="3200" dirty="0"/>
              <a:t>da </a:t>
            </a:r>
            <a:r>
              <a:rPr lang="en-US" sz="3200" dirty="0" err="1"/>
              <a:t>vida</a:t>
            </a:r>
            <a:r>
              <a:rPr lang="en-US" sz="3200" dirty="0"/>
              <a:t> </a:t>
            </a:r>
            <a:r>
              <a:rPr lang="en-US" sz="3200" dirty="0" err="1" smtClean="0"/>
              <a:t>útil</a:t>
            </a:r>
            <a:endParaRPr lang="en-US" sz="3200" dirty="0"/>
          </a:p>
          <a:p>
            <a:r>
              <a:rPr lang="en-US" sz="3200" dirty="0" err="1"/>
              <a:t>Medições</a:t>
            </a:r>
            <a:r>
              <a:rPr lang="en-US" sz="3200" dirty="0"/>
              <a:t> de campo </a:t>
            </a:r>
            <a:r>
              <a:rPr lang="en-US" sz="3200" dirty="0" smtClean="0"/>
              <a:t>tem </a:t>
            </a:r>
            <a:r>
              <a:rPr lang="en-US" sz="3200" dirty="0" err="1" smtClean="0"/>
              <a:t>alta</a:t>
            </a:r>
            <a:r>
              <a:rPr lang="en-US" sz="3200" dirty="0" smtClean="0"/>
              <a:t> </a:t>
            </a:r>
            <a:r>
              <a:rPr lang="en-US" sz="3200" dirty="0" err="1"/>
              <a:t>incerteza</a:t>
            </a:r>
            <a:r>
              <a:rPr lang="en-US" sz="3200" dirty="0"/>
              <a:t> </a:t>
            </a:r>
          </a:p>
          <a:p>
            <a:r>
              <a:rPr lang="en-US" sz="3200" dirty="0"/>
              <a:t>Tempo de </a:t>
            </a:r>
            <a:r>
              <a:rPr lang="en-US" sz="3200" dirty="0" err="1"/>
              <a:t>teste</a:t>
            </a:r>
            <a:r>
              <a:rPr lang="en-US" sz="3200" dirty="0"/>
              <a:t> </a:t>
            </a:r>
          </a:p>
          <a:p>
            <a:endParaRPr lang="en-US" sz="2800" dirty="0"/>
          </a:p>
          <a:p>
            <a:endParaRPr lang="pt-BR" sz="2800" dirty="0" smtClean="0"/>
          </a:p>
          <a:p>
            <a:endParaRPr lang="pt-BR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7888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214" y="570296"/>
            <a:ext cx="8075886" cy="996950"/>
          </a:xfrm>
        </p:spPr>
        <p:txBody>
          <a:bodyPr/>
          <a:lstStyle/>
          <a:p>
            <a:r>
              <a:rPr lang="en-US" sz="4000" b="1" dirty="0" err="1" smtClean="0"/>
              <a:t>Cuidados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utilizar</a:t>
            </a:r>
            <a:r>
              <a:rPr lang="en-US" sz="4000" b="1" dirty="0" smtClean="0"/>
              <a:t>	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6" y="1478712"/>
            <a:ext cx="8060121" cy="4233862"/>
          </a:xfrm>
        </p:spPr>
        <p:txBody>
          <a:bodyPr/>
          <a:lstStyle/>
          <a:p>
            <a:pPr marL="0" indent="0" algn="just"/>
            <a:r>
              <a:rPr lang="pt-BR" sz="3200" dirty="0" smtClean="0"/>
              <a:t>Olho humano não vê iluminância.....</a:t>
            </a:r>
          </a:p>
          <a:p>
            <a:pPr marL="0" indent="0" algn="just"/>
            <a:endParaRPr lang="pt-BR" sz="400" dirty="0" smtClean="0"/>
          </a:p>
          <a:p>
            <a:pPr marL="0" indent="0" algn="just"/>
            <a:r>
              <a:rPr lang="pt-BR" sz="3200" dirty="0" smtClean="0"/>
              <a:t>Renderização sem critério pode gerar interpretação </a:t>
            </a:r>
            <a:r>
              <a:rPr lang="pt-BR" sz="3200" dirty="0"/>
              <a:t>distorcida </a:t>
            </a:r>
            <a:r>
              <a:rPr lang="pt-BR" sz="3200" dirty="0" smtClean="0"/>
              <a:t>do </a:t>
            </a:r>
            <a:r>
              <a:rPr lang="pt-BR" sz="3200" dirty="0"/>
              <a:t>resultado.</a:t>
            </a:r>
            <a:endParaRPr lang="pt-BR" sz="3200" dirty="0" smtClean="0"/>
          </a:p>
          <a:p>
            <a:pPr marL="0" indent="0" algn="just"/>
            <a:endParaRPr lang="pt-BR" sz="400" dirty="0"/>
          </a:p>
          <a:p>
            <a:pPr marL="0" indent="0" algn="just"/>
            <a:r>
              <a:rPr lang="pt-BR" sz="3200" dirty="0" smtClean="0"/>
              <a:t>Avaliação do entorno.</a:t>
            </a:r>
          </a:p>
          <a:p>
            <a:pPr marL="0" indent="0" algn="just"/>
            <a:endParaRPr lang="pt-BR" sz="300" dirty="0"/>
          </a:p>
          <a:p>
            <a:pPr marL="0" indent="0" algn="just"/>
            <a:r>
              <a:rPr lang="pt-BR" sz="3200" dirty="0" smtClean="0"/>
              <a:t>Diferentes resultados entre softwares devido ao algoritmo de cálculo.</a:t>
            </a:r>
            <a:endParaRPr lang="pt-BR" sz="3200" dirty="0"/>
          </a:p>
          <a:p>
            <a:pPr marL="0" indent="0" algn="just"/>
            <a:endParaRPr lang="en-US" sz="3200" dirty="0"/>
          </a:p>
          <a:p>
            <a:endParaRPr lang="en-US" sz="2800" dirty="0"/>
          </a:p>
          <a:p>
            <a:endParaRPr lang="pt-BR" sz="2800" dirty="0" smtClean="0"/>
          </a:p>
          <a:p>
            <a:endParaRPr lang="pt-BR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544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i="1" dirty="0" smtClean="0">
                <a:latin typeface="Bookman Old Style" pitchFamily="18" charset="0"/>
                <a:cs typeface="Times New Roman" pitchFamily="18" charset="0"/>
              </a:rPr>
              <a:t>  Qual o melhor software?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i="1" dirty="0">
                <a:latin typeface="+mj-lt"/>
              </a:rPr>
              <a:t> 	</a:t>
            </a:r>
            <a:r>
              <a:rPr lang="pt-BR" sz="4000" dirty="0">
                <a:latin typeface="+mj-lt"/>
              </a:rPr>
              <a:t>Aquele que atende as necessidades do usuário </a:t>
            </a:r>
            <a:r>
              <a:rPr lang="pt-BR" sz="4000" dirty="0" smtClean="0">
                <a:latin typeface="+mj-lt"/>
              </a:rPr>
              <a:t>da </a:t>
            </a:r>
            <a:r>
              <a:rPr lang="pt-BR" sz="4000" dirty="0">
                <a:latin typeface="+mj-lt"/>
              </a:rPr>
              <a:t>forma mais eficiente</a:t>
            </a:r>
          </a:p>
          <a:p>
            <a:endParaRPr lang="en-US" dirty="0"/>
          </a:p>
        </p:txBody>
      </p:sp>
      <p:pic>
        <p:nvPicPr>
          <p:cNvPr id="4" name="Picture 3" descr="D:\Documents and Settings\220037576\My Documents\My Pictures\postes_led_lago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864" y="3881840"/>
            <a:ext cx="3150453" cy="2012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934" y="3999902"/>
            <a:ext cx="2738642" cy="1816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1677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EMeatball&amp;Ta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black">
          <a:xfrm>
            <a:off x="274638" y="5897563"/>
            <a:ext cx="288766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914900" y="4965700"/>
            <a:ext cx="332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ea typeface="MS PGothic" pitchFamily="34" charset="-128"/>
              </a:rPr>
              <a:t>- Thomas Edison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06413" y="1223963"/>
            <a:ext cx="841216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eaLnBrk="1" hangingPunct="1"/>
            <a:r>
              <a:rPr lang="en-US" sz="4300" i="1">
                <a:solidFill>
                  <a:schemeClr val="bg1"/>
                </a:solidFill>
                <a:ea typeface="MS PGothic" pitchFamily="34" charset="-128"/>
              </a:rPr>
              <a:t>“Primeiro eu descubro o que o mundo precisa e depois invento”</a:t>
            </a:r>
          </a:p>
        </p:txBody>
      </p:sp>
    </p:spTree>
    <p:extLst>
      <p:ext uri="{BB962C8B-B14F-4D97-AF65-F5344CB8AC3E}">
        <p14:creationId xmlns:p14="http://schemas.microsoft.com/office/powerpoint/2010/main" xmlns="" val="203668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1095"/>
            <a:ext cx="8458200" cy="996950"/>
          </a:xfrm>
        </p:spPr>
        <p:txBody>
          <a:bodyPr/>
          <a:lstStyle/>
          <a:p>
            <a:r>
              <a:rPr lang="en-US" sz="4000" b="1" dirty="0" err="1"/>
              <a:t>Exemplos</a:t>
            </a:r>
            <a:endParaRPr lang="en-US" b="1" dirty="0"/>
          </a:p>
        </p:txBody>
      </p:sp>
      <p:pic>
        <p:nvPicPr>
          <p:cNvPr id="4" name="Picture 6" descr="lm_tmp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39" y="3647014"/>
            <a:ext cx="2893780" cy="23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ext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6026" y="1743317"/>
            <a:ext cx="3087993" cy="21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nfbi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034" y="4155695"/>
            <a:ext cx="2915976" cy="227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ip_image00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2019" y="417172"/>
            <a:ext cx="23241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gi32.com/images/AGi_2dot3-75p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88" y="123507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258" y="2001403"/>
            <a:ext cx="2416956" cy="83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1996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978" y="507223"/>
            <a:ext cx="8060121" cy="996950"/>
          </a:xfrm>
        </p:spPr>
        <p:txBody>
          <a:bodyPr/>
          <a:lstStyle/>
          <a:p>
            <a:r>
              <a:rPr lang="pt-BR" sz="4000" b="1" dirty="0"/>
              <a:t>Tipos de software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962" y="1541795"/>
            <a:ext cx="8170479" cy="4233862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pt-BR" sz="3200" dirty="0"/>
              <a:t>Gratuítos  - DIALUX, RELUX, RADIANCE</a:t>
            </a:r>
          </a:p>
          <a:p>
            <a:pPr algn="just">
              <a:buFontTx/>
              <a:buNone/>
            </a:pPr>
            <a:endParaRPr lang="pt-BR" sz="500" dirty="0"/>
          </a:p>
          <a:p>
            <a:pPr algn="just">
              <a:buFontTx/>
              <a:buChar char="-"/>
            </a:pPr>
            <a:r>
              <a:rPr lang="pt-BR" sz="3200" dirty="0"/>
              <a:t>Comerciais – AGI32, LUMEN MICRO-DESIGN, RAYFRONT</a:t>
            </a:r>
          </a:p>
          <a:p>
            <a:pPr algn="just">
              <a:buFontTx/>
              <a:buChar char="-"/>
            </a:pPr>
            <a:endParaRPr lang="pt-BR" sz="500" dirty="0"/>
          </a:p>
          <a:p>
            <a:pPr algn="just">
              <a:buFontTx/>
              <a:buChar char="-"/>
            </a:pPr>
            <a:r>
              <a:rPr lang="pt-BR" sz="3200" dirty="0"/>
              <a:t>FABRICANTES </a:t>
            </a:r>
            <a:r>
              <a:rPr lang="pt-BR" sz="3200" dirty="0" smtClean="0"/>
              <a:t>– Usualmente  perimitida a utilização somente das fotometrias do próprio fabricante.</a:t>
            </a:r>
          </a:p>
          <a:p>
            <a:pPr indent="3175"/>
            <a:endParaRPr lang="pt-BR" sz="100" dirty="0" smtClean="0"/>
          </a:p>
          <a:p>
            <a:pPr indent="3175"/>
            <a:r>
              <a:rPr lang="pt-BR" dirty="0" smtClean="0"/>
              <a:t>Obs: Existem mais de 100 softwares entre os tipos citados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0434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24" y="396861"/>
            <a:ext cx="8217776" cy="996950"/>
          </a:xfrm>
        </p:spPr>
        <p:txBody>
          <a:bodyPr/>
          <a:lstStyle/>
          <a:p>
            <a:r>
              <a:rPr lang="pt-BR" sz="4000" b="1" i="1" dirty="0">
                <a:latin typeface="Bookman Old Style" pitchFamily="18" charset="0"/>
                <a:cs typeface="Times New Roman" pitchFamily="18" charset="0"/>
              </a:rPr>
              <a:t>Como escolher o software?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89" y="1636378"/>
            <a:ext cx="8217776" cy="361353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4000" i="1" dirty="0">
                <a:latin typeface="+mn-lt"/>
              </a:rPr>
              <a:t>Facilidade de uso</a:t>
            </a:r>
          </a:p>
          <a:p>
            <a:pPr>
              <a:lnSpc>
                <a:spcPct val="80000"/>
              </a:lnSpc>
            </a:pPr>
            <a:r>
              <a:rPr lang="pt-BR" sz="4000" i="1" dirty="0">
                <a:latin typeface="+mn-lt"/>
              </a:rPr>
              <a:t>Precisão de cálculo</a:t>
            </a:r>
          </a:p>
          <a:p>
            <a:pPr>
              <a:lnSpc>
                <a:spcPct val="80000"/>
              </a:lnSpc>
            </a:pPr>
            <a:r>
              <a:rPr lang="pt-BR" sz="4000" i="1" dirty="0" smtClean="0">
                <a:latin typeface="+mn-lt"/>
              </a:rPr>
              <a:t>Velocidade  de cálculo</a:t>
            </a:r>
            <a:endParaRPr lang="pt-BR" sz="4000" i="1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pt-BR" sz="4000" i="1" dirty="0" smtClean="0">
                <a:latin typeface="+mn-lt"/>
              </a:rPr>
              <a:t>Imagens, recursos visuais</a:t>
            </a:r>
            <a:endParaRPr lang="pt-BR" sz="4000" i="1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pt-BR" sz="4000" i="1" dirty="0">
                <a:latin typeface="+mn-lt"/>
              </a:rPr>
              <a:t>Entrada de </a:t>
            </a:r>
            <a:r>
              <a:rPr lang="pt-BR" sz="4000" i="1" dirty="0" smtClean="0">
                <a:latin typeface="+mn-lt"/>
              </a:rPr>
              <a:t>dados</a:t>
            </a:r>
          </a:p>
          <a:p>
            <a:pPr>
              <a:lnSpc>
                <a:spcPct val="80000"/>
              </a:lnSpc>
            </a:pPr>
            <a:endParaRPr lang="pt-BR" sz="100" i="1" dirty="0" smtClean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pt-BR" sz="3200" i="1" dirty="0" smtClean="0">
                <a:latin typeface="+mn-lt"/>
              </a:rPr>
              <a:t>*intuitivo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711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228" y="1713895"/>
            <a:ext cx="6804025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4099" y="472994"/>
            <a:ext cx="6804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pt-BR" sz="4000" b="1" dirty="0">
                <a:solidFill>
                  <a:schemeClr val="tx2"/>
                </a:solidFill>
                <a:latin typeface="+mj-lt"/>
              </a:rPr>
              <a:t>DIALUX - livre </a:t>
            </a:r>
          </a:p>
          <a:p>
            <a:pPr>
              <a:buFontTx/>
              <a:buNone/>
            </a:pPr>
            <a:r>
              <a:rPr lang="pt-BR" sz="2400" dirty="0">
                <a:solidFill>
                  <a:schemeClr val="tx2"/>
                </a:solidFill>
              </a:rPr>
              <a:t>			Site : http://www.dialux.de</a:t>
            </a:r>
          </a:p>
        </p:txBody>
      </p:sp>
    </p:spTree>
    <p:extLst>
      <p:ext uri="{BB962C8B-B14F-4D97-AF65-F5344CB8AC3E}">
        <p14:creationId xmlns:p14="http://schemas.microsoft.com/office/powerpoint/2010/main" xmlns="" val="276960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3" y="428393"/>
            <a:ext cx="8686799" cy="996950"/>
          </a:xfrm>
        </p:spPr>
        <p:txBody>
          <a:bodyPr/>
          <a:lstStyle/>
          <a:p>
            <a:r>
              <a:rPr lang="pt-BR" b="1" dirty="0"/>
              <a:t>AGI32 – Comercial – Lighting Analysts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		  </a:t>
            </a:r>
            <a:r>
              <a:rPr lang="pt-BR" dirty="0" smtClean="0"/>
              <a:t>          </a:t>
            </a: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://www.agi32.com</a:t>
            </a:r>
            <a:r>
              <a:rPr lang="pt-BR" dirty="0"/>
              <a:t> </a:t>
            </a:r>
            <a:br>
              <a:rPr lang="pt-BR" dirty="0"/>
            </a:b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2" y="1796066"/>
            <a:ext cx="7064549" cy="44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2874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329"/>
            <a:ext cx="8458200" cy="996950"/>
          </a:xfrm>
        </p:spPr>
        <p:txBody>
          <a:bodyPr/>
          <a:lstStyle/>
          <a:p>
            <a:r>
              <a:rPr lang="pt-BR" sz="4000" b="1" dirty="0" smtClean="0"/>
              <a:t>Exemplo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 smtClean="0"/>
              <a:t>Via pública :</a:t>
            </a:r>
            <a:endParaRPr lang="en-US" sz="3200" dirty="0"/>
          </a:p>
        </p:txBody>
      </p:sp>
      <p:pic>
        <p:nvPicPr>
          <p:cNvPr id="4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93" t="11455" r="13194" b="2943"/>
          <a:stretch>
            <a:fillRect/>
          </a:stretch>
        </p:blipFill>
        <p:spPr bwMode="auto">
          <a:xfrm>
            <a:off x="4191794" y="669131"/>
            <a:ext cx="3880151" cy="246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056214" y="3679761"/>
            <a:ext cx="2409825" cy="2482850"/>
            <a:chOff x="3560763" y="3638375"/>
            <a:chExt cx="5297464" cy="3805920"/>
          </a:xfrm>
        </p:grpSpPr>
        <p:pic>
          <p:nvPicPr>
            <p:cNvPr id="6" name="Imagen 2" descr="C:\Users\Carlos Alberto Sara\Desktop\A542956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572" t="15773" r="28822" b="33736"/>
            <a:stretch>
              <a:fillRect/>
            </a:stretch>
          </p:blipFill>
          <p:spPr bwMode="auto">
            <a:xfrm>
              <a:off x="3912143" y="3638375"/>
              <a:ext cx="4946084" cy="36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3560763" y="5909481"/>
              <a:ext cx="2810499" cy="1534814"/>
              <a:chOff x="3560763" y="5909481"/>
              <a:chExt cx="2810499" cy="1534814"/>
            </a:xfrm>
            <a:solidFill>
              <a:schemeClr val="bg1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3560763" y="5909481"/>
                <a:ext cx="1625386" cy="14771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037494" y="6547930"/>
                <a:ext cx="1333768" cy="8963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</p:grpSp>
      </p:grpSp>
      <p:pic>
        <p:nvPicPr>
          <p:cNvPr id="10" name="Picture 1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9" t="13667" r="17917" b="35944"/>
          <a:stretch>
            <a:fillRect/>
          </a:stretch>
        </p:blipFill>
        <p:spPr bwMode="auto">
          <a:xfrm>
            <a:off x="512982" y="3974333"/>
            <a:ext cx="3538756" cy="158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0908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569" y="1983496"/>
            <a:ext cx="7958919" cy="476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7134" y="466100"/>
            <a:ext cx="8458200" cy="996950"/>
          </a:xfrm>
        </p:spPr>
        <p:txBody>
          <a:bodyPr/>
          <a:lstStyle/>
          <a:p>
            <a:r>
              <a:rPr lang="pt-BR" b="1" dirty="0" smtClean="0"/>
              <a:t>Exemplo – AGI32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800" dirty="0" smtClean="0"/>
              <a:t>Seleção da configuração da via, tipo de piso, número de faixas, altura, distância entre postes, etc</a:t>
            </a: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0592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186" y="1494582"/>
            <a:ext cx="6148552" cy="499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7134" y="466100"/>
            <a:ext cx="8458200" cy="996950"/>
          </a:xfrm>
        </p:spPr>
        <p:txBody>
          <a:bodyPr/>
          <a:lstStyle/>
          <a:p>
            <a:r>
              <a:rPr lang="pt-BR" b="1" dirty="0" smtClean="0"/>
              <a:t>Exemplo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800" dirty="0" smtClean="0"/>
              <a:t>Seleção das luminárias</a:t>
            </a: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2111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75691"/>
            <a:ext cx="8458200" cy="996950"/>
          </a:xfrm>
        </p:spPr>
        <p:txBody>
          <a:bodyPr/>
          <a:lstStyle/>
          <a:p>
            <a:r>
              <a:rPr lang="pt-BR" b="1" dirty="0" smtClean="0"/>
              <a:t>Exemplo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83" y="1352605"/>
            <a:ext cx="8458200" cy="4233862"/>
          </a:xfrm>
        </p:spPr>
        <p:txBody>
          <a:bodyPr/>
          <a:lstStyle/>
          <a:p>
            <a:r>
              <a:rPr lang="pt-BR" dirty="0" smtClean="0"/>
              <a:t>Resultados na tela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73" y="2534681"/>
            <a:ext cx="7346731" cy="341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0124" y="1847641"/>
            <a:ext cx="2229959" cy="409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6531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75691"/>
            <a:ext cx="8458200" cy="996950"/>
          </a:xfrm>
        </p:spPr>
        <p:txBody>
          <a:bodyPr/>
          <a:lstStyle/>
          <a:p>
            <a:r>
              <a:rPr lang="pt-BR" b="1" dirty="0" smtClean="0"/>
              <a:t>Exemplo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83" y="1352605"/>
            <a:ext cx="8458200" cy="4233862"/>
          </a:xfrm>
        </p:spPr>
        <p:txBody>
          <a:bodyPr/>
          <a:lstStyle/>
          <a:p>
            <a:r>
              <a:rPr lang="pt-BR" dirty="0" smtClean="0"/>
              <a:t>Resultados relatório padrão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0661" y="323850"/>
            <a:ext cx="4466796" cy="582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0566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050" descr="100yrs_ae_cmyk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82" t="38150"/>
          <a:stretch>
            <a:fillRect/>
          </a:stretch>
        </p:blipFill>
        <p:spPr bwMode="auto">
          <a:xfrm>
            <a:off x="5940425" y="4337050"/>
            <a:ext cx="320357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051"/>
          <p:cNvSpPr>
            <a:spLocks noChangeArrowheads="1"/>
          </p:cNvSpPr>
          <p:nvPr/>
        </p:nvSpPr>
        <p:spPr bwMode="auto">
          <a:xfrm>
            <a:off x="373063" y="1251462"/>
            <a:ext cx="839628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10000"/>
              </a:spcBef>
              <a:buClr>
                <a:srgbClr val="004880"/>
              </a:buClr>
            </a:pPr>
            <a:r>
              <a:rPr lang="en-US" sz="5400" b="1" dirty="0" err="1" smtClean="0">
                <a:solidFill>
                  <a:srgbClr val="1E4191"/>
                </a:solidFill>
                <a:latin typeface="GE Inspira" pitchFamily="34" charset="0"/>
              </a:rPr>
              <a:t>Por</a:t>
            </a:r>
            <a:r>
              <a:rPr lang="en-US" sz="5400" b="1" dirty="0" smtClean="0">
                <a:solidFill>
                  <a:srgbClr val="1E4191"/>
                </a:solidFill>
                <a:latin typeface="GE Inspira" pitchFamily="34" charset="0"/>
              </a:rPr>
              <a:t> </a:t>
            </a:r>
            <a:r>
              <a:rPr lang="en-US" sz="5400" b="1" dirty="0" err="1" smtClean="0">
                <a:solidFill>
                  <a:srgbClr val="1E4191"/>
                </a:solidFill>
                <a:latin typeface="GE Inspira" pitchFamily="34" charset="0"/>
              </a:rPr>
              <a:t>que</a:t>
            </a:r>
            <a:r>
              <a:rPr lang="en-US" sz="5400" b="1" dirty="0" smtClean="0">
                <a:solidFill>
                  <a:srgbClr val="1E4191"/>
                </a:solidFill>
                <a:latin typeface="GE Inspira" pitchFamily="34" charset="0"/>
              </a:rPr>
              <a:t> </a:t>
            </a:r>
            <a:r>
              <a:rPr lang="en-US" sz="5400" b="1" dirty="0" err="1" smtClean="0">
                <a:solidFill>
                  <a:srgbClr val="1E4191"/>
                </a:solidFill>
                <a:latin typeface="GE Inspira" pitchFamily="34" charset="0"/>
              </a:rPr>
              <a:t>necessitamos</a:t>
            </a:r>
            <a:r>
              <a:rPr lang="en-US" sz="5400" b="1" dirty="0" smtClean="0">
                <a:solidFill>
                  <a:srgbClr val="1E4191"/>
                </a:solidFill>
                <a:latin typeface="GE Inspira" pitchFamily="34" charset="0"/>
              </a:rPr>
              <a:t> de software para </a:t>
            </a:r>
            <a:r>
              <a:rPr lang="en-US" sz="5400" b="1" dirty="0" err="1" smtClean="0">
                <a:solidFill>
                  <a:srgbClr val="1E4191"/>
                </a:solidFill>
                <a:latin typeface="GE Inspira" pitchFamily="34" charset="0"/>
              </a:rPr>
              <a:t>cálculo</a:t>
            </a:r>
            <a:r>
              <a:rPr lang="en-US" sz="5400" b="1" dirty="0" smtClean="0">
                <a:solidFill>
                  <a:srgbClr val="1E4191"/>
                </a:solidFill>
                <a:latin typeface="GE Inspira" pitchFamily="34" charset="0"/>
              </a:rPr>
              <a:t> </a:t>
            </a:r>
            <a:r>
              <a:rPr lang="en-US" sz="5400" b="1" dirty="0" err="1" smtClean="0">
                <a:solidFill>
                  <a:srgbClr val="1E4191"/>
                </a:solidFill>
                <a:latin typeface="GE Inspira" pitchFamily="34" charset="0"/>
              </a:rPr>
              <a:t>em</a:t>
            </a:r>
            <a:r>
              <a:rPr lang="en-US" sz="5400" b="1" dirty="0" smtClean="0">
                <a:solidFill>
                  <a:srgbClr val="1E4191"/>
                </a:solidFill>
                <a:latin typeface="GE Inspira" pitchFamily="34" charset="0"/>
              </a:rPr>
              <a:t> </a:t>
            </a:r>
            <a:r>
              <a:rPr lang="en-US" sz="5400" b="1" dirty="0" err="1" smtClean="0">
                <a:solidFill>
                  <a:srgbClr val="1E4191"/>
                </a:solidFill>
                <a:latin typeface="GE Inspira" pitchFamily="34" charset="0"/>
              </a:rPr>
              <a:t>projetos</a:t>
            </a:r>
            <a:r>
              <a:rPr lang="en-US" sz="5400" b="1" dirty="0" smtClean="0">
                <a:solidFill>
                  <a:srgbClr val="1E4191"/>
                </a:solidFill>
                <a:latin typeface="GE Inspira" pitchFamily="34" charset="0"/>
              </a:rPr>
              <a:t> de </a:t>
            </a:r>
            <a:r>
              <a:rPr lang="en-US" sz="5400" b="1" dirty="0" err="1" smtClean="0">
                <a:solidFill>
                  <a:srgbClr val="1E4191"/>
                </a:solidFill>
                <a:latin typeface="GE Inspira" pitchFamily="34" charset="0"/>
              </a:rPr>
              <a:t>iluminação</a:t>
            </a:r>
            <a:r>
              <a:rPr lang="en-US" sz="5400" b="1" dirty="0" smtClean="0">
                <a:solidFill>
                  <a:srgbClr val="1E4191"/>
                </a:solidFill>
                <a:latin typeface="GE Inspira" pitchFamily="34" charset="0"/>
              </a:rPr>
              <a:t> </a:t>
            </a:r>
            <a:r>
              <a:rPr lang="en-US" sz="5400" b="1" dirty="0" err="1" smtClean="0">
                <a:solidFill>
                  <a:srgbClr val="1E4191"/>
                </a:solidFill>
                <a:latin typeface="GE Inspira" pitchFamily="34" charset="0"/>
              </a:rPr>
              <a:t>pública</a:t>
            </a:r>
            <a:r>
              <a:rPr lang="en-US" sz="5400" b="1" dirty="0" smtClean="0">
                <a:solidFill>
                  <a:srgbClr val="1E4191"/>
                </a:solidFill>
                <a:latin typeface="GE Inspira" pitchFamily="34" charset="0"/>
              </a:rPr>
              <a:t>?</a:t>
            </a:r>
            <a:endParaRPr lang="en-US" sz="5400" b="1" dirty="0">
              <a:solidFill>
                <a:srgbClr val="1E4191"/>
              </a:solidFill>
              <a:latin typeface="GE Inspira" pitchFamily="34" charset="0"/>
            </a:endParaRPr>
          </a:p>
          <a:p>
            <a:pPr algn="ctr">
              <a:spcBef>
                <a:spcPct val="10000"/>
              </a:spcBef>
              <a:buClr>
                <a:srgbClr val="004880"/>
              </a:buClr>
            </a:pPr>
            <a:endParaRPr lang="pt-BR" sz="6000" b="1" dirty="0">
              <a:solidFill>
                <a:srgbClr val="1E4191"/>
              </a:solidFill>
              <a:latin typeface="GE Inspira" pitchFamily="34" charset="0"/>
            </a:endParaRPr>
          </a:p>
          <a:p>
            <a:pPr algn="ctr">
              <a:spcBef>
                <a:spcPct val="10000"/>
              </a:spcBef>
              <a:buClr>
                <a:srgbClr val="004880"/>
              </a:buClr>
            </a:pPr>
            <a:endParaRPr lang="en-US" sz="6000" b="1" dirty="0">
              <a:solidFill>
                <a:srgbClr val="1E4191"/>
              </a:solidFill>
              <a:latin typeface="GE Inspi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38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1457"/>
            <a:ext cx="8458200" cy="996950"/>
          </a:xfrm>
        </p:spPr>
        <p:txBody>
          <a:bodyPr/>
          <a:lstStyle/>
          <a:p>
            <a:r>
              <a:rPr lang="pt-BR" b="1" dirty="0" smtClean="0"/>
              <a:t>Exemplo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83" y="1352605"/>
            <a:ext cx="8458200" cy="4233862"/>
          </a:xfrm>
        </p:spPr>
        <p:txBody>
          <a:bodyPr/>
          <a:lstStyle/>
          <a:p>
            <a:r>
              <a:rPr lang="pt-BR" dirty="0" smtClean="0"/>
              <a:t>Resultados relatório padrão (iluminância)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727" y="1846208"/>
            <a:ext cx="59531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4865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38755"/>
            <a:ext cx="8458200" cy="996950"/>
          </a:xfrm>
        </p:spPr>
        <p:txBody>
          <a:bodyPr/>
          <a:lstStyle/>
          <a:p>
            <a:r>
              <a:rPr lang="pt-BR" b="1" dirty="0" smtClean="0"/>
              <a:t>Exemplo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83" y="1352605"/>
            <a:ext cx="8458200" cy="4233862"/>
          </a:xfrm>
        </p:spPr>
        <p:txBody>
          <a:bodyPr/>
          <a:lstStyle/>
          <a:p>
            <a:r>
              <a:rPr lang="pt-BR" dirty="0" smtClean="0"/>
              <a:t>Resultados relatório padrão (luminância)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479" y="1856557"/>
            <a:ext cx="6175321" cy="462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0299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38755"/>
            <a:ext cx="8458200" cy="996950"/>
          </a:xfrm>
        </p:spPr>
        <p:txBody>
          <a:bodyPr/>
          <a:lstStyle/>
          <a:p>
            <a:r>
              <a:rPr lang="pt-BR" b="1" dirty="0" smtClean="0"/>
              <a:t>Exemplo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83" y="1352605"/>
            <a:ext cx="8458200" cy="4233862"/>
          </a:xfrm>
        </p:spPr>
        <p:txBody>
          <a:bodyPr/>
          <a:lstStyle/>
          <a:p>
            <a:r>
              <a:rPr lang="pt-BR" dirty="0" smtClean="0"/>
              <a:t>Resultados visualização	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681" y="266700"/>
            <a:ext cx="4317808" cy="257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423" y="3154314"/>
            <a:ext cx="4399768" cy="247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138" y="3162802"/>
            <a:ext cx="3989984" cy="247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859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38755"/>
            <a:ext cx="8458200" cy="996950"/>
          </a:xfrm>
        </p:spPr>
        <p:txBody>
          <a:bodyPr/>
          <a:lstStyle/>
          <a:p>
            <a:r>
              <a:rPr lang="pt-BR" b="1" dirty="0" smtClean="0"/>
              <a:t>Exemplo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83" y="1352605"/>
            <a:ext cx="8458200" cy="4233862"/>
          </a:xfrm>
        </p:spPr>
        <p:txBody>
          <a:bodyPr/>
          <a:lstStyle/>
          <a:p>
            <a:r>
              <a:rPr lang="pt-BR" dirty="0" smtClean="0"/>
              <a:t>Resultados visualização	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46" y="2364828"/>
            <a:ext cx="3944286" cy="21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1726" y="1046256"/>
            <a:ext cx="4379316" cy="239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502" y="4657725"/>
            <a:ext cx="8001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8395" y="3990302"/>
            <a:ext cx="4392647" cy="240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462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38755"/>
            <a:ext cx="8458200" cy="996950"/>
          </a:xfrm>
        </p:spPr>
        <p:txBody>
          <a:bodyPr/>
          <a:lstStyle/>
          <a:p>
            <a:r>
              <a:rPr lang="pt-BR" b="1" dirty="0" smtClean="0"/>
              <a:t>Exemplo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83" y="1352605"/>
            <a:ext cx="8458200" cy="4233862"/>
          </a:xfrm>
        </p:spPr>
        <p:txBody>
          <a:bodyPr/>
          <a:lstStyle/>
          <a:p>
            <a:r>
              <a:rPr lang="pt-BR" dirty="0" smtClean="0"/>
              <a:t>Resultados visualização	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1282" y="166489"/>
            <a:ext cx="4630101" cy="210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129" y="3743068"/>
            <a:ext cx="6484246" cy="210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129" y="2657475"/>
            <a:ext cx="78009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6818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65" y="538765"/>
            <a:ext cx="8458200" cy="996950"/>
          </a:xfrm>
        </p:spPr>
        <p:txBody>
          <a:bodyPr/>
          <a:lstStyle/>
          <a:p>
            <a:r>
              <a:rPr lang="pt-BR" b="1" dirty="0" smtClean="0"/>
              <a:t>EXEMPLO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DIALUX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489" y="2203066"/>
            <a:ext cx="4124262" cy="340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70" y="2203066"/>
            <a:ext cx="4202595" cy="340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0877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65" y="538765"/>
            <a:ext cx="8458200" cy="996950"/>
          </a:xfrm>
        </p:spPr>
        <p:txBody>
          <a:bodyPr/>
          <a:lstStyle/>
          <a:p>
            <a:r>
              <a:rPr lang="pt-BR" b="1" dirty="0" smtClean="0"/>
              <a:t>EXEMPLO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DIALUX - Assistente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235" y="1767314"/>
            <a:ext cx="6451217" cy="472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9347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65" y="538765"/>
            <a:ext cx="8458200" cy="996950"/>
          </a:xfrm>
        </p:spPr>
        <p:txBody>
          <a:bodyPr/>
          <a:lstStyle/>
          <a:p>
            <a:r>
              <a:rPr lang="pt-BR" b="1" dirty="0" smtClean="0"/>
              <a:t>EXEMPLO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DIALUX – Catálogos online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955" y="1671144"/>
            <a:ext cx="7095558" cy="435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2621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9024" y="265113"/>
            <a:ext cx="8458200" cy="996950"/>
          </a:xfrm>
        </p:spPr>
        <p:txBody>
          <a:bodyPr/>
          <a:lstStyle/>
          <a:p>
            <a:r>
              <a:rPr lang="pt-BR" b="1" dirty="0" smtClean="0"/>
              <a:t>Projetos inovadores </a:t>
            </a:r>
            <a:br>
              <a:rPr lang="pt-BR" b="1" dirty="0" smtClean="0"/>
            </a:br>
            <a:r>
              <a:rPr lang="pt-BR" sz="4400" b="1" dirty="0" smtClean="0"/>
              <a:t/>
            </a:r>
            <a:br>
              <a:rPr lang="pt-BR" sz="4400" b="1" dirty="0" smtClean="0"/>
            </a:br>
            <a:r>
              <a:rPr lang="pt-BR" sz="4400" b="1" dirty="0" smtClean="0"/>
              <a:t/>
            </a:r>
            <a:br>
              <a:rPr lang="pt-BR" sz="4400" b="1" dirty="0" smtClean="0"/>
            </a:br>
            <a:endParaRPr lang="en-US" sz="4400" b="1" dirty="0" smtClean="0"/>
          </a:p>
        </p:txBody>
      </p:sp>
      <p:pic>
        <p:nvPicPr>
          <p:cNvPr id="28675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93" t="11455" r="13194" b="2943"/>
          <a:stretch>
            <a:fillRect/>
          </a:stretch>
        </p:blipFill>
        <p:spPr bwMode="auto">
          <a:xfrm>
            <a:off x="5719763" y="121444"/>
            <a:ext cx="3055937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F:\Avery\SÃO PAULO\DCIM\116___04\IMG_65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7688" y="518160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204788" y="1092200"/>
            <a:ext cx="5246687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pt-BR" sz="2600" dirty="0">
                <a:solidFill>
                  <a:schemeClr val="tx2"/>
                </a:solidFill>
                <a:latin typeface="+mj-lt"/>
              </a:rPr>
              <a:t>Respeitando as leis, códigos e normas;</a:t>
            </a:r>
          </a:p>
          <a:p>
            <a:pPr marL="342900" indent="-342900" algn="just">
              <a:buFont typeface="Arial" charset="0"/>
              <a:buChar char="•"/>
            </a:pPr>
            <a:endParaRPr lang="pt-BR" sz="2600" dirty="0">
              <a:solidFill>
                <a:schemeClr val="tx2"/>
              </a:solidFill>
              <a:latin typeface="+mj-lt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600" dirty="0">
                <a:solidFill>
                  <a:schemeClr val="tx2"/>
                </a:solidFill>
                <a:latin typeface="+mj-lt"/>
              </a:rPr>
              <a:t>Pensar na estética da iluminação e do ambiente e não só na potência da fonte de luz;</a:t>
            </a:r>
          </a:p>
          <a:p>
            <a:pPr marL="342900" indent="-342900" algn="just">
              <a:buFont typeface="Arial" charset="0"/>
              <a:buChar char="•"/>
            </a:pPr>
            <a:endParaRPr lang="pt-BR" sz="2600" dirty="0">
              <a:solidFill>
                <a:schemeClr val="tx2"/>
              </a:solidFill>
              <a:latin typeface="+mj-lt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600" dirty="0">
                <a:solidFill>
                  <a:schemeClr val="tx2"/>
                </a:solidFill>
                <a:latin typeface="+mj-lt"/>
              </a:rPr>
              <a:t>Levar em conta o custo ao longo da vida e não somente o custo inicial</a:t>
            </a:r>
            <a:r>
              <a:rPr lang="pt-BR" sz="2600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pPr marL="342900" indent="-342900" algn="just">
              <a:buFont typeface="Arial" charset="0"/>
              <a:buChar char="•"/>
            </a:pPr>
            <a:endParaRPr lang="pt-BR" sz="2600" dirty="0">
              <a:solidFill>
                <a:schemeClr val="tx2"/>
              </a:solidFill>
              <a:latin typeface="+mj-lt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600" dirty="0" smtClean="0">
                <a:solidFill>
                  <a:schemeClr val="tx2"/>
                </a:solidFill>
                <a:latin typeface="+mj-lt"/>
              </a:rPr>
              <a:t>Estamos evoluindo ...... Softwares também....</a:t>
            </a:r>
            <a:endParaRPr lang="pt-BR" sz="2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8679" name="Picture 1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9" t="13667" r="17917" b="35944"/>
          <a:stretch>
            <a:fillRect/>
          </a:stretch>
        </p:blipFill>
        <p:spPr bwMode="auto">
          <a:xfrm>
            <a:off x="6306343" y="2833529"/>
            <a:ext cx="1882775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00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219075" y="350838"/>
            <a:ext cx="8459788" cy="998537"/>
          </a:xfrm>
        </p:spPr>
        <p:txBody>
          <a:bodyPr/>
          <a:lstStyle/>
          <a:p>
            <a:r>
              <a:rPr lang="pt-BR" b="1" dirty="0" smtClean="0"/>
              <a:t>Iluminação Pública </a:t>
            </a:r>
            <a:br>
              <a:rPr lang="pt-BR" b="1" dirty="0" smtClean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dirty="0" smtClean="0"/>
              <a:t>Ousadia, Criatividade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Soluções inovadoras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Busca pela excelência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Ferramentas para obter </a:t>
            </a:r>
            <a:br>
              <a:rPr lang="pt-BR" dirty="0" smtClean="0"/>
            </a:br>
            <a:r>
              <a:rPr lang="pt-BR" dirty="0" smtClean="0"/>
              <a:t>estes resultados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en-US" sz="4400" dirty="0" smtClean="0"/>
          </a:p>
        </p:txBody>
      </p:sp>
      <p:pic>
        <p:nvPicPr>
          <p:cNvPr id="84995" name="Picture 6" descr="D:\Documents and Settings\220037956\Desktop\DESKTOP\Evolve LED Fixtures\Area Light\Modular Area Light (EAMM &amp; EASM)\Images\GE_Evolve_LED_AreaLight_Modular_Small_EASM_RGB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3763" y="295275"/>
            <a:ext cx="1657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0282" y="1627479"/>
            <a:ext cx="14843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002938">
            <a:off x="5410087" y="1860266"/>
            <a:ext cx="13843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9" name="Imagem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5588" y="3175000"/>
            <a:ext cx="3808412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15444" y="295275"/>
            <a:ext cx="2135306" cy="1332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472966" y="5183905"/>
            <a:ext cx="1283850" cy="1497724"/>
            <a:chOff x="3560763" y="3638375"/>
            <a:chExt cx="5297464" cy="3805920"/>
          </a:xfrm>
        </p:grpSpPr>
        <p:pic>
          <p:nvPicPr>
            <p:cNvPr id="11" name="Imagen 2" descr="C:\Users\Carlos Alberto Sara\Desktop\A542956D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572" t="15773" r="28822" b="33736"/>
            <a:stretch>
              <a:fillRect/>
            </a:stretch>
          </p:blipFill>
          <p:spPr bwMode="auto">
            <a:xfrm>
              <a:off x="3912143" y="3638375"/>
              <a:ext cx="4946084" cy="36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3560763" y="5909481"/>
              <a:ext cx="2810499" cy="1534814"/>
              <a:chOff x="3560763" y="5909481"/>
              <a:chExt cx="2810499" cy="1534814"/>
            </a:xfrm>
            <a:solidFill>
              <a:schemeClr val="bg1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560763" y="5909481"/>
                <a:ext cx="1625386" cy="14771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37494" y="6547930"/>
                <a:ext cx="1333768" cy="8963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</p:grpSp>
      </p:grpSp>
      <p:pic>
        <p:nvPicPr>
          <p:cNvPr id="15" name="Picture 10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9" t="13667" r="17917" b="35944"/>
          <a:stretch>
            <a:fillRect/>
          </a:stretch>
        </p:blipFill>
        <p:spPr bwMode="auto">
          <a:xfrm>
            <a:off x="2648743" y="5509004"/>
            <a:ext cx="1882775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41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58" y="743716"/>
            <a:ext cx="8233541" cy="996950"/>
          </a:xfrm>
        </p:spPr>
        <p:txBody>
          <a:bodyPr/>
          <a:lstStyle/>
          <a:p>
            <a:r>
              <a:rPr lang="pt-BR" sz="4000" b="1" dirty="0" smtClean="0">
                <a:cs typeface="Times New Roman" pitchFamily="18" charset="0"/>
              </a:rPr>
              <a:t>OBJETIVO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6" y="1667914"/>
            <a:ext cx="7945821" cy="4233862"/>
          </a:xfrm>
        </p:spPr>
        <p:txBody>
          <a:bodyPr/>
          <a:lstStyle/>
          <a:p>
            <a:pPr marL="111125" indent="0" algn="just"/>
            <a:r>
              <a:rPr lang="pt-BR" sz="3200" dirty="0" smtClean="0"/>
              <a:t>Projetar </a:t>
            </a:r>
            <a:r>
              <a:rPr lang="pt-BR" sz="3200" dirty="0"/>
              <a:t>uma iluminação eficiente através de cálculos, técnicas e </a:t>
            </a:r>
            <a:r>
              <a:rPr lang="pt-BR" sz="3200" dirty="0" smtClean="0"/>
              <a:t>componentes</a:t>
            </a:r>
            <a:r>
              <a:rPr lang="pt-BR" sz="3200" dirty="0"/>
              <a:t>;</a:t>
            </a:r>
            <a:endParaRPr lang="pt-BR" sz="3200" dirty="0" smtClean="0"/>
          </a:p>
          <a:p>
            <a:pPr marL="111125" indent="0" algn="just"/>
            <a:r>
              <a:rPr lang="pt-BR" sz="3200" dirty="0"/>
              <a:t>Simular as condições </a:t>
            </a:r>
            <a:r>
              <a:rPr lang="pt-BR" sz="3200" dirty="0" smtClean="0"/>
              <a:t>reais da instalação (inicial e ao longo do tempo de operação);</a:t>
            </a:r>
            <a:endParaRPr lang="pt-BR" sz="3200" dirty="0"/>
          </a:p>
          <a:p>
            <a:pPr marL="111125" indent="0" algn="just"/>
            <a:r>
              <a:rPr lang="pt-BR" sz="3200" dirty="0" smtClean="0"/>
              <a:t>Quantidade </a:t>
            </a:r>
            <a:r>
              <a:rPr lang="pt-BR" sz="3200" dirty="0"/>
              <a:t>x qualidade da </a:t>
            </a:r>
            <a:r>
              <a:rPr lang="pt-BR" sz="3200" dirty="0" smtClean="0"/>
              <a:t>iluminação;</a:t>
            </a:r>
            <a:endParaRPr lang="pt-BR" sz="3200" dirty="0"/>
          </a:p>
          <a:p>
            <a:pPr marL="111125" indent="0" algn="just"/>
            <a:r>
              <a:rPr lang="pt-BR" sz="3200" dirty="0"/>
              <a:t>Iluminância, luminância e </a:t>
            </a:r>
            <a:r>
              <a:rPr lang="pt-BR" sz="3200" dirty="0" smtClean="0"/>
              <a:t>ofuscamento;</a:t>
            </a:r>
            <a:endParaRPr lang="pt-BR" sz="3200" dirty="0"/>
          </a:p>
          <a:p>
            <a:pPr marL="111125" indent="0" algn="just"/>
            <a:r>
              <a:rPr lang="pt-BR" sz="3200" dirty="0"/>
              <a:t>“Renderização” – visualização do </a:t>
            </a:r>
            <a:r>
              <a:rPr lang="pt-BR" sz="3200" dirty="0" smtClean="0"/>
              <a:t>projeto. *</a:t>
            </a:r>
            <a:endParaRPr lang="pt-BR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3364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0" name="Picture 2" descr="100yrs_ae_cmyk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82" t="38150"/>
          <a:stretch>
            <a:fillRect/>
          </a:stretch>
        </p:blipFill>
        <p:spPr bwMode="auto">
          <a:xfrm>
            <a:off x="5940425" y="4337050"/>
            <a:ext cx="3203575" cy="2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13411" name="Rectangle 3"/>
          <p:cNvSpPr>
            <a:spLocks noChangeArrowheads="1"/>
          </p:cNvSpPr>
          <p:nvPr/>
        </p:nvSpPr>
        <p:spPr bwMode="auto">
          <a:xfrm>
            <a:off x="354298" y="376214"/>
            <a:ext cx="817555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1" hangingPunct="1">
              <a:spcBef>
                <a:spcPct val="10000"/>
              </a:spcBef>
              <a:buClr>
                <a:srgbClr val="004880"/>
              </a:buClr>
            </a:pPr>
            <a:r>
              <a:rPr lang="en-US" sz="6000" b="1" dirty="0" smtClean="0">
                <a:solidFill>
                  <a:schemeClr val="tx2"/>
                </a:solidFill>
              </a:rPr>
              <a:t>Obrigado</a:t>
            </a:r>
            <a:r>
              <a:rPr lang="en-US" sz="6000" b="1" dirty="0">
                <a:solidFill>
                  <a:schemeClr val="accent4"/>
                </a:solidFill>
              </a:rPr>
              <a:t>!</a:t>
            </a:r>
          </a:p>
        </p:txBody>
      </p:sp>
      <p:pic>
        <p:nvPicPr>
          <p:cNvPr id="6" name="Picture 2" descr="growth-tree-water_lo-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2388" y="4279698"/>
            <a:ext cx="2403632" cy="21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974770" y="2090068"/>
            <a:ext cx="5324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+mn-lt"/>
              </a:rPr>
              <a:t>Luciano Haas Rosito</a:t>
            </a:r>
          </a:p>
          <a:p>
            <a:pPr algn="ctr"/>
            <a:r>
              <a:rPr lang="pt-BR" sz="3600" dirty="0" smtClean="0">
                <a:solidFill>
                  <a:schemeClr val="tx2"/>
                </a:solidFill>
                <a:latin typeface="+mn-lt"/>
              </a:rPr>
              <a:t>Luciano.rosito2@ge.com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70676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24" y="854075"/>
            <a:ext cx="8217775" cy="996950"/>
          </a:xfrm>
        </p:spPr>
        <p:txBody>
          <a:bodyPr/>
          <a:lstStyle/>
          <a:p>
            <a:r>
              <a:rPr lang="pt-BR" sz="4000" b="1" dirty="0">
                <a:cs typeface="Arial" charset="0"/>
              </a:rPr>
              <a:t>SOFTWARE – CONCEITUAÇÃO</a:t>
            </a:r>
            <a:br>
              <a:rPr lang="pt-BR" sz="4000" b="1" dirty="0">
                <a:cs typeface="Arial" charset="0"/>
              </a:rPr>
            </a:br>
            <a:endParaRPr lang="en-US" sz="40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72966" y="2046288"/>
            <a:ext cx="8328134" cy="4233862"/>
          </a:xfrm>
        </p:spPr>
        <p:txBody>
          <a:bodyPr/>
          <a:lstStyle/>
          <a:p>
            <a:pPr marL="111125" indent="63500">
              <a:buFontTx/>
              <a:buNone/>
            </a:pPr>
            <a:r>
              <a:rPr lang="pt-BR" sz="3200" dirty="0" smtClean="0"/>
              <a:t>Sequência </a:t>
            </a:r>
            <a:r>
              <a:rPr lang="pt-BR" sz="3200" dirty="0"/>
              <a:t>de instruções </a:t>
            </a:r>
            <a:r>
              <a:rPr lang="pt-BR" sz="3200" dirty="0" smtClean="0"/>
              <a:t>a serem seguidas e/ou  executadas </a:t>
            </a:r>
            <a:r>
              <a:rPr lang="pt-BR" sz="3200" dirty="0"/>
              <a:t>em um </a:t>
            </a:r>
            <a:r>
              <a:rPr lang="pt-BR" sz="3200" dirty="0" smtClean="0"/>
              <a:t>computador</a:t>
            </a:r>
            <a:r>
              <a:rPr lang="en-US" sz="3200" dirty="0"/>
              <a:t>;</a:t>
            </a:r>
            <a:endParaRPr lang="en-US" sz="3200" dirty="0" smtClean="0"/>
          </a:p>
          <a:p>
            <a:pPr marL="111125" indent="63500">
              <a:buFontTx/>
              <a:buNone/>
            </a:pPr>
            <a:r>
              <a:rPr lang="pt-BR" sz="700" dirty="0">
                <a:cs typeface="Times New Roman" pitchFamily="18" charset="0"/>
              </a:rPr>
              <a:t/>
            </a:r>
            <a:br>
              <a:rPr lang="pt-BR" sz="700" dirty="0">
                <a:cs typeface="Times New Roman" pitchFamily="18" charset="0"/>
              </a:rPr>
            </a:br>
            <a:r>
              <a:rPr lang="pt-BR" sz="3200" dirty="0" smtClean="0">
                <a:cs typeface="Times New Roman" pitchFamily="18" charset="0"/>
              </a:rPr>
              <a:t> Também conhecido como programa; </a:t>
            </a:r>
          </a:p>
          <a:p>
            <a:pPr marL="111125" indent="63500">
              <a:buFontTx/>
              <a:buNone/>
            </a:pPr>
            <a:endParaRPr lang="pt-BR" sz="700" dirty="0" smtClean="0">
              <a:cs typeface="Times New Roman" pitchFamily="18" charset="0"/>
            </a:endParaRPr>
          </a:p>
          <a:p>
            <a:pPr marL="111125" indent="63500">
              <a:buFontTx/>
              <a:buNone/>
            </a:pPr>
            <a:r>
              <a:rPr lang="pt-BR" sz="3200" dirty="0" smtClean="0">
                <a:cs typeface="Times New Roman" pitchFamily="18" charset="0"/>
              </a:rPr>
              <a:t>Softwares específicos são classificados como aplicativos.</a:t>
            </a:r>
            <a:endParaRPr lang="pt-BR" sz="3200" dirty="0">
              <a:cs typeface="Times New Roman" pitchFamily="18" charset="0"/>
            </a:endParaRPr>
          </a:p>
          <a:p>
            <a:pPr marL="111125" indent="63500"/>
            <a:endParaRPr lang="pt-BR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430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24" y="854075"/>
            <a:ext cx="8217775" cy="996950"/>
          </a:xfrm>
        </p:spPr>
        <p:txBody>
          <a:bodyPr/>
          <a:lstStyle/>
          <a:p>
            <a:r>
              <a:rPr lang="pt-BR" sz="4000" b="1" dirty="0" smtClean="0">
                <a:cs typeface="Arial" charset="0"/>
              </a:rPr>
              <a:t>PROCESSO DO PROJETO</a:t>
            </a:r>
            <a:endParaRPr lang="en-US" sz="40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4138" y="1809806"/>
            <a:ext cx="8328134" cy="4233862"/>
          </a:xfrm>
        </p:spPr>
        <p:txBody>
          <a:bodyPr/>
          <a:lstStyle/>
          <a:p>
            <a:pPr marL="111125" indent="63500"/>
            <a:r>
              <a:rPr lang="pt-BR" sz="3200" dirty="0" smtClean="0">
                <a:cs typeface="Times New Roman" pitchFamily="18" charset="0"/>
              </a:rPr>
              <a:t>COLETA DE INFORMAÇÕES</a:t>
            </a:r>
          </a:p>
          <a:p>
            <a:pPr marL="111125" indent="63500"/>
            <a:endParaRPr lang="pt-BR" sz="1600" dirty="0" smtClean="0">
              <a:cs typeface="Times New Roman" pitchFamily="18" charset="0"/>
            </a:endParaRPr>
          </a:p>
          <a:p>
            <a:pPr marL="111125" indent="63500"/>
            <a:r>
              <a:rPr lang="pt-BR" sz="3200" dirty="0" smtClean="0">
                <a:cs typeface="Times New Roman" pitchFamily="18" charset="0"/>
              </a:rPr>
              <a:t>ANÁLISE PRELIMINAR</a:t>
            </a:r>
          </a:p>
          <a:p>
            <a:pPr marL="111125" indent="63500"/>
            <a:endParaRPr lang="pt-BR" sz="1800" dirty="0" smtClean="0">
              <a:cs typeface="Times New Roman" pitchFamily="18" charset="0"/>
            </a:endParaRPr>
          </a:p>
          <a:p>
            <a:pPr marL="111125" indent="63500"/>
            <a:r>
              <a:rPr lang="pt-BR" sz="3200" dirty="0" smtClean="0">
                <a:cs typeface="Times New Roman" pitchFamily="18" charset="0"/>
              </a:rPr>
              <a:t>ESTUDO LUMINOTÉCNICO INICIAL</a:t>
            </a:r>
          </a:p>
          <a:p>
            <a:pPr marL="111125" indent="63500"/>
            <a:endParaRPr lang="pt-BR" sz="1600" dirty="0" smtClean="0">
              <a:cs typeface="Times New Roman" pitchFamily="18" charset="0"/>
            </a:endParaRPr>
          </a:p>
          <a:p>
            <a:pPr marL="111125" indent="63500"/>
            <a:r>
              <a:rPr lang="pt-BR" sz="3200" dirty="0" smtClean="0">
                <a:cs typeface="Times New Roman" pitchFamily="18" charset="0"/>
              </a:rPr>
              <a:t>PROJETO LUMINOTÉCNICO</a:t>
            </a:r>
          </a:p>
          <a:p>
            <a:pPr marL="111125" indent="63500"/>
            <a:endParaRPr lang="pt-BR" sz="2000" dirty="0" smtClean="0">
              <a:cs typeface="Times New Roman" pitchFamily="18" charset="0"/>
            </a:endParaRPr>
          </a:p>
          <a:p>
            <a:pPr marL="111125" indent="63500"/>
            <a:endParaRPr lang="pt-BR" sz="2000" dirty="0" smtClean="0">
              <a:cs typeface="Times New Roman" pitchFamily="18" charset="0"/>
            </a:endParaRPr>
          </a:p>
          <a:p>
            <a:pPr marL="111125" indent="63500"/>
            <a:endParaRPr lang="pt-BR" sz="2000" dirty="0" smtClean="0">
              <a:cs typeface="Times New Roman" pitchFamily="18" charset="0"/>
            </a:endParaRPr>
          </a:p>
          <a:p>
            <a:pPr marL="111125" indent="63500"/>
            <a:endParaRPr lang="pt-BR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818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854" y="854075"/>
            <a:ext cx="8186245" cy="996950"/>
          </a:xfrm>
        </p:spPr>
        <p:txBody>
          <a:bodyPr/>
          <a:lstStyle/>
          <a:p>
            <a:r>
              <a:rPr lang="pt-BR" sz="4000" b="1" dirty="0">
                <a:cs typeface="Times New Roman" pitchFamily="18" charset="0"/>
              </a:rPr>
              <a:t>Iluminação </a:t>
            </a:r>
            <a:r>
              <a:rPr lang="pt-BR" sz="4000" b="1" dirty="0" smtClean="0">
                <a:cs typeface="Times New Roman" pitchFamily="18" charset="0"/>
              </a:rPr>
              <a:t>eficiente e cálculo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93" y="1794039"/>
            <a:ext cx="8024648" cy="4233862"/>
          </a:xfrm>
        </p:spPr>
        <p:txBody>
          <a:bodyPr/>
          <a:lstStyle/>
          <a:p>
            <a:pPr marL="0" indent="0" algn="just"/>
            <a:r>
              <a:rPr lang="pt-BR" sz="2800" dirty="0"/>
              <a:t>Exigências quantitativas e qualitativas de </a:t>
            </a:r>
            <a:r>
              <a:rPr lang="pt-BR" sz="2800" dirty="0" smtClean="0"/>
              <a:t>iluminação;</a:t>
            </a:r>
          </a:p>
          <a:p>
            <a:pPr marL="0" indent="0" algn="just"/>
            <a:endParaRPr lang="pt-BR" sz="100" dirty="0" smtClean="0"/>
          </a:p>
          <a:p>
            <a:pPr marL="0" indent="0" algn="just"/>
            <a:r>
              <a:rPr lang="pt-BR" sz="2800" dirty="0" smtClean="0"/>
              <a:t>Correta distribuição dos pontos e distribuição fotométrica;</a:t>
            </a:r>
            <a:endParaRPr lang="pt-BR" sz="2800" dirty="0"/>
          </a:p>
          <a:p>
            <a:pPr algn="just">
              <a:buFontTx/>
              <a:buNone/>
            </a:pPr>
            <a:endParaRPr lang="pt-BR" sz="100" dirty="0"/>
          </a:p>
          <a:p>
            <a:pPr algn="just"/>
            <a:r>
              <a:rPr lang="pt-BR" sz="2800" dirty="0"/>
              <a:t>Iluminar bem não signigica iluminar </a:t>
            </a:r>
            <a:r>
              <a:rPr lang="pt-BR" sz="2800" dirty="0" smtClean="0"/>
              <a:t>muito;</a:t>
            </a:r>
          </a:p>
          <a:p>
            <a:pPr algn="just"/>
            <a:endParaRPr lang="pt-BR" sz="1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2800" dirty="0" smtClean="0"/>
              <a:t>Iluminar o que realmente é necessário baseado em normas e recomendações nacionais/internacionais.</a:t>
            </a:r>
            <a:endParaRPr lang="pt-BR" sz="28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570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012" name="Rectangle 4"/>
          <p:cNvSpPr>
            <a:spLocks noChangeArrowheads="1"/>
          </p:cNvSpPr>
          <p:nvPr/>
        </p:nvSpPr>
        <p:spPr bwMode="auto">
          <a:xfrm>
            <a:off x="4364038" y="1944688"/>
            <a:ext cx="273685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pt-BR" sz="1400" b="1">
                <a:solidFill>
                  <a:schemeClr val="bg1"/>
                </a:solidFill>
                <a:latin typeface="GE Inspira" pitchFamily="34" charset="0"/>
              </a:rPr>
              <a:t>Gráfico de Luminancia</a:t>
            </a:r>
            <a:endParaRPr lang="en-US" sz="1400" b="1">
              <a:solidFill>
                <a:schemeClr val="bg1"/>
              </a:solidFill>
              <a:latin typeface="GE Inspira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316743" y="3315337"/>
            <a:ext cx="84889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363538">
              <a:spcBef>
                <a:spcPts val="0"/>
              </a:spcBef>
              <a:buClr>
                <a:schemeClr val="accent2"/>
              </a:buClr>
              <a:buSzPct val="130000"/>
            </a:pPr>
            <a:r>
              <a:rPr lang="pt-BR" sz="2400" b="1" dirty="0">
                <a:solidFill>
                  <a:schemeClr val="tx2"/>
                </a:solidFill>
                <a:latin typeface="+mn-lt"/>
              </a:rPr>
              <a:t>EQUIPAMENTOS PARA AVALIAÇÃO DA </a:t>
            </a:r>
            <a:r>
              <a:rPr lang="pt-BR" sz="2400" b="1" dirty="0" smtClean="0">
                <a:solidFill>
                  <a:schemeClr val="tx2"/>
                </a:solidFill>
                <a:latin typeface="+mn-lt"/>
              </a:rPr>
              <a:t>ILUMINAÇÃO </a:t>
            </a: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Novos conceitos exigem novos conhecimentos e práticas de projeto</a:t>
            </a:r>
            <a:endParaRPr lang="pt-BR" sz="2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12" descr="luminancíme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2818" y="4603378"/>
            <a:ext cx="1394787" cy="21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luximet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664" y="4603377"/>
            <a:ext cx="1021404" cy="215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14155" y="4616685"/>
            <a:ext cx="1930922" cy="40011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 dirty="0">
                <a:solidFill>
                  <a:schemeClr val="tx2"/>
                </a:solidFill>
                <a:latin typeface="+mn-lt"/>
              </a:rPr>
              <a:t>LUXÍMETRO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182434" y="4662635"/>
            <a:ext cx="2661315" cy="40011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 dirty="0">
                <a:solidFill>
                  <a:schemeClr val="tx2"/>
                </a:solidFill>
                <a:latin typeface="+mn-lt"/>
              </a:rPr>
              <a:t>LUMINANCÍMETRO</a:t>
            </a:r>
          </a:p>
        </p:txBody>
      </p:sp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354843" y="245656"/>
            <a:ext cx="8488906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4000" b="1" dirty="0" smtClean="0">
                <a:solidFill>
                  <a:schemeClr val="tx2"/>
                </a:solidFill>
                <a:latin typeface="+mn-lt"/>
              </a:rPr>
              <a:t>Atendimento as Normas</a:t>
            </a:r>
          </a:p>
          <a:p>
            <a:pPr eaLnBrk="1" hangingPunct="1"/>
            <a:endParaRPr lang="pt-BR" sz="1400" b="1" dirty="0" smtClean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NBR </a:t>
            </a:r>
            <a:r>
              <a:rPr lang="pt-BR" sz="2800" b="1" dirty="0">
                <a:solidFill>
                  <a:schemeClr val="tx2"/>
                </a:solidFill>
                <a:latin typeface="+mn-lt"/>
              </a:rPr>
              <a:t>5101 : </a:t>
            </a:r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2012  </a:t>
            </a:r>
            <a:r>
              <a:rPr lang="pt-BR" sz="2800" b="1" dirty="0">
                <a:solidFill>
                  <a:schemeClr val="tx2"/>
                </a:solidFill>
                <a:latin typeface="+mn-lt"/>
              </a:rPr>
              <a:t>– Iluminação pública</a:t>
            </a:r>
          </a:p>
          <a:p>
            <a:pPr eaLnBrk="1" hangingPunct="1"/>
            <a:endParaRPr lang="pt-BR" sz="400" dirty="0" smtClean="0">
              <a:solidFill>
                <a:schemeClr val="tx2"/>
              </a:solidFill>
            </a:endParaRPr>
          </a:p>
          <a:p>
            <a:pPr algn="just" eaLnBrk="1" hangingPunct="1"/>
            <a:r>
              <a:rPr lang="pt-BR" dirty="0">
                <a:solidFill>
                  <a:schemeClr val="tx2"/>
                </a:solidFill>
              </a:rPr>
              <a:t>F</a:t>
            </a:r>
            <a:r>
              <a:rPr lang="pt-BR" dirty="0" smtClean="0">
                <a:solidFill>
                  <a:schemeClr val="tx2"/>
                </a:solidFill>
              </a:rPr>
              <a:t>ixa requisitos, considerados como mínimos necessários, à iluminação de vias públicas, os quais são destinados a propiciar segurança aos tráfegos de pedestres e veículos</a:t>
            </a:r>
            <a:r>
              <a:rPr lang="pt-BR" dirty="0" smtClean="0">
                <a:solidFill>
                  <a:schemeClr val="tx2"/>
                </a:solidFill>
              </a:rPr>
              <a:t>. Diversas </a:t>
            </a:r>
            <a:r>
              <a:rPr lang="pt-BR" dirty="0" smtClean="0">
                <a:solidFill>
                  <a:schemeClr val="tx2"/>
                </a:solidFill>
              </a:rPr>
              <a:t>modificações:Critérios </a:t>
            </a:r>
            <a:r>
              <a:rPr lang="pt-BR" dirty="0">
                <a:solidFill>
                  <a:schemeClr val="tx2"/>
                </a:solidFill>
              </a:rPr>
              <a:t>de </a:t>
            </a:r>
            <a:r>
              <a:rPr lang="pt-BR" dirty="0" smtClean="0">
                <a:solidFill>
                  <a:schemeClr val="tx2"/>
                </a:solidFill>
              </a:rPr>
              <a:t>luminância, adequação </a:t>
            </a:r>
            <a:r>
              <a:rPr lang="pt-BR" dirty="0">
                <a:solidFill>
                  <a:schemeClr val="tx2"/>
                </a:solidFill>
              </a:rPr>
              <a:t>ao Código de Trânsito </a:t>
            </a:r>
            <a:r>
              <a:rPr lang="pt-BR" dirty="0" smtClean="0">
                <a:solidFill>
                  <a:schemeClr val="tx2"/>
                </a:solidFill>
              </a:rPr>
              <a:t>Brasileiro(definição </a:t>
            </a:r>
            <a:r>
              <a:rPr lang="pt-BR" dirty="0">
                <a:solidFill>
                  <a:schemeClr val="tx2"/>
                </a:solidFill>
              </a:rPr>
              <a:t>de vias</a:t>
            </a:r>
            <a:r>
              <a:rPr lang="pt-BR" dirty="0" smtClean="0">
                <a:solidFill>
                  <a:schemeClr val="tx2"/>
                </a:solidFill>
              </a:rPr>
              <a:t>); iluminação </a:t>
            </a:r>
            <a:r>
              <a:rPr lang="pt-BR" dirty="0">
                <a:solidFill>
                  <a:schemeClr val="tx2"/>
                </a:solidFill>
              </a:rPr>
              <a:t>do </a:t>
            </a:r>
            <a:r>
              <a:rPr lang="pt-BR" dirty="0" smtClean="0">
                <a:solidFill>
                  <a:schemeClr val="tx2"/>
                </a:solidFill>
              </a:rPr>
              <a:t>passeio–avaliação;c</a:t>
            </a:r>
            <a:r>
              <a:rPr lang="pt-BR" dirty="0" smtClean="0">
                <a:solidFill>
                  <a:schemeClr val="tx2"/>
                </a:solidFill>
                <a:cs typeface="Times New Roman" pitchFamily="18" charset="0"/>
              </a:rPr>
              <a:t>ompatibilidade com </a:t>
            </a:r>
            <a:r>
              <a:rPr lang="pt-BR" dirty="0">
                <a:solidFill>
                  <a:schemeClr val="tx2"/>
                </a:solidFill>
                <a:cs typeface="Times New Roman" pitchFamily="18" charset="0"/>
              </a:rPr>
              <a:t>a </a:t>
            </a:r>
            <a:r>
              <a:rPr lang="pt-BR" dirty="0" smtClean="0">
                <a:solidFill>
                  <a:schemeClr val="tx2"/>
                </a:solidFill>
                <a:cs typeface="Times New Roman" pitchFamily="18" charset="0"/>
              </a:rPr>
              <a:t>arborização; índices </a:t>
            </a:r>
            <a:r>
              <a:rPr lang="pt-BR" dirty="0">
                <a:solidFill>
                  <a:schemeClr val="tx2"/>
                </a:solidFill>
                <a:cs typeface="Times New Roman" pitchFamily="18" charset="0"/>
              </a:rPr>
              <a:t>mínimos </a:t>
            </a:r>
            <a:r>
              <a:rPr lang="pt-BR" dirty="0" smtClean="0">
                <a:solidFill>
                  <a:schemeClr val="tx2"/>
                </a:solidFill>
                <a:cs typeface="Times New Roman" pitchFamily="18" charset="0"/>
              </a:rPr>
              <a:t>atualizados</a:t>
            </a:r>
            <a:r>
              <a:rPr lang="pt-BR" dirty="0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pt-BR" sz="24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" name="Picture 3" descr="Norma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0888" y="245656"/>
            <a:ext cx="170497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6572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60" y="570296"/>
            <a:ext cx="8261131" cy="996950"/>
          </a:xfrm>
        </p:spPr>
        <p:txBody>
          <a:bodyPr/>
          <a:lstStyle/>
          <a:p>
            <a:r>
              <a:rPr lang="pt-BR" sz="2800" b="1" dirty="0" smtClean="0">
                <a:cs typeface="Times New Roman" pitchFamily="18" charset="0"/>
              </a:rPr>
              <a:t>Normas técnicas – referências para projetos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6" y="1261238"/>
            <a:ext cx="8119241" cy="383649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chemeClr val="tx2"/>
                </a:solidFill>
                <a:latin typeface="+mj-lt"/>
              </a:rPr>
              <a:t>NBR 5101 : 2012  – Iluminação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pública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pt-BR" sz="1400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RP-8 IESNA – Roadway </a:t>
            </a:r>
            <a:r>
              <a:rPr lang="pt-BR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lighting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pt-BR" sz="1600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CIE </a:t>
            </a:r>
            <a:r>
              <a:rPr lang="pt-BR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115 – Recomendações para iluminação de vias  com tráfego de veículos e </a:t>
            </a:r>
            <a:r>
              <a:rPr lang="pt-BR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pedestres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ABNT </a:t>
            </a:r>
            <a:r>
              <a:rPr lang="pt-BR" dirty="0">
                <a:solidFill>
                  <a:schemeClr val="tx2"/>
                </a:solidFill>
                <a:latin typeface="+mj-lt"/>
              </a:rPr>
              <a:t>NBR 5181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: </a:t>
            </a:r>
            <a:r>
              <a:rPr lang="pt-BR" dirty="0">
                <a:solidFill>
                  <a:schemeClr val="tx2"/>
                </a:solidFill>
                <a:latin typeface="+mj-lt"/>
              </a:rPr>
              <a:t>1976 – Iluminação de túneis;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 (Consulta Nacional final em 12/12/2012)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pt-BR" sz="1600" dirty="0">
              <a:solidFill>
                <a:schemeClr val="tx2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+mj-lt"/>
              </a:rPr>
              <a:t>IES RP -22 – Tunnel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lighting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CIE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88 : 2004  - Guide to the lighting of road tunnels and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underpasses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pt-BR" sz="1400" dirty="0">
              <a:solidFill>
                <a:schemeClr val="tx2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+mj-lt"/>
              </a:rPr>
              <a:t>CIE 189:2010  - Calculation of Tunnel Lighting Quality Criteria </a:t>
            </a:r>
            <a:endParaRPr lang="pt-BR" dirty="0">
              <a:solidFill>
                <a:schemeClr val="tx2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4" name="Picture 3" descr="Norma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9492" y="1218433"/>
            <a:ext cx="1186231" cy="8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istrador\Desktop\image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2038" y="6064192"/>
            <a:ext cx="1407785" cy="40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istrador\Desktop\image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271" y="6055036"/>
            <a:ext cx="1552734" cy="4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Luciano\Desktop\cie-93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688" y="5915025"/>
            <a:ext cx="100488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Documents and Settings\Luciano\Desktop\41WT8QDSBTL._SL500_SL160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8729" y="5715246"/>
            <a:ext cx="802545" cy="10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818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31193</TotalTime>
  <Words>883</Words>
  <Application>Microsoft Office PowerPoint</Application>
  <PresentationFormat>Apresentação na tela (4:3)</PresentationFormat>
  <Paragraphs>204</Paragraphs>
  <Slides>40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Office Theme</vt:lpstr>
      <vt:lpstr>  Utilização de softwares em projetos de iluminação pública</vt:lpstr>
      <vt:lpstr>Slide 2</vt:lpstr>
      <vt:lpstr>Slide 3</vt:lpstr>
      <vt:lpstr>OBJETIVO</vt:lpstr>
      <vt:lpstr>SOFTWARE – CONCEITUAÇÃO </vt:lpstr>
      <vt:lpstr>PROCESSO DO PROJETO</vt:lpstr>
      <vt:lpstr>Iluminação eficiente e cálculo</vt:lpstr>
      <vt:lpstr>Slide 8</vt:lpstr>
      <vt:lpstr>Normas técnicas – referências para projetos</vt:lpstr>
      <vt:lpstr>Premissas básicas</vt:lpstr>
      <vt:lpstr>Características</vt:lpstr>
      <vt:lpstr>Características</vt:lpstr>
      <vt:lpstr>Características</vt:lpstr>
      <vt:lpstr>Entrada de dados </vt:lpstr>
      <vt:lpstr>Saída de dados</vt:lpstr>
      <vt:lpstr>Relatórios</vt:lpstr>
      <vt:lpstr>Vantagens de utilizar </vt:lpstr>
      <vt:lpstr>Cuidados ao utilizar </vt:lpstr>
      <vt:lpstr>  Qual o melhor software?</vt:lpstr>
      <vt:lpstr>Exemplos</vt:lpstr>
      <vt:lpstr>Tipos de software</vt:lpstr>
      <vt:lpstr>Como escolher o software?</vt:lpstr>
      <vt:lpstr>Slide 23</vt:lpstr>
      <vt:lpstr>AGI32 – Comercial – Lighting Analysts               http://www.agi32.com  </vt:lpstr>
      <vt:lpstr>Exemplo</vt:lpstr>
      <vt:lpstr>Exemplo – AGI32 Seleção da configuração da via, tipo de piso, número de faixas, altura, distância entre postes, etc </vt:lpstr>
      <vt:lpstr>Exemplo Seleção das luminárias 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 DIALUX</vt:lpstr>
      <vt:lpstr>EXEMPLO DIALUX - Assistente</vt:lpstr>
      <vt:lpstr>EXEMPLO DIALUX – Catálogos online</vt:lpstr>
      <vt:lpstr>Projetos inovadores    </vt:lpstr>
      <vt:lpstr>Iluminação Pública   Ousadia, Criatividade  Soluções inovadoras  Busca pela excelência  Ferramentas para obter  estes resultados    </vt:lpstr>
      <vt:lpstr>Slide 40</vt:lpstr>
    </vt:vector>
  </TitlesOfParts>
  <Company>Y&amp;R Brands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User</dc:creator>
  <cp:lastModifiedBy>Ufjf</cp:lastModifiedBy>
  <cp:revision>1039</cp:revision>
  <cp:lastPrinted>2012-01-09T23:05:40Z</cp:lastPrinted>
  <dcterms:created xsi:type="dcterms:W3CDTF">2011-10-31T14:50:16Z</dcterms:created>
  <dcterms:modified xsi:type="dcterms:W3CDTF">2012-12-18T10:37:14Z</dcterms:modified>
</cp:coreProperties>
</file>