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648" r:id="rId1"/>
  </p:sldMasterIdLst>
  <p:notesMasterIdLst>
    <p:notesMasterId r:id="rId32"/>
  </p:notesMasterIdLst>
  <p:sldIdLst>
    <p:sldId id="256" r:id="rId2"/>
    <p:sldId id="258" r:id="rId3"/>
    <p:sldId id="293" r:id="rId4"/>
    <p:sldId id="294" r:id="rId5"/>
    <p:sldId id="295" r:id="rId6"/>
    <p:sldId id="296" r:id="rId7"/>
    <p:sldId id="297" r:id="rId8"/>
    <p:sldId id="301" r:id="rId9"/>
    <p:sldId id="299" r:id="rId10"/>
    <p:sldId id="298" r:id="rId11"/>
    <p:sldId id="302" r:id="rId12"/>
    <p:sldId id="300" r:id="rId13"/>
    <p:sldId id="303" r:id="rId14"/>
    <p:sldId id="304" r:id="rId15"/>
    <p:sldId id="323" r:id="rId16"/>
    <p:sldId id="324" r:id="rId17"/>
    <p:sldId id="325" r:id="rId18"/>
    <p:sldId id="322" r:id="rId19"/>
    <p:sldId id="326" r:id="rId20"/>
    <p:sldId id="327" r:id="rId21"/>
    <p:sldId id="328" r:id="rId22"/>
    <p:sldId id="329" r:id="rId23"/>
    <p:sldId id="330" r:id="rId24"/>
    <p:sldId id="332" r:id="rId25"/>
    <p:sldId id="331" r:id="rId26"/>
    <p:sldId id="333" r:id="rId27"/>
    <p:sldId id="334" r:id="rId28"/>
    <p:sldId id="335" r:id="rId29"/>
    <p:sldId id="321" r:id="rId30"/>
    <p:sldId id="336" r:id="rId3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4622" autoAdjust="0"/>
  </p:normalViewPr>
  <p:slideViewPr>
    <p:cSldViewPr>
      <p:cViewPr>
        <p:scale>
          <a:sx n="110" d="100"/>
          <a:sy n="110" d="100"/>
        </p:scale>
        <p:origin x="-1998"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A7FC6B8-C46A-4D1A-ADE9-FF86699FFED5}" type="datetimeFigureOut">
              <a:rPr lang="pt-BR"/>
              <a:pPr>
                <a:defRPr/>
              </a:pPr>
              <a:t>18/12/2012</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6CDBC13-35CE-4BAB-97D4-A501FABA0179}" type="slidenum">
              <a:rPr lang="pt-BR"/>
              <a:pPr>
                <a:defRPr/>
              </a:pPr>
              <a:t>‹nº›</a:t>
            </a:fld>
            <a:endParaRPr lang="pt-BR" dirty="0"/>
          </a:p>
        </p:txBody>
      </p:sp>
    </p:spTree>
    <p:extLst>
      <p:ext uri="{BB962C8B-B14F-4D97-AF65-F5344CB8AC3E}">
        <p14:creationId xmlns:p14="http://schemas.microsoft.com/office/powerpoint/2010/main" val="3014306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198A391B-C471-4782-897F-3F0C906CF90B}" type="slidenum">
              <a:rPr lang="pt-BR"/>
              <a:pPr>
                <a:defRPr/>
              </a:pPr>
              <a:t>‹nº›</a:t>
            </a:fld>
            <a:endParaRPr lang="pt-BR" dirty="0"/>
          </a:p>
        </p:txBody>
      </p:sp>
    </p:spTree>
    <p:extLst>
      <p:ext uri="{BB962C8B-B14F-4D97-AF65-F5344CB8AC3E}">
        <p14:creationId xmlns:p14="http://schemas.microsoft.com/office/powerpoint/2010/main" val="311319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EC799CC4-4EBC-4C99-8E85-3A26AF56F1A2}" type="slidenum">
              <a:rPr lang="pt-BR"/>
              <a:pPr>
                <a:defRPr/>
              </a:pPr>
              <a:t>‹nº›</a:t>
            </a:fld>
            <a:endParaRPr lang="pt-BR" dirty="0"/>
          </a:p>
        </p:txBody>
      </p:sp>
    </p:spTree>
    <p:extLst>
      <p:ext uri="{BB962C8B-B14F-4D97-AF65-F5344CB8AC3E}">
        <p14:creationId xmlns:p14="http://schemas.microsoft.com/office/powerpoint/2010/main" val="130602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CC60E8BB-4BFD-4DC5-A0DD-7C07760329D2}" type="slidenum">
              <a:rPr lang="pt-BR"/>
              <a:pPr>
                <a:defRPr/>
              </a:pPr>
              <a:t>‹nº›</a:t>
            </a:fld>
            <a:endParaRPr lang="pt-BR" dirty="0"/>
          </a:p>
        </p:txBody>
      </p:sp>
    </p:spTree>
    <p:extLst>
      <p:ext uri="{BB962C8B-B14F-4D97-AF65-F5344CB8AC3E}">
        <p14:creationId xmlns:p14="http://schemas.microsoft.com/office/powerpoint/2010/main" val="1059075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58515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dirty="0"/>
          </a:p>
        </p:txBody>
      </p:sp>
      <p:sp>
        <p:nvSpPr>
          <p:cNvPr id="5" name="Rectangle 6"/>
          <p:cNvSpPr>
            <a:spLocks noGrp="1" noChangeArrowheads="1"/>
          </p:cNvSpPr>
          <p:nvPr>
            <p:ph type="sldNum" sz="quarter" idx="12"/>
          </p:nvPr>
        </p:nvSpPr>
        <p:spPr>
          <a:ln/>
        </p:spPr>
        <p:txBody>
          <a:bodyPr/>
          <a:lstStyle>
            <a:lvl1pPr>
              <a:defRPr/>
            </a:lvl1pPr>
          </a:lstStyle>
          <a:p>
            <a:pPr>
              <a:defRPr/>
            </a:pPr>
            <a:fld id="{B8F0517A-CD2A-48CF-8DBB-1F7367B1E386}" type="slidenum">
              <a:rPr lang="pt-BR"/>
              <a:pPr>
                <a:defRPr/>
              </a:pPr>
              <a:t>‹nº›</a:t>
            </a:fld>
            <a:endParaRPr lang="pt-BR" dirty="0"/>
          </a:p>
        </p:txBody>
      </p:sp>
    </p:spTree>
    <p:extLst>
      <p:ext uri="{BB962C8B-B14F-4D97-AF65-F5344CB8AC3E}">
        <p14:creationId xmlns:p14="http://schemas.microsoft.com/office/powerpoint/2010/main" val="137338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sz="4000" baseline="0">
                <a:solidFill>
                  <a:srgbClr val="0070C0"/>
                </a:solidFill>
                <a:latin typeface="Arial" pitchFamily="34" charset="0"/>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p:txBody>
          <a:bodyPr/>
          <a:lstStyle>
            <a:lvl1pPr marL="342900" indent="-342900">
              <a:buFontTx/>
              <a:buBlip>
                <a:blip r:embed="rId2"/>
              </a:buBlip>
              <a:defRPr sz="2400" baseline="0">
                <a:latin typeface="Calibri" pitchFamily="34" charset="0"/>
              </a:defRPr>
            </a:lvl1pPr>
            <a:lvl2pPr marL="742950" indent="-285750">
              <a:buFontTx/>
              <a:buBlip>
                <a:blip r:embed="rId2"/>
              </a:buBlip>
              <a:defRPr sz="2400" baseline="0">
                <a:latin typeface="Calibri" pitchFamily="34" charset="0"/>
              </a:defRPr>
            </a:lvl2pPr>
            <a:lvl3pPr marL="1143000" indent="-228600">
              <a:buFontTx/>
              <a:buBlip>
                <a:blip r:embed="rId2"/>
              </a:buBlip>
              <a:defRPr baseline="0">
                <a:latin typeface="Calibri" pitchFamily="34" charset="0"/>
              </a:defRPr>
            </a:lvl3pPr>
            <a:lvl4pPr marL="1600200" indent="-228600">
              <a:buFontTx/>
              <a:buBlip>
                <a:blip r:embed="rId2"/>
              </a:buBlip>
              <a:defRPr baseline="0">
                <a:latin typeface="Calibri" pitchFamily="34" charset="0"/>
              </a:defRPr>
            </a:lvl4pPr>
            <a:lvl5pPr marL="2057400" indent="-228600">
              <a:buFontTx/>
              <a:buBlip>
                <a:blip r:embed="rId2"/>
              </a:buBlip>
              <a:defRPr baseline="0">
                <a:latin typeface="Calibri" pitchFamily="34" charset="0"/>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6" name="Rectangle 6"/>
          <p:cNvSpPr>
            <a:spLocks noGrp="1" noChangeArrowheads="1"/>
          </p:cNvSpPr>
          <p:nvPr>
            <p:ph type="sldNum" sz="quarter" idx="12"/>
          </p:nvPr>
        </p:nvSpPr>
        <p:spPr>
          <a:xfrm>
            <a:off x="4355976" y="6342347"/>
            <a:ext cx="611088" cy="317066"/>
          </a:xfrm>
          <a:ln/>
        </p:spPr>
        <p:txBody>
          <a:bodyPr/>
          <a:lstStyle>
            <a:lvl1pPr>
              <a:defRPr b="1" i="0" baseline="0"/>
            </a:lvl1pPr>
          </a:lstStyle>
          <a:p>
            <a:pPr>
              <a:defRPr/>
            </a:pPr>
            <a:fld id="{8AB5B7D8-EC19-4ACA-80E8-364C9B96AF10}" type="slidenum">
              <a:rPr lang="pt-BR" smtClean="0"/>
              <a:pPr>
                <a:defRPr/>
              </a:pPr>
              <a:t>‹nº›</a:t>
            </a:fld>
            <a:endParaRPr lang="pt-BR" dirty="0"/>
          </a:p>
        </p:txBody>
      </p:sp>
      <p:pic>
        <p:nvPicPr>
          <p:cNvPr id="7" name="Picture 1" descr="D:\CLAUDIO\Engenharia\Doutorado\CBEE\nimo_logo_vector2.png"/>
          <p:cNvPicPr>
            <a:picLocks noChangeAspect="1" noChangeArrowheads="1"/>
          </p:cNvPicPr>
          <p:nvPr userDrawn="1"/>
        </p:nvPicPr>
        <p:blipFill>
          <a:blip r:embed="rId3" cstate="email"/>
          <a:srcRect/>
          <a:stretch>
            <a:fillRect/>
          </a:stretch>
        </p:blipFill>
        <p:spPr bwMode="auto">
          <a:xfrm>
            <a:off x="107504" y="6260393"/>
            <a:ext cx="1440031" cy="480975"/>
          </a:xfrm>
          <a:prstGeom prst="rect">
            <a:avLst/>
          </a:prstGeom>
          <a:noFill/>
        </p:spPr>
      </p:pic>
      <p:pic>
        <p:nvPicPr>
          <p:cNvPr id="10" name="Imagem 9"/>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44408" y="6199003"/>
            <a:ext cx="737617" cy="542365"/>
          </a:xfrm>
          <a:prstGeom prst="rect">
            <a:avLst/>
          </a:prstGeom>
        </p:spPr>
      </p:pic>
    </p:spTree>
    <p:extLst>
      <p:ext uri="{BB962C8B-B14F-4D97-AF65-F5344CB8AC3E}">
        <p14:creationId xmlns:p14="http://schemas.microsoft.com/office/powerpoint/2010/main" val="151862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FC997CF9-CFB0-4869-8506-8D0DC9B99392}" type="slidenum">
              <a:rPr lang="pt-BR"/>
              <a:pPr>
                <a:defRPr/>
              </a:pPr>
              <a:t>‹nº›</a:t>
            </a:fld>
            <a:endParaRPr lang="pt-BR" dirty="0"/>
          </a:p>
        </p:txBody>
      </p:sp>
    </p:spTree>
    <p:extLst>
      <p:ext uri="{BB962C8B-B14F-4D97-AF65-F5344CB8AC3E}">
        <p14:creationId xmlns:p14="http://schemas.microsoft.com/office/powerpoint/2010/main" val="135353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dirty="0"/>
          </a:p>
        </p:txBody>
      </p:sp>
      <p:sp>
        <p:nvSpPr>
          <p:cNvPr id="7" name="Rectangle 6"/>
          <p:cNvSpPr>
            <a:spLocks noGrp="1" noChangeArrowheads="1"/>
          </p:cNvSpPr>
          <p:nvPr>
            <p:ph type="sldNum" sz="quarter" idx="12"/>
          </p:nvPr>
        </p:nvSpPr>
        <p:spPr>
          <a:ln/>
        </p:spPr>
        <p:txBody>
          <a:bodyPr/>
          <a:lstStyle>
            <a:lvl1pPr>
              <a:defRPr/>
            </a:lvl1pPr>
          </a:lstStyle>
          <a:p>
            <a:pPr>
              <a:defRPr/>
            </a:pPr>
            <a:fld id="{890B2FD5-B114-4315-94DA-023515455DD0}" type="slidenum">
              <a:rPr lang="pt-BR"/>
              <a:pPr>
                <a:defRPr/>
              </a:pPr>
              <a:t>‹nº›</a:t>
            </a:fld>
            <a:endParaRPr lang="pt-BR" dirty="0"/>
          </a:p>
        </p:txBody>
      </p:sp>
    </p:spTree>
    <p:extLst>
      <p:ext uri="{BB962C8B-B14F-4D97-AF65-F5344CB8AC3E}">
        <p14:creationId xmlns:p14="http://schemas.microsoft.com/office/powerpoint/2010/main" val="381537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dirty="0"/>
          </a:p>
        </p:txBody>
      </p:sp>
      <p:sp>
        <p:nvSpPr>
          <p:cNvPr id="9" name="Rectangle 6"/>
          <p:cNvSpPr>
            <a:spLocks noGrp="1" noChangeArrowheads="1"/>
          </p:cNvSpPr>
          <p:nvPr>
            <p:ph type="sldNum" sz="quarter" idx="12"/>
          </p:nvPr>
        </p:nvSpPr>
        <p:spPr>
          <a:ln/>
        </p:spPr>
        <p:txBody>
          <a:bodyPr/>
          <a:lstStyle>
            <a:lvl1pPr>
              <a:defRPr/>
            </a:lvl1pPr>
          </a:lstStyle>
          <a:p>
            <a:pPr>
              <a:defRPr/>
            </a:pPr>
            <a:fld id="{7CA58A8E-4578-442D-9C01-B68FDD588575}" type="slidenum">
              <a:rPr lang="pt-BR"/>
              <a:pPr>
                <a:defRPr/>
              </a:pPr>
              <a:t>‹nº›</a:t>
            </a:fld>
            <a:endParaRPr lang="pt-BR" dirty="0"/>
          </a:p>
        </p:txBody>
      </p:sp>
    </p:spTree>
    <p:extLst>
      <p:ext uri="{BB962C8B-B14F-4D97-AF65-F5344CB8AC3E}">
        <p14:creationId xmlns:p14="http://schemas.microsoft.com/office/powerpoint/2010/main" val="323500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dirty="0"/>
          </a:p>
        </p:txBody>
      </p:sp>
      <p:sp>
        <p:nvSpPr>
          <p:cNvPr id="5" name="Rectangle 6"/>
          <p:cNvSpPr>
            <a:spLocks noGrp="1" noChangeArrowheads="1"/>
          </p:cNvSpPr>
          <p:nvPr>
            <p:ph type="sldNum" sz="quarter" idx="12"/>
          </p:nvPr>
        </p:nvSpPr>
        <p:spPr>
          <a:ln/>
        </p:spPr>
        <p:txBody>
          <a:bodyPr/>
          <a:lstStyle>
            <a:lvl1pPr>
              <a:defRPr/>
            </a:lvl1pPr>
          </a:lstStyle>
          <a:p>
            <a:pPr>
              <a:defRPr/>
            </a:pPr>
            <a:fld id="{CD19BD15-85D5-4075-8D08-101BBE5D6C88}" type="slidenum">
              <a:rPr lang="pt-BR"/>
              <a:pPr>
                <a:defRPr/>
              </a:pPr>
              <a:t>‹nº›</a:t>
            </a:fld>
            <a:endParaRPr lang="pt-BR" dirty="0"/>
          </a:p>
        </p:txBody>
      </p:sp>
    </p:spTree>
    <p:extLst>
      <p:ext uri="{BB962C8B-B14F-4D97-AF65-F5344CB8AC3E}">
        <p14:creationId xmlns:p14="http://schemas.microsoft.com/office/powerpoint/2010/main" val="254256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dirty="0"/>
          </a:p>
        </p:txBody>
      </p:sp>
      <p:sp>
        <p:nvSpPr>
          <p:cNvPr id="4" name="Rectangle 6"/>
          <p:cNvSpPr>
            <a:spLocks noGrp="1" noChangeArrowheads="1"/>
          </p:cNvSpPr>
          <p:nvPr>
            <p:ph type="sldNum" sz="quarter" idx="12"/>
          </p:nvPr>
        </p:nvSpPr>
        <p:spPr>
          <a:ln/>
        </p:spPr>
        <p:txBody>
          <a:bodyPr/>
          <a:lstStyle>
            <a:lvl1pPr>
              <a:defRPr/>
            </a:lvl1pPr>
          </a:lstStyle>
          <a:p>
            <a:pPr>
              <a:defRPr/>
            </a:pPr>
            <a:fld id="{012D8E7F-EFD2-40D1-A745-FAE02DA4FA79}" type="slidenum">
              <a:rPr lang="pt-BR"/>
              <a:pPr>
                <a:defRPr/>
              </a:pPr>
              <a:t>‹nº›</a:t>
            </a:fld>
            <a:endParaRPr lang="pt-BR" dirty="0"/>
          </a:p>
        </p:txBody>
      </p:sp>
    </p:spTree>
    <p:extLst>
      <p:ext uri="{BB962C8B-B14F-4D97-AF65-F5344CB8AC3E}">
        <p14:creationId xmlns:p14="http://schemas.microsoft.com/office/powerpoint/2010/main" val="367480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dirty="0"/>
          </a:p>
        </p:txBody>
      </p:sp>
      <p:sp>
        <p:nvSpPr>
          <p:cNvPr id="7" name="Rectangle 6"/>
          <p:cNvSpPr>
            <a:spLocks noGrp="1" noChangeArrowheads="1"/>
          </p:cNvSpPr>
          <p:nvPr>
            <p:ph type="sldNum" sz="quarter" idx="12"/>
          </p:nvPr>
        </p:nvSpPr>
        <p:spPr>
          <a:ln/>
        </p:spPr>
        <p:txBody>
          <a:bodyPr/>
          <a:lstStyle>
            <a:lvl1pPr>
              <a:defRPr/>
            </a:lvl1pPr>
          </a:lstStyle>
          <a:p>
            <a:pPr>
              <a:defRPr/>
            </a:pPr>
            <a:fld id="{9F241190-1AE7-4283-9C9D-CF2E69EB475E}" type="slidenum">
              <a:rPr lang="pt-BR"/>
              <a:pPr>
                <a:defRPr/>
              </a:pPr>
              <a:t>‹nº›</a:t>
            </a:fld>
            <a:endParaRPr lang="pt-BR" dirty="0"/>
          </a:p>
        </p:txBody>
      </p:sp>
    </p:spTree>
    <p:extLst>
      <p:ext uri="{BB962C8B-B14F-4D97-AF65-F5344CB8AC3E}">
        <p14:creationId xmlns:p14="http://schemas.microsoft.com/office/powerpoint/2010/main" val="374105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dirty="0" smtClean="0"/>
              <a:t>Clique no ícone para adicionar uma imagem</a:t>
            </a:r>
            <a:endParaRPr lang="pt-BR" noProof="0"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dirty="0"/>
          </a:p>
        </p:txBody>
      </p:sp>
      <p:sp>
        <p:nvSpPr>
          <p:cNvPr id="7" name="Rectangle 6"/>
          <p:cNvSpPr>
            <a:spLocks noGrp="1" noChangeArrowheads="1"/>
          </p:cNvSpPr>
          <p:nvPr>
            <p:ph type="sldNum" sz="quarter" idx="12"/>
          </p:nvPr>
        </p:nvSpPr>
        <p:spPr>
          <a:ln/>
        </p:spPr>
        <p:txBody>
          <a:bodyPr/>
          <a:lstStyle>
            <a:lvl1pPr>
              <a:defRPr/>
            </a:lvl1pPr>
          </a:lstStyle>
          <a:p>
            <a:pPr>
              <a:defRPr/>
            </a:pPr>
            <a:fld id="{7A7E054B-EAD4-4710-A8BA-095279163EF1}" type="slidenum">
              <a:rPr lang="pt-BR"/>
              <a:pPr>
                <a:defRPr/>
              </a:pPr>
              <a:t>‹nº›</a:t>
            </a:fld>
            <a:endParaRPr lang="pt-BR" dirty="0"/>
          </a:p>
        </p:txBody>
      </p:sp>
    </p:spTree>
    <p:extLst>
      <p:ext uri="{BB962C8B-B14F-4D97-AF65-F5344CB8AC3E}">
        <p14:creationId xmlns:p14="http://schemas.microsoft.com/office/powerpoint/2010/main" val="30038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lumMod val="6000"/>
                <a:lumOff val="94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t-BR"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D26C8C-FE07-4266-986B-24994ECD2E0D}" type="slidenum">
              <a:rPr lang="pt-BR"/>
              <a:pPr>
                <a:defRPr/>
              </a:pPr>
              <a:t>‹nº›</a:t>
            </a:fld>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ubtítulo 2"/>
          <p:cNvSpPr>
            <a:spLocks/>
          </p:cNvSpPr>
          <p:nvPr/>
        </p:nvSpPr>
        <p:spPr bwMode="auto">
          <a:xfrm>
            <a:off x="682478" y="4373091"/>
            <a:ext cx="792197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r>
              <a:rPr lang="pt-BR" dirty="0" smtClean="0">
                <a:solidFill>
                  <a:srgbClr val="0070C0"/>
                </a:solidFill>
                <a:latin typeface="Calibri" pitchFamily="34" charset="0"/>
                <a:cs typeface="Calibri" pitchFamily="34" charset="0"/>
              </a:rPr>
              <a:t>Professor Henrique A. C. Braga, </a:t>
            </a:r>
            <a:r>
              <a:rPr lang="pt-BR" dirty="0" err="1" smtClean="0">
                <a:solidFill>
                  <a:srgbClr val="0070C0"/>
                </a:solidFill>
                <a:latin typeface="Calibri" pitchFamily="34" charset="0"/>
                <a:cs typeface="Calibri" pitchFamily="34" charset="0"/>
              </a:rPr>
              <a:t>Dr.Eng</a:t>
            </a:r>
            <a:endParaRPr lang="pt-BR" sz="2400" dirty="0">
              <a:solidFill>
                <a:srgbClr val="0070C0"/>
              </a:solidFill>
              <a:latin typeface="Calibri" pitchFamily="34" charset="0"/>
              <a:cs typeface="Calibri" pitchFamily="34" charset="0"/>
            </a:endParaRPr>
          </a:p>
        </p:txBody>
      </p:sp>
      <p:sp>
        <p:nvSpPr>
          <p:cNvPr id="1031" name="Título 1"/>
          <p:cNvSpPr>
            <a:spLocks/>
          </p:cNvSpPr>
          <p:nvPr/>
        </p:nvSpPr>
        <p:spPr bwMode="auto">
          <a:xfrm>
            <a:off x="1403648" y="5229498"/>
            <a:ext cx="655272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b="1" dirty="0" err="1" smtClean="0">
                <a:solidFill>
                  <a:schemeClr val="bg2">
                    <a:lumMod val="50000"/>
                  </a:schemeClr>
                </a:solidFill>
                <a:latin typeface="Calibri" pitchFamily="34" charset="0"/>
              </a:rPr>
              <a:t>Núcleo</a:t>
            </a:r>
            <a:r>
              <a:rPr lang="en-US" b="1" dirty="0" smtClean="0">
                <a:solidFill>
                  <a:schemeClr val="bg2">
                    <a:lumMod val="50000"/>
                  </a:schemeClr>
                </a:solidFill>
                <a:latin typeface="Calibri" pitchFamily="34" charset="0"/>
              </a:rPr>
              <a:t> de </a:t>
            </a:r>
            <a:r>
              <a:rPr lang="en-US" b="1" dirty="0" err="1" smtClean="0">
                <a:solidFill>
                  <a:schemeClr val="bg2">
                    <a:lumMod val="50000"/>
                  </a:schemeClr>
                </a:solidFill>
                <a:latin typeface="Calibri" pitchFamily="34" charset="0"/>
              </a:rPr>
              <a:t>Iluminação</a:t>
            </a:r>
            <a:r>
              <a:rPr lang="en-US" b="1" dirty="0" smtClean="0">
                <a:solidFill>
                  <a:schemeClr val="bg2">
                    <a:lumMod val="50000"/>
                  </a:schemeClr>
                </a:solidFill>
                <a:latin typeface="Calibri" pitchFamily="34" charset="0"/>
              </a:rPr>
              <a:t> </a:t>
            </a:r>
            <a:r>
              <a:rPr lang="en-US" b="1" dirty="0" err="1" smtClean="0">
                <a:solidFill>
                  <a:schemeClr val="bg2">
                    <a:lumMod val="50000"/>
                  </a:schemeClr>
                </a:solidFill>
                <a:latin typeface="Calibri" pitchFamily="34" charset="0"/>
              </a:rPr>
              <a:t>Moderna</a:t>
            </a:r>
            <a:r>
              <a:rPr lang="en-US" b="1" dirty="0" smtClean="0">
                <a:solidFill>
                  <a:schemeClr val="bg2">
                    <a:lumMod val="50000"/>
                  </a:schemeClr>
                </a:solidFill>
                <a:latin typeface="Calibri" pitchFamily="34" charset="0"/>
              </a:rPr>
              <a:t> (NIMO</a:t>
            </a:r>
            <a:r>
              <a:rPr lang="en-US" b="1" dirty="0">
                <a:solidFill>
                  <a:schemeClr val="bg2">
                    <a:lumMod val="50000"/>
                  </a:schemeClr>
                </a:solidFill>
                <a:latin typeface="Calibri" pitchFamily="34" charset="0"/>
              </a:rPr>
              <a:t>)</a:t>
            </a:r>
            <a:r>
              <a:rPr lang="en-US" dirty="0">
                <a:solidFill>
                  <a:schemeClr val="bg2">
                    <a:lumMod val="50000"/>
                  </a:schemeClr>
                </a:solidFill>
                <a:latin typeface="Calibri" pitchFamily="34" charset="0"/>
              </a:rPr>
              <a:t/>
            </a:r>
            <a:br>
              <a:rPr lang="en-US" dirty="0">
                <a:solidFill>
                  <a:schemeClr val="bg2">
                    <a:lumMod val="50000"/>
                  </a:schemeClr>
                </a:solidFill>
                <a:latin typeface="Calibri" pitchFamily="34" charset="0"/>
              </a:rPr>
            </a:br>
            <a:r>
              <a:rPr lang="en-US" dirty="0" err="1" smtClean="0">
                <a:solidFill>
                  <a:schemeClr val="bg2">
                    <a:lumMod val="50000"/>
                  </a:schemeClr>
                </a:solidFill>
                <a:latin typeface="Calibri" pitchFamily="34" charset="0"/>
              </a:rPr>
              <a:t>Universidade</a:t>
            </a:r>
            <a:r>
              <a:rPr lang="en-US" dirty="0" smtClean="0">
                <a:solidFill>
                  <a:schemeClr val="bg2">
                    <a:lumMod val="50000"/>
                  </a:schemeClr>
                </a:solidFill>
                <a:latin typeface="Calibri" pitchFamily="34" charset="0"/>
              </a:rPr>
              <a:t> Federal de Juiz </a:t>
            </a:r>
            <a:r>
              <a:rPr lang="en-US" dirty="0">
                <a:solidFill>
                  <a:schemeClr val="bg2">
                    <a:lumMod val="50000"/>
                  </a:schemeClr>
                </a:solidFill>
                <a:latin typeface="Calibri" pitchFamily="34" charset="0"/>
              </a:rPr>
              <a:t>de </a:t>
            </a:r>
            <a:r>
              <a:rPr lang="en-US" dirty="0" err="1">
                <a:solidFill>
                  <a:schemeClr val="bg2">
                    <a:lumMod val="50000"/>
                  </a:schemeClr>
                </a:solidFill>
                <a:latin typeface="Calibri" pitchFamily="34" charset="0"/>
              </a:rPr>
              <a:t>Fora</a:t>
            </a:r>
            <a:r>
              <a:rPr lang="en-US" dirty="0">
                <a:solidFill>
                  <a:schemeClr val="bg2">
                    <a:lumMod val="50000"/>
                  </a:schemeClr>
                </a:solidFill>
                <a:latin typeface="Calibri" pitchFamily="34" charset="0"/>
              </a:rPr>
              <a:t> (UFJF)</a:t>
            </a:r>
          </a:p>
          <a:p>
            <a:pPr algn="ctr"/>
            <a:endParaRPr lang="en-US" dirty="0" smtClean="0">
              <a:solidFill>
                <a:schemeClr val="bg2">
                  <a:lumMod val="50000"/>
                </a:schemeClr>
              </a:solidFill>
              <a:latin typeface="Calibri" pitchFamily="34" charset="0"/>
            </a:endParaRPr>
          </a:p>
          <a:p>
            <a:pPr algn="ctr"/>
            <a:endParaRPr lang="pt-BR" dirty="0">
              <a:solidFill>
                <a:schemeClr val="bg2">
                  <a:lumMod val="50000"/>
                </a:schemeClr>
              </a:solidFill>
              <a:latin typeface="Calibri" pitchFamily="34" charset="0"/>
            </a:endParaRPr>
          </a:p>
        </p:txBody>
      </p:sp>
      <p:sp>
        <p:nvSpPr>
          <p:cNvPr id="8" name="Título 1"/>
          <p:cNvSpPr>
            <a:spLocks/>
          </p:cNvSpPr>
          <p:nvPr/>
        </p:nvSpPr>
        <p:spPr bwMode="auto">
          <a:xfrm>
            <a:off x="477376" y="2636912"/>
            <a:ext cx="821537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800" b="1" dirty="0" err="1" smtClean="0">
                <a:solidFill>
                  <a:schemeClr val="bg2">
                    <a:lumMod val="50000"/>
                  </a:schemeClr>
                </a:solidFill>
                <a:latin typeface="Eras Demi ITC" pitchFamily="34" charset="0"/>
              </a:rPr>
              <a:t>Projeto</a:t>
            </a:r>
            <a:r>
              <a:rPr lang="en-US" sz="4800" b="1" dirty="0" smtClean="0">
                <a:solidFill>
                  <a:schemeClr val="bg2">
                    <a:lumMod val="50000"/>
                  </a:schemeClr>
                </a:solidFill>
                <a:latin typeface="Eras Demi ITC" pitchFamily="34" charset="0"/>
              </a:rPr>
              <a:t> de </a:t>
            </a:r>
            <a:r>
              <a:rPr lang="en-US" sz="4800" b="1" dirty="0" err="1" smtClean="0">
                <a:solidFill>
                  <a:schemeClr val="bg2">
                    <a:lumMod val="50000"/>
                  </a:schemeClr>
                </a:solidFill>
                <a:latin typeface="Eras Demi ITC" pitchFamily="34" charset="0"/>
              </a:rPr>
              <a:t>Iluminação</a:t>
            </a:r>
            <a:r>
              <a:rPr lang="en-US" sz="4800" b="1" dirty="0" smtClean="0">
                <a:solidFill>
                  <a:schemeClr val="bg2">
                    <a:lumMod val="50000"/>
                  </a:schemeClr>
                </a:solidFill>
                <a:latin typeface="Eras Demi ITC" pitchFamily="34" charset="0"/>
              </a:rPr>
              <a:t> com </a:t>
            </a:r>
            <a:r>
              <a:rPr lang="en-US" sz="4800" b="1" dirty="0" err="1" smtClean="0">
                <a:solidFill>
                  <a:schemeClr val="bg2">
                    <a:lumMod val="50000"/>
                  </a:schemeClr>
                </a:solidFill>
                <a:latin typeface="Eras Demi ITC" pitchFamily="34" charset="0"/>
              </a:rPr>
              <a:t>Tecnologia</a:t>
            </a:r>
            <a:r>
              <a:rPr lang="en-US" sz="4800" b="1" dirty="0" smtClean="0">
                <a:solidFill>
                  <a:schemeClr val="bg2">
                    <a:lumMod val="50000"/>
                  </a:schemeClr>
                </a:solidFill>
                <a:latin typeface="Eras Demi ITC" pitchFamily="34" charset="0"/>
              </a:rPr>
              <a:t> LED UFJF</a:t>
            </a:r>
            <a:endParaRPr lang="en-US" sz="4800" dirty="0" smtClean="0">
              <a:solidFill>
                <a:schemeClr val="bg2">
                  <a:lumMod val="50000"/>
                </a:schemeClr>
              </a:solidFill>
              <a:latin typeface="Eras Demi ITC" pitchFamily="34" charset="0"/>
            </a:endParaRPr>
          </a:p>
          <a:p>
            <a:pPr algn="ctr"/>
            <a:endParaRPr lang="pt-BR" dirty="0">
              <a:solidFill>
                <a:schemeClr val="bg2">
                  <a:lumMod val="50000"/>
                </a:schemeClr>
              </a:solidFill>
              <a:latin typeface="Eras Demi ITC" pitchFamily="34" charset="0"/>
            </a:endParaRPr>
          </a:p>
        </p:txBody>
      </p:sp>
      <p:pic>
        <p:nvPicPr>
          <p:cNvPr id="187398" name="Picture 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116631"/>
            <a:ext cx="1728192" cy="176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2080" y="116631"/>
            <a:ext cx="3639403" cy="1141863"/>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Situação atual</a:t>
            </a:r>
            <a:endParaRPr lang="pt-BR" dirty="0"/>
          </a:p>
        </p:txBody>
      </p:sp>
      <p:sp>
        <p:nvSpPr>
          <p:cNvPr id="3" name="Espaço Reservado para Conteúdo 2"/>
          <p:cNvSpPr>
            <a:spLocks noGrp="1"/>
          </p:cNvSpPr>
          <p:nvPr>
            <p:ph idx="1"/>
          </p:nvPr>
        </p:nvSpPr>
        <p:spPr>
          <a:xfrm>
            <a:off x="100010" y="1260491"/>
            <a:ext cx="8792470" cy="2097071"/>
          </a:xfrm>
        </p:spPr>
        <p:txBody>
          <a:bodyPr/>
          <a:lstStyle/>
          <a:p>
            <a:pPr algn="just"/>
            <a:r>
              <a:rPr lang="pt-BR" dirty="0" smtClean="0"/>
              <a:t>Atualmente são empregadas lâmpadas de vapor de sódio em alta pressão de 250 W em luminárias fechadas com compartimento para os reatores eletromagnéticos convencionais (apesar da indicação de 400 W);</a:t>
            </a:r>
          </a:p>
        </p:txBody>
      </p:sp>
      <p:sp>
        <p:nvSpPr>
          <p:cNvPr id="5" name="Espaço Reservado para Número de Slide 4"/>
          <p:cNvSpPr>
            <a:spLocks noGrp="1"/>
          </p:cNvSpPr>
          <p:nvPr>
            <p:ph type="sldNum" sz="quarter" idx="12"/>
          </p:nvPr>
        </p:nvSpPr>
        <p:spPr/>
        <p:txBody>
          <a:bodyPr/>
          <a:lstStyle/>
          <a:p>
            <a:pPr>
              <a:defRPr/>
            </a:pPr>
            <a:fld id="{8AB5B7D8-EC19-4ACA-80E8-364C9B96AF10}" type="slidenum">
              <a:rPr lang="pt-BR" smtClean="0"/>
              <a:pPr>
                <a:defRPr/>
              </a:pPr>
              <a:t>10</a:t>
            </a:fld>
            <a:endParaRPr lang="pt-BR" dirty="0"/>
          </a:p>
        </p:txBody>
      </p:sp>
      <p:pic>
        <p:nvPicPr>
          <p:cNvPr id="162819" name="Picture 3" descr="DSC03027"/>
          <p:cNvPicPr>
            <a:picLocks noChangeAspect="1" noChangeArrowheads="1"/>
          </p:cNvPicPr>
          <p:nvPr/>
        </p:nvPicPr>
        <p:blipFill>
          <a:blip r:embed="rId2" cstate="email"/>
          <a:srcRect/>
          <a:stretch>
            <a:fillRect/>
          </a:stretch>
        </p:blipFill>
        <p:spPr bwMode="auto">
          <a:xfrm>
            <a:off x="1907704" y="2996952"/>
            <a:ext cx="5089768" cy="27685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Situação atual (análise de campo)</a:t>
            </a:r>
            <a:endParaRPr lang="pt-BR" dirty="0"/>
          </a:p>
        </p:txBody>
      </p:sp>
      <p:sp>
        <p:nvSpPr>
          <p:cNvPr id="3" name="Espaço Reservado para Conteúdo 2"/>
          <p:cNvSpPr>
            <a:spLocks noGrp="1"/>
          </p:cNvSpPr>
          <p:nvPr>
            <p:ph idx="1"/>
          </p:nvPr>
        </p:nvSpPr>
        <p:spPr/>
        <p:txBody>
          <a:bodyPr/>
          <a:lstStyle/>
          <a:p>
            <a:r>
              <a:rPr lang="pt-BR" dirty="0" smtClean="0"/>
              <a:t>Foram realizadas medições em um trecho representativo do anel viário, onde a influência da iluminação proveniente de postes não adjacentes e da arborização podem ser considerados desprezíveis;</a:t>
            </a:r>
          </a:p>
          <a:p>
            <a:r>
              <a:rPr lang="pt-BR" dirty="0" smtClean="0"/>
              <a:t>Medição das iluminâncias de acordo com a malha de inspeção da NBR 5101 (11 linhas transversais à via, igualmente espaçadas, cada uma com 10 pontos equidistantes);</a:t>
            </a:r>
          </a:p>
        </p:txBody>
      </p:sp>
      <p:sp>
        <p:nvSpPr>
          <p:cNvPr id="5" name="Espaço Reservado para Número de Slide 4"/>
          <p:cNvSpPr>
            <a:spLocks noGrp="1"/>
          </p:cNvSpPr>
          <p:nvPr>
            <p:ph type="sldNum" sz="quarter" idx="12"/>
          </p:nvPr>
        </p:nvSpPr>
        <p:spPr/>
        <p:txBody>
          <a:bodyPr/>
          <a:lstStyle/>
          <a:p>
            <a:pPr>
              <a:defRPr/>
            </a:pPr>
            <a:fld id="{8AB5B7D8-EC19-4ACA-80E8-364C9B96AF10}" type="slidenum">
              <a:rPr lang="pt-BR" smtClean="0"/>
              <a:pPr>
                <a:defRPr/>
              </a:pPr>
              <a:t>11</a:t>
            </a:fld>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Situação atual (análise de campo)</a:t>
            </a:r>
            <a:endParaRPr lang="pt-BR" dirty="0"/>
          </a:p>
        </p:txBody>
      </p:sp>
      <p:sp>
        <p:nvSpPr>
          <p:cNvPr id="3" name="Espaço Reservado para Conteúdo 2"/>
          <p:cNvSpPr>
            <a:spLocks noGrp="1"/>
          </p:cNvSpPr>
          <p:nvPr>
            <p:ph idx="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pPr>
              <a:defRPr/>
            </a:pPr>
            <a:fld id="{8AB5B7D8-EC19-4ACA-80E8-364C9B96AF10}" type="slidenum">
              <a:rPr lang="pt-BR" smtClean="0"/>
              <a:pPr>
                <a:defRPr/>
              </a:pPr>
              <a:t>12</a:t>
            </a:fld>
            <a:endParaRPr lang="pt-BR" dirty="0"/>
          </a:p>
        </p:txBody>
      </p:sp>
      <p:pic>
        <p:nvPicPr>
          <p:cNvPr id="6" name="Picture 2"/>
          <p:cNvPicPr>
            <a:picLocks noChangeAspect="1" noChangeArrowheads="1"/>
          </p:cNvPicPr>
          <p:nvPr/>
        </p:nvPicPr>
        <p:blipFill>
          <a:blip r:embed="rId2"/>
          <a:srcRect/>
          <a:stretch>
            <a:fillRect/>
          </a:stretch>
        </p:blipFill>
        <p:spPr bwMode="auto">
          <a:xfrm>
            <a:off x="1475656" y="2204864"/>
            <a:ext cx="6091344" cy="2613085"/>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email"/>
          <a:srcRect/>
          <a:stretch>
            <a:fillRect/>
          </a:stretch>
        </p:blipFill>
        <p:spPr bwMode="auto">
          <a:xfrm>
            <a:off x="1475656" y="4845784"/>
            <a:ext cx="5438978" cy="871252"/>
          </a:xfrm>
          <a:prstGeom prst="rect">
            <a:avLst/>
          </a:prstGeom>
          <a:noFill/>
          <a:ln w="9525">
            <a:noFill/>
            <a:miter lim="800000"/>
            <a:headEnd/>
            <a:tailEnd/>
          </a:ln>
          <a:effectLst/>
        </p:spPr>
      </p:pic>
      <p:sp>
        <p:nvSpPr>
          <p:cNvPr id="8" name="CaixaDeTexto 7"/>
          <p:cNvSpPr txBox="1"/>
          <p:nvPr/>
        </p:nvSpPr>
        <p:spPr>
          <a:xfrm>
            <a:off x="819017" y="1324261"/>
            <a:ext cx="7215238" cy="461665"/>
          </a:xfrm>
          <a:prstGeom prst="rect">
            <a:avLst/>
          </a:prstGeom>
          <a:noFill/>
        </p:spPr>
        <p:txBody>
          <a:bodyPr wrap="square" rtlCol="0">
            <a:spAutoFit/>
          </a:bodyPr>
          <a:lstStyle/>
          <a:p>
            <a:r>
              <a:rPr lang="pt-BR" sz="2400" dirty="0" smtClean="0"/>
              <a:t>Malha para inspeção de </a:t>
            </a:r>
            <a:r>
              <a:rPr lang="pt-BR" sz="2400" dirty="0" err="1" smtClean="0"/>
              <a:t>iluminâncias</a:t>
            </a:r>
            <a:r>
              <a:rPr lang="pt-BR" sz="2400" dirty="0" smtClean="0"/>
              <a:t> (NBR 5101)</a:t>
            </a:r>
            <a:endParaRPr lang="pt-B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Situação atual (análise de campo)</a:t>
            </a:r>
            <a:endParaRPr lang="pt-BR" dirty="0"/>
          </a:p>
        </p:txBody>
      </p:sp>
      <p:sp>
        <p:nvSpPr>
          <p:cNvPr id="3" name="Espaço Reservado para Conteúdo 2"/>
          <p:cNvSpPr>
            <a:spLocks noGrp="1"/>
          </p:cNvSpPr>
          <p:nvPr>
            <p:ph idx="1"/>
          </p:nvPr>
        </p:nvSpPr>
        <p:spPr>
          <a:xfrm>
            <a:off x="214282" y="1142984"/>
            <a:ext cx="8229600" cy="4525963"/>
          </a:xfrm>
        </p:spPr>
        <p:txBody>
          <a:bodyPr/>
          <a:lstStyle/>
          <a:p>
            <a:r>
              <a:rPr lang="pt-BR" dirty="0" smtClean="0"/>
              <a:t>Posicionamento da malha de inspeção.</a:t>
            </a:r>
            <a:endParaRPr lang="pt-BR" dirty="0"/>
          </a:p>
        </p:txBody>
      </p:sp>
      <p:sp>
        <p:nvSpPr>
          <p:cNvPr id="5" name="Espaço Reservado para Número de Slide 4"/>
          <p:cNvSpPr>
            <a:spLocks noGrp="1"/>
          </p:cNvSpPr>
          <p:nvPr>
            <p:ph type="sldNum" sz="quarter" idx="12"/>
          </p:nvPr>
        </p:nvSpPr>
        <p:spPr/>
        <p:txBody>
          <a:bodyPr/>
          <a:lstStyle/>
          <a:p>
            <a:pPr>
              <a:defRPr/>
            </a:pPr>
            <a:fld id="{8AB5B7D8-EC19-4ACA-80E8-364C9B96AF10}" type="slidenum">
              <a:rPr lang="pt-BR" smtClean="0"/>
              <a:pPr>
                <a:defRPr/>
              </a:pPr>
              <a:t>13</a:t>
            </a:fld>
            <a:endParaRPr lang="pt-BR" dirty="0"/>
          </a:p>
        </p:txBody>
      </p:sp>
      <p:sp>
        <p:nvSpPr>
          <p:cNvPr id="1146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177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pSp>
        <p:nvGrpSpPr>
          <p:cNvPr id="10" name="Grupo 9"/>
          <p:cNvGrpSpPr/>
          <p:nvPr/>
        </p:nvGrpSpPr>
        <p:grpSpPr>
          <a:xfrm>
            <a:off x="2135128" y="1772816"/>
            <a:ext cx="4873744" cy="3796087"/>
            <a:chOff x="2220071" y="973909"/>
            <a:chExt cx="5857916" cy="4501347"/>
          </a:xfrm>
        </p:grpSpPr>
        <p:graphicFrame>
          <p:nvGraphicFramePr>
            <p:cNvPr id="117763" name="Object 3"/>
            <p:cNvGraphicFramePr>
              <a:graphicFrameLocks noChangeAspect="1"/>
            </p:cNvGraphicFramePr>
            <p:nvPr>
              <p:extLst>
                <p:ext uri="{D42A27DB-BD31-4B8C-83A1-F6EECF244321}">
                  <p14:modId xmlns:p14="http://schemas.microsoft.com/office/powerpoint/2010/main" val="1638386512"/>
                </p:ext>
              </p:extLst>
            </p:nvPr>
          </p:nvGraphicFramePr>
          <p:xfrm>
            <a:off x="2220071" y="973909"/>
            <a:ext cx="5857916" cy="4501347"/>
          </p:xfrm>
          <a:graphic>
            <a:graphicData uri="http://schemas.openxmlformats.org/presentationml/2006/ole">
              <mc:AlternateContent xmlns:mc="http://schemas.openxmlformats.org/markup-compatibility/2006">
                <mc:Choice xmlns:v="urn:schemas-microsoft-com:vml" Requires="v">
                  <p:oleObj spid="_x0000_s163895" name="Visio" r:id="rId3" imgW="6103620" imgH="4697730" progId="Visio.Drawing.6">
                    <p:embed/>
                  </p:oleObj>
                </mc:Choice>
                <mc:Fallback>
                  <p:oleObj name="Visio" r:id="rId3" imgW="6103620" imgH="4697730" progId="Visio.Drawing.6">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071" y="973909"/>
                          <a:ext cx="5857916" cy="45013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tângulo 13"/>
            <p:cNvSpPr/>
            <p:nvPr/>
          </p:nvSpPr>
          <p:spPr>
            <a:xfrm>
              <a:off x="4429124" y="1785926"/>
              <a:ext cx="357190"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Situação atual</a:t>
            </a:r>
            <a:endParaRPr lang="pt-BR" dirty="0"/>
          </a:p>
        </p:txBody>
      </p:sp>
      <p:sp>
        <p:nvSpPr>
          <p:cNvPr id="3" name="Espaço Reservado para Conteúdo 2"/>
          <p:cNvSpPr>
            <a:spLocks noGrp="1"/>
          </p:cNvSpPr>
          <p:nvPr>
            <p:ph idx="1"/>
          </p:nvPr>
        </p:nvSpPr>
        <p:spPr>
          <a:xfrm>
            <a:off x="214282" y="1142984"/>
            <a:ext cx="8229600" cy="4525963"/>
          </a:xfrm>
        </p:spPr>
        <p:txBody>
          <a:bodyPr/>
          <a:lstStyle/>
          <a:p>
            <a:r>
              <a:rPr lang="pt-BR" dirty="0" smtClean="0"/>
              <a:t>Situação atual (VSAP 250 W)</a:t>
            </a:r>
            <a:endParaRPr lang="pt-BR" dirty="0"/>
          </a:p>
        </p:txBody>
      </p:sp>
      <p:sp>
        <p:nvSpPr>
          <p:cNvPr id="5" name="Espaço Reservado para Número de Slide 4"/>
          <p:cNvSpPr>
            <a:spLocks noGrp="1"/>
          </p:cNvSpPr>
          <p:nvPr>
            <p:ph type="sldNum" sz="quarter" idx="12"/>
          </p:nvPr>
        </p:nvSpPr>
        <p:spPr/>
        <p:txBody>
          <a:bodyPr/>
          <a:lstStyle/>
          <a:p>
            <a:pPr>
              <a:defRPr/>
            </a:pPr>
            <a:fld id="{8AB5B7D8-EC19-4ACA-80E8-364C9B96AF10}" type="slidenum">
              <a:rPr lang="pt-BR" smtClean="0"/>
              <a:pPr>
                <a:defRPr/>
              </a:pPr>
              <a:t>14</a:t>
            </a:fld>
            <a:endParaRPr lang="pt-BR" dirty="0"/>
          </a:p>
        </p:txBody>
      </p:sp>
      <p:sp>
        <p:nvSpPr>
          <p:cNvPr id="1146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4689" name="Object 1"/>
          <p:cNvGraphicFramePr>
            <a:graphicFrameLocks noChangeAspect="1"/>
          </p:cNvGraphicFramePr>
          <p:nvPr>
            <p:extLst>
              <p:ext uri="{D42A27DB-BD31-4B8C-83A1-F6EECF244321}">
                <p14:modId xmlns:p14="http://schemas.microsoft.com/office/powerpoint/2010/main" val="360027813"/>
              </p:ext>
            </p:extLst>
          </p:nvPr>
        </p:nvGraphicFramePr>
        <p:xfrm>
          <a:off x="251520" y="1772816"/>
          <a:ext cx="5286444" cy="2942969"/>
        </p:xfrm>
        <a:graphic>
          <a:graphicData uri="http://schemas.openxmlformats.org/presentationml/2006/ole">
            <mc:AlternateContent xmlns:mc="http://schemas.openxmlformats.org/markup-compatibility/2006">
              <mc:Choice xmlns:v="urn:schemas-microsoft-com:vml" Requires="v">
                <p:oleObj spid="_x0000_s164919" name="Visio" r:id="rId3" imgW="6450330" imgH="3594354" progId="Visio.Drawing.6">
                  <p:embed/>
                </p:oleObj>
              </mc:Choice>
              <mc:Fallback>
                <p:oleObj name="Visio" r:id="rId3" imgW="6450330" imgH="3594354" progId="Visio.Drawing.6">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772816"/>
                        <a:ext cx="5286444" cy="2942969"/>
                      </a:xfrm>
                      <a:prstGeom prst="rect">
                        <a:avLst/>
                      </a:prstGeom>
                      <a:noFill/>
                    </p:spPr>
                  </p:pic>
                </p:oleObj>
              </mc:Fallback>
            </mc:AlternateContent>
          </a:graphicData>
        </a:graphic>
      </p:graphicFrame>
      <p:graphicFrame>
        <p:nvGraphicFramePr>
          <p:cNvPr id="8" name="Tabela 7"/>
          <p:cNvGraphicFramePr>
            <a:graphicFrameLocks noGrp="1"/>
          </p:cNvGraphicFramePr>
          <p:nvPr/>
        </p:nvGraphicFramePr>
        <p:xfrm>
          <a:off x="1500167" y="5143512"/>
          <a:ext cx="6786609" cy="859794"/>
        </p:xfrm>
        <a:graphic>
          <a:graphicData uri="http://schemas.openxmlformats.org/drawingml/2006/table">
            <a:tbl>
              <a:tblPr/>
              <a:tblGrid>
                <a:gridCol w="1527614"/>
                <a:gridCol w="1474397"/>
                <a:gridCol w="1327270"/>
                <a:gridCol w="2457328"/>
              </a:tblGrid>
              <a:tr h="429897">
                <a:tc>
                  <a:txBody>
                    <a:bodyPr/>
                    <a:lstStyle/>
                    <a:p>
                      <a:pPr algn="ctr">
                        <a:spcAft>
                          <a:spcPts val="0"/>
                        </a:spcAft>
                      </a:pPr>
                      <a:r>
                        <a:rPr lang="pt-BR" sz="2800" dirty="0" err="1">
                          <a:latin typeface="Times New Roman"/>
                          <a:ea typeface="Times New Roman"/>
                          <a:cs typeface="Times New Roman"/>
                        </a:rPr>
                        <a:t>E</a:t>
                      </a:r>
                      <a:r>
                        <a:rPr lang="pt-BR" sz="2800" baseline="-25000" dirty="0" err="1">
                          <a:latin typeface="Times New Roman"/>
                          <a:ea typeface="Times New Roman"/>
                          <a:cs typeface="Times New Roman"/>
                        </a:rPr>
                        <a:t>min</a:t>
                      </a:r>
                      <a:endParaRPr lang="pt-BR" sz="3200" dirty="0">
                        <a:latin typeface="Times New Roman"/>
                        <a:ea typeface="Times New Roman"/>
                        <a:cs typeface="Times New Roman"/>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spcAft>
                          <a:spcPts val="0"/>
                        </a:spcAft>
                      </a:pPr>
                      <a:r>
                        <a:rPr lang="pt-BR" sz="2800" dirty="0" err="1">
                          <a:latin typeface="Times New Roman"/>
                          <a:ea typeface="Times New Roman"/>
                          <a:cs typeface="Times New Roman"/>
                        </a:rPr>
                        <a:t>E</a:t>
                      </a:r>
                      <a:r>
                        <a:rPr lang="pt-BR" sz="2800" baseline="-25000" dirty="0" err="1">
                          <a:latin typeface="Times New Roman"/>
                          <a:ea typeface="Times New Roman"/>
                          <a:cs typeface="Times New Roman"/>
                        </a:rPr>
                        <a:t>med</a:t>
                      </a:r>
                      <a:endParaRPr lang="pt-BR" sz="3200" dirty="0">
                        <a:latin typeface="Times New Roman"/>
                        <a:ea typeface="Times New Roman"/>
                        <a:cs typeface="Times New Roman"/>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spcAft>
                          <a:spcPts val="0"/>
                        </a:spcAft>
                      </a:pPr>
                      <a:r>
                        <a:rPr lang="pt-BR" sz="2800">
                          <a:latin typeface="Times New Roman"/>
                          <a:ea typeface="Times New Roman"/>
                          <a:cs typeface="Times New Roman"/>
                        </a:rPr>
                        <a:t>E</a:t>
                      </a:r>
                      <a:r>
                        <a:rPr lang="pt-BR" sz="2800" baseline="-25000">
                          <a:latin typeface="Times New Roman"/>
                          <a:ea typeface="Times New Roman"/>
                          <a:cs typeface="Times New Roman"/>
                        </a:rPr>
                        <a:t>máx</a:t>
                      </a:r>
                      <a:endParaRPr lang="pt-BR" sz="3200">
                        <a:latin typeface="Times New Roman"/>
                        <a:ea typeface="Times New Roman"/>
                        <a:cs typeface="Times New Roman"/>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spcAft>
                          <a:spcPts val="0"/>
                        </a:spcAft>
                      </a:pPr>
                      <a:r>
                        <a:rPr lang="pt-BR" sz="2800">
                          <a:latin typeface="Times New Roman"/>
                          <a:ea typeface="Times New Roman"/>
                          <a:cs typeface="Times New Roman"/>
                        </a:rPr>
                        <a:t>U</a:t>
                      </a:r>
                      <a:r>
                        <a:rPr lang="pt-BR" sz="2800" baseline="-25000">
                          <a:latin typeface="Times New Roman"/>
                          <a:ea typeface="Times New Roman"/>
                          <a:cs typeface="Times New Roman"/>
                        </a:rPr>
                        <a:t>0</a:t>
                      </a:r>
                      <a:r>
                        <a:rPr lang="pt-BR" sz="2800">
                          <a:latin typeface="Times New Roman"/>
                          <a:ea typeface="Times New Roman"/>
                          <a:cs typeface="Times New Roman"/>
                        </a:rPr>
                        <a:t> = E</a:t>
                      </a:r>
                      <a:r>
                        <a:rPr lang="pt-BR" sz="2800" baseline="-25000">
                          <a:latin typeface="Times New Roman"/>
                          <a:ea typeface="Times New Roman"/>
                          <a:cs typeface="Times New Roman"/>
                        </a:rPr>
                        <a:t>min</a:t>
                      </a:r>
                      <a:r>
                        <a:rPr lang="pt-BR" sz="2800">
                          <a:latin typeface="Times New Roman"/>
                          <a:ea typeface="Times New Roman"/>
                          <a:cs typeface="Times New Roman"/>
                        </a:rPr>
                        <a:t>/E</a:t>
                      </a:r>
                      <a:r>
                        <a:rPr lang="pt-BR" sz="2800" baseline="-25000">
                          <a:latin typeface="Times New Roman"/>
                          <a:ea typeface="Times New Roman"/>
                          <a:cs typeface="Times New Roman"/>
                        </a:rPr>
                        <a:t>med</a:t>
                      </a:r>
                      <a:endParaRPr lang="pt-BR" sz="3200">
                        <a:latin typeface="Times New Roman"/>
                        <a:ea typeface="Times New Roman"/>
                        <a:cs typeface="Times New Roman"/>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429897">
                <a:tc>
                  <a:txBody>
                    <a:bodyPr/>
                    <a:lstStyle/>
                    <a:p>
                      <a:pPr algn="ctr">
                        <a:spcAft>
                          <a:spcPts val="0"/>
                        </a:spcAft>
                      </a:pPr>
                      <a:r>
                        <a:rPr lang="pt-BR" sz="2800">
                          <a:latin typeface="Times New Roman"/>
                          <a:ea typeface="Times New Roman"/>
                          <a:cs typeface="Times New Roman"/>
                        </a:rPr>
                        <a:t>7,5 lux</a:t>
                      </a:r>
                      <a:endParaRPr lang="pt-BR" sz="3200">
                        <a:latin typeface="Times New Roman"/>
                        <a:ea typeface="Times New Roman"/>
                        <a:cs typeface="Times New Roman"/>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spcAft>
                          <a:spcPts val="0"/>
                        </a:spcAft>
                      </a:pPr>
                      <a:r>
                        <a:rPr lang="pt-BR" sz="2800">
                          <a:latin typeface="Times New Roman"/>
                          <a:ea typeface="Times New Roman"/>
                          <a:cs typeface="Times New Roman"/>
                        </a:rPr>
                        <a:t>22,0 lux</a:t>
                      </a:r>
                      <a:endParaRPr lang="pt-BR" sz="3200">
                        <a:latin typeface="Times New Roman"/>
                        <a:ea typeface="Times New Roman"/>
                        <a:cs typeface="Times New Roman"/>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spcAft>
                          <a:spcPts val="0"/>
                        </a:spcAft>
                      </a:pPr>
                      <a:r>
                        <a:rPr lang="pt-BR" sz="2800" dirty="0">
                          <a:latin typeface="Times New Roman"/>
                          <a:ea typeface="Times New Roman"/>
                          <a:cs typeface="Times New Roman"/>
                        </a:rPr>
                        <a:t>34,6 </a:t>
                      </a:r>
                      <a:r>
                        <a:rPr lang="pt-BR" sz="2800" dirty="0" err="1">
                          <a:latin typeface="Times New Roman"/>
                          <a:ea typeface="Times New Roman"/>
                          <a:cs typeface="Times New Roman"/>
                        </a:rPr>
                        <a:t>lux</a:t>
                      </a:r>
                      <a:endParaRPr lang="pt-BR" sz="3200" dirty="0">
                        <a:latin typeface="Times New Roman"/>
                        <a:ea typeface="Times New Roman"/>
                        <a:cs typeface="Times New Roman"/>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spcAft>
                          <a:spcPts val="0"/>
                        </a:spcAft>
                      </a:pPr>
                      <a:r>
                        <a:rPr lang="pt-BR" sz="2800" dirty="0">
                          <a:latin typeface="Times New Roman"/>
                          <a:ea typeface="Times New Roman"/>
                          <a:cs typeface="Times New Roman"/>
                        </a:rPr>
                        <a:t>0,34</a:t>
                      </a:r>
                      <a:endParaRPr lang="pt-BR" sz="3200" dirty="0">
                        <a:latin typeface="Times New Roman"/>
                        <a:ea typeface="Times New Roman"/>
                        <a:cs typeface="Times New Roman"/>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p:sp>
        <p:nvSpPr>
          <p:cNvPr id="9" name="CaixaDeTexto 8"/>
          <p:cNvSpPr txBox="1"/>
          <p:nvPr/>
        </p:nvSpPr>
        <p:spPr>
          <a:xfrm>
            <a:off x="5652120" y="2629228"/>
            <a:ext cx="3286116" cy="830997"/>
          </a:xfrm>
          <a:prstGeom prst="rect">
            <a:avLst/>
          </a:prstGeom>
          <a:noFill/>
        </p:spPr>
        <p:txBody>
          <a:bodyPr wrap="square" rtlCol="0">
            <a:spAutoFit/>
          </a:bodyPr>
          <a:lstStyle/>
          <a:p>
            <a:pPr algn="ctr"/>
            <a:r>
              <a:rPr lang="pt-BR" sz="2400" b="1" dirty="0" smtClean="0"/>
              <a:t>Sistema atual sobredimensionado</a:t>
            </a:r>
            <a:endParaRPr lang="pt-BR" sz="2400" b="1" dirty="0"/>
          </a:p>
        </p:txBody>
      </p:sp>
      <p:graphicFrame>
        <p:nvGraphicFramePr>
          <p:cNvPr id="10" name="Tabela 9"/>
          <p:cNvGraphicFramePr>
            <a:graphicFrameLocks noGrp="1"/>
          </p:cNvGraphicFramePr>
          <p:nvPr>
            <p:extLst>
              <p:ext uri="{D42A27DB-BD31-4B8C-83A1-F6EECF244321}">
                <p14:modId xmlns:p14="http://schemas.microsoft.com/office/powerpoint/2010/main" val="938153040"/>
              </p:ext>
            </p:extLst>
          </p:nvPr>
        </p:nvGraphicFramePr>
        <p:xfrm>
          <a:off x="5681184" y="1628800"/>
          <a:ext cx="3357586" cy="859794"/>
        </p:xfrm>
        <a:graphic>
          <a:graphicData uri="http://schemas.openxmlformats.org/drawingml/2006/table">
            <a:tbl>
              <a:tblPr/>
              <a:tblGrid>
                <a:gridCol w="1287120"/>
                <a:gridCol w="2070466"/>
              </a:tblGrid>
              <a:tr h="429897">
                <a:tc>
                  <a:txBody>
                    <a:bodyPr/>
                    <a:lstStyle/>
                    <a:p>
                      <a:pPr algn="ctr">
                        <a:spcAft>
                          <a:spcPts val="0"/>
                        </a:spcAft>
                      </a:pPr>
                      <a:r>
                        <a:rPr lang="pt-BR" sz="2400" dirty="0" err="1">
                          <a:latin typeface="Times New Roman"/>
                          <a:ea typeface="Times New Roman"/>
                          <a:cs typeface="Times New Roman"/>
                        </a:rPr>
                        <a:t>E</a:t>
                      </a:r>
                      <a:r>
                        <a:rPr lang="pt-BR" sz="2400" baseline="-25000" dirty="0" err="1">
                          <a:latin typeface="Times New Roman"/>
                          <a:ea typeface="Times New Roman"/>
                          <a:cs typeface="Times New Roman"/>
                        </a:rPr>
                        <a:t>min</a:t>
                      </a:r>
                      <a:endParaRPr lang="pt-BR" sz="2800" dirty="0">
                        <a:latin typeface="Times New Roman"/>
                        <a:ea typeface="Times New Roman"/>
                        <a:cs typeface="Times New Roman"/>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spcAft>
                          <a:spcPts val="0"/>
                        </a:spcAft>
                      </a:pPr>
                      <a:r>
                        <a:rPr lang="pt-BR" sz="2400" dirty="0">
                          <a:latin typeface="Times New Roman"/>
                          <a:ea typeface="Times New Roman"/>
                          <a:cs typeface="Times New Roman"/>
                        </a:rPr>
                        <a:t>U</a:t>
                      </a:r>
                      <a:r>
                        <a:rPr lang="pt-BR" sz="2400" baseline="-25000" dirty="0">
                          <a:latin typeface="Times New Roman"/>
                          <a:ea typeface="Times New Roman"/>
                          <a:cs typeface="Times New Roman"/>
                        </a:rPr>
                        <a:t>0</a:t>
                      </a:r>
                      <a:r>
                        <a:rPr lang="pt-BR" sz="2400" dirty="0">
                          <a:latin typeface="Times New Roman"/>
                          <a:ea typeface="Times New Roman"/>
                          <a:cs typeface="Times New Roman"/>
                        </a:rPr>
                        <a:t> = </a:t>
                      </a:r>
                      <a:r>
                        <a:rPr lang="pt-BR" sz="2400" dirty="0" err="1">
                          <a:latin typeface="Times New Roman"/>
                          <a:ea typeface="Times New Roman"/>
                          <a:cs typeface="Times New Roman"/>
                        </a:rPr>
                        <a:t>E</a:t>
                      </a:r>
                      <a:r>
                        <a:rPr lang="pt-BR" sz="2400" baseline="-25000" dirty="0" err="1">
                          <a:latin typeface="Times New Roman"/>
                          <a:ea typeface="Times New Roman"/>
                          <a:cs typeface="Times New Roman"/>
                        </a:rPr>
                        <a:t>min</a:t>
                      </a:r>
                      <a:r>
                        <a:rPr lang="pt-BR" sz="2400" dirty="0">
                          <a:latin typeface="Times New Roman"/>
                          <a:ea typeface="Times New Roman"/>
                          <a:cs typeface="Times New Roman"/>
                        </a:rPr>
                        <a:t>/</a:t>
                      </a:r>
                      <a:r>
                        <a:rPr lang="pt-BR" sz="2400" dirty="0" err="1">
                          <a:latin typeface="Times New Roman"/>
                          <a:ea typeface="Times New Roman"/>
                          <a:cs typeface="Times New Roman"/>
                        </a:rPr>
                        <a:t>E</a:t>
                      </a:r>
                      <a:r>
                        <a:rPr lang="pt-BR" sz="2400" baseline="-25000" dirty="0" err="1">
                          <a:latin typeface="Times New Roman"/>
                          <a:ea typeface="Times New Roman"/>
                          <a:cs typeface="Times New Roman"/>
                        </a:rPr>
                        <a:t>med</a:t>
                      </a:r>
                      <a:endParaRPr lang="pt-BR" sz="2800" dirty="0">
                        <a:latin typeface="Times New Roman"/>
                        <a:ea typeface="Times New Roman"/>
                        <a:cs typeface="Times New Roman"/>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429897">
                <a:tc>
                  <a:txBody>
                    <a:bodyPr/>
                    <a:lstStyle/>
                    <a:p>
                      <a:pPr algn="ctr">
                        <a:spcAft>
                          <a:spcPts val="0"/>
                        </a:spcAft>
                      </a:pPr>
                      <a:r>
                        <a:rPr lang="pt-BR" sz="2400" dirty="0" smtClean="0">
                          <a:latin typeface="Times New Roman"/>
                          <a:ea typeface="Times New Roman"/>
                          <a:cs typeface="Times New Roman"/>
                        </a:rPr>
                        <a:t>5,0 </a:t>
                      </a:r>
                      <a:r>
                        <a:rPr lang="pt-BR" sz="2400" dirty="0" err="1">
                          <a:latin typeface="Times New Roman"/>
                          <a:ea typeface="Times New Roman"/>
                          <a:cs typeface="Times New Roman"/>
                        </a:rPr>
                        <a:t>lux</a:t>
                      </a:r>
                      <a:endParaRPr lang="pt-BR" sz="2800" dirty="0">
                        <a:latin typeface="Times New Roman"/>
                        <a:ea typeface="Times New Roman"/>
                        <a:cs typeface="Times New Roman"/>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spcAft>
                          <a:spcPts val="0"/>
                        </a:spcAft>
                      </a:pPr>
                      <a:r>
                        <a:rPr lang="pt-BR" sz="2400" dirty="0" smtClean="0">
                          <a:latin typeface="Times New Roman"/>
                          <a:ea typeface="Times New Roman"/>
                          <a:cs typeface="Times New Roman"/>
                        </a:rPr>
                        <a:t>0,20</a:t>
                      </a:r>
                      <a:endParaRPr lang="pt-BR" sz="2800" dirty="0">
                        <a:latin typeface="Times New Roman"/>
                        <a:ea typeface="Times New Roman"/>
                        <a:cs typeface="Times New Roman"/>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p:sp>
        <p:nvSpPr>
          <p:cNvPr id="11" name="CaixaDeTexto 10"/>
          <p:cNvSpPr txBox="1"/>
          <p:nvPr/>
        </p:nvSpPr>
        <p:spPr>
          <a:xfrm>
            <a:off x="5724128" y="1124744"/>
            <a:ext cx="3286116" cy="461665"/>
          </a:xfrm>
          <a:prstGeom prst="rect">
            <a:avLst/>
          </a:prstGeom>
          <a:noFill/>
        </p:spPr>
        <p:txBody>
          <a:bodyPr wrap="square" rtlCol="0">
            <a:spAutoFit/>
          </a:bodyPr>
          <a:lstStyle/>
          <a:p>
            <a:pPr algn="ctr"/>
            <a:r>
              <a:rPr lang="pt-BR" dirty="0" smtClean="0"/>
              <a:t>Níveis mínimos (NBR 5101)</a:t>
            </a:r>
            <a:endParaRPr lang="pt-B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Luminária Adquirida em Licitação</a:t>
            </a:r>
            <a:endParaRPr lang="pt-BR" dirty="0"/>
          </a:p>
        </p:txBody>
      </p:sp>
      <p:sp>
        <p:nvSpPr>
          <p:cNvPr id="3" name="Espaço Reservado para Conteúdo 2"/>
          <p:cNvSpPr>
            <a:spLocks noGrp="1"/>
          </p:cNvSpPr>
          <p:nvPr>
            <p:ph idx="1"/>
          </p:nvPr>
        </p:nvSpPr>
        <p:spPr/>
        <p:txBody>
          <a:bodyPr/>
          <a:lstStyle/>
          <a:p>
            <a:r>
              <a:rPr lang="pt-BR" dirty="0" smtClean="0"/>
              <a:t>GE </a:t>
            </a:r>
            <a:r>
              <a:rPr lang="pt-BR" dirty="0" err="1" smtClean="0"/>
              <a:t>Cobrahead</a:t>
            </a:r>
            <a:r>
              <a:rPr lang="pt-BR" dirty="0" smtClean="0"/>
              <a:t> 157W</a:t>
            </a:r>
            <a:endParaRPr lang="pt-BR" dirty="0"/>
          </a:p>
        </p:txBody>
      </p:sp>
      <p:sp>
        <p:nvSpPr>
          <p:cNvPr id="4" name="Espaço Reservado para Número de Slide 3"/>
          <p:cNvSpPr>
            <a:spLocks noGrp="1"/>
          </p:cNvSpPr>
          <p:nvPr>
            <p:ph type="sldNum" sz="quarter" idx="12"/>
          </p:nvPr>
        </p:nvSpPr>
        <p:spPr/>
        <p:txBody>
          <a:bodyPr/>
          <a:lstStyle/>
          <a:p>
            <a:pPr>
              <a:defRPr/>
            </a:pPr>
            <a:fld id="{8AB5B7D8-EC19-4ACA-80E8-364C9B96AF10}" type="slidenum">
              <a:rPr lang="pt-BR" smtClean="0"/>
              <a:pPr>
                <a:defRPr/>
              </a:pPr>
              <a:t>15</a:t>
            </a:fld>
            <a:endParaRPr lang="pt-BR" dirty="0"/>
          </a:p>
        </p:txBody>
      </p:sp>
      <p:pic>
        <p:nvPicPr>
          <p:cNvPr id="18841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7864" y="2420888"/>
            <a:ext cx="2797497" cy="92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o 4"/>
          <p:cNvGrpSpPr/>
          <p:nvPr/>
        </p:nvGrpSpPr>
        <p:grpSpPr>
          <a:xfrm>
            <a:off x="683568" y="3655663"/>
            <a:ext cx="7920880" cy="1322782"/>
            <a:chOff x="899592" y="3690394"/>
            <a:chExt cx="7168877" cy="814590"/>
          </a:xfrm>
        </p:grpSpPr>
        <p:pic>
          <p:nvPicPr>
            <p:cNvPr id="188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293096"/>
              <a:ext cx="7168877" cy="21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4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690394"/>
              <a:ext cx="7168877" cy="53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61278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Opções de Instalação na Via</a:t>
            </a:r>
            <a:endParaRPr lang="pt-BR" dirty="0"/>
          </a:p>
        </p:txBody>
      </p:sp>
      <p:sp>
        <p:nvSpPr>
          <p:cNvPr id="4" name="Espaço Reservado para Número de Slide 3"/>
          <p:cNvSpPr>
            <a:spLocks noGrp="1"/>
          </p:cNvSpPr>
          <p:nvPr>
            <p:ph type="sldNum" sz="quarter" idx="12"/>
          </p:nvPr>
        </p:nvSpPr>
        <p:spPr/>
        <p:txBody>
          <a:bodyPr/>
          <a:lstStyle/>
          <a:p>
            <a:pPr>
              <a:defRPr/>
            </a:pPr>
            <a:fld id="{8AB5B7D8-EC19-4ACA-80E8-364C9B96AF10}" type="slidenum">
              <a:rPr lang="pt-BR" smtClean="0"/>
              <a:pPr>
                <a:defRPr/>
              </a:pPr>
              <a:t>16</a:t>
            </a:fld>
            <a:endParaRPr lang="pt-BR" dirty="0"/>
          </a:p>
        </p:txBody>
      </p:sp>
      <p:pic>
        <p:nvPicPr>
          <p:cNvPr id="5" name="Imagem 4"/>
          <p:cNvPicPr/>
          <p:nvPr/>
        </p:nvPicPr>
        <p:blipFill>
          <a:blip r:embed="rId2" cstate="print"/>
          <a:srcRect l="3987" r="8472"/>
          <a:stretch>
            <a:fillRect/>
          </a:stretch>
        </p:blipFill>
        <p:spPr bwMode="auto">
          <a:xfrm>
            <a:off x="1115616" y="1412776"/>
            <a:ext cx="3400797" cy="3888432"/>
          </a:xfrm>
          <a:prstGeom prst="rect">
            <a:avLst/>
          </a:prstGeom>
          <a:noFill/>
          <a:ln w="9525">
            <a:noFill/>
            <a:miter lim="800000"/>
            <a:headEnd/>
            <a:tailEnd/>
          </a:ln>
        </p:spPr>
      </p:pic>
      <p:pic>
        <p:nvPicPr>
          <p:cNvPr id="6" name="Imagem 5"/>
          <p:cNvPicPr/>
          <p:nvPr/>
        </p:nvPicPr>
        <p:blipFill>
          <a:blip r:embed="rId3" cstate="print"/>
          <a:srcRect l="1992" r="3187" b="1340"/>
          <a:stretch>
            <a:fillRect/>
          </a:stretch>
        </p:blipFill>
        <p:spPr bwMode="auto">
          <a:xfrm>
            <a:off x="5508104" y="1412776"/>
            <a:ext cx="3020073" cy="3888432"/>
          </a:xfrm>
          <a:prstGeom prst="rect">
            <a:avLst/>
          </a:prstGeom>
          <a:noFill/>
          <a:ln w="9525">
            <a:noFill/>
            <a:miter lim="800000"/>
            <a:headEnd/>
            <a:tailEnd/>
          </a:ln>
        </p:spPr>
      </p:pic>
      <p:sp>
        <p:nvSpPr>
          <p:cNvPr id="7" name="CaixaDeTexto 6"/>
          <p:cNvSpPr txBox="1"/>
          <p:nvPr/>
        </p:nvSpPr>
        <p:spPr>
          <a:xfrm>
            <a:off x="899592" y="5361820"/>
            <a:ext cx="7507183" cy="369332"/>
          </a:xfrm>
          <a:prstGeom prst="rect">
            <a:avLst/>
          </a:prstGeom>
          <a:noFill/>
        </p:spPr>
        <p:txBody>
          <a:bodyPr wrap="none" rtlCol="0">
            <a:spAutoFit/>
          </a:bodyPr>
          <a:lstStyle/>
          <a:p>
            <a:r>
              <a:rPr lang="pt-BR" dirty="0" smtClean="0"/>
              <a:t>            Braço Inclinado			    Horizontal com Núcleo</a:t>
            </a:r>
            <a:endParaRPr lang="pt-BR" dirty="0"/>
          </a:p>
        </p:txBody>
      </p:sp>
    </p:spTree>
    <p:extLst>
      <p:ext uri="{BB962C8B-B14F-4D97-AF65-F5344CB8AC3E}">
        <p14:creationId xmlns:p14="http://schemas.microsoft.com/office/powerpoint/2010/main" val="155404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Curvas de Iluminância 3D</a:t>
            </a:r>
            <a:endParaRPr lang="pt-BR" dirty="0"/>
          </a:p>
        </p:txBody>
      </p:sp>
      <p:sp>
        <p:nvSpPr>
          <p:cNvPr id="4" name="Espaço Reservado para Número de Slide 3"/>
          <p:cNvSpPr>
            <a:spLocks noGrp="1"/>
          </p:cNvSpPr>
          <p:nvPr>
            <p:ph type="sldNum" sz="quarter" idx="12"/>
          </p:nvPr>
        </p:nvSpPr>
        <p:spPr/>
        <p:txBody>
          <a:bodyPr/>
          <a:lstStyle/>
          <a:p>
            <a:pPr>
              <a:defRPr/>
            </a:pPr>
            <a:fld id="{8AB5B7D8-EC19-4ACA-80E8-364C9B96AF10}" type="slidenum">
              <a:rPr lang="pt-BR" smtClean="0"/>
              <a:pPr>
                <a:defRPr/>
              </a:pPr>
              <a:t>17</a:t>
            </a:fld>
            <a:endParaRPr lang="pt-BR" dirty="0"/>
          </a:p>
        </p:txBody>
      </p:sp>
      <p:pic>
        <p:nvPicPr>
          <p:cNvPr id="5" name="Imagem 4"/>
          <p:cNvPicPr/>
          <p:nvPr/>
        </p:nvPicPr>
        <p:blipFill>
          <a:blip r:embed="rId2" cstate="print"/>
          <a:srcRect l="9238" t="13043" r="8453" b="12500"/>
          <a:stretch>
            <a:fillRect/>
          </a:stretch>
        </p:blipFill>
        <p:spPr bwMode="auto">
          <a:xfrm>
            <a:off x="323528" y="1700808"/>
            <a:ext cx="4176464" cy="3096344"/>
          </a:xfrm>
          <a:prstGeom prst="rect">
            <a:avLst/>
          </a:prstGeom>
          <a:noFill/>
          <a:ln w="9525">
            <a:noFill/>
            <a:miter lim="800000"/>
            <a:headEnd/>
            <a:tailEnd/>
          </a:ln>
        </p:spPr>
      </p:pic>
      <p:pic>
        <p:nvPicPr>
          <p:cNvPr id="6" name="Imagem 5"/>
          <p:cNvPicPr/>
          <p:nvPr/>
        </p:nvPicPr>
        <p:blipFill>
          <a:blip r:embed="rId3" cstate="print"/>
          <a:srcRect l="7761" t="16383" r="8289" b="11581"/>
          <a:stretch>
            <a:fillRect/>
          </a:stretch>
        </p:blipFill>
        <p:spPr bwMode="auto">
          <a:xfrm>
            <a:off x="4716016" y="1700808"/>
            <a:ext cx="4176464" cy="3096344"/>
          </a:xfrm>
          <a:prstGeom prst="rect">
            <a:avLst/>
          </a:prstGeom>
          <a:noFill/>
          <a:ln w="9525">
            <a:noFill/>
            <a:miter lim="800000"/>
            <a:headEnd/>
            <a:tailEnd/>
          </a:ln>
        </p:spPr>
      </p:pic>
      <p:sp>
        <p:nvSpPr>
          <p:cNvPr id="7" name="CaixaDeTexto 6"/>
          <p:cNvSpPr txBox="1"/>
          <p:nvPr/>
        </p:nvSpPr>
        <p:spPr>
          <a:xfrm>
            <a:off x="632449" y="5044534"/>
            <a:ext cx="7507183" cy="369332"/>
          </a:xfrm>
          <a:prstGeom prst="rect">
            <a:avLst/>
          </a:prstGeom>
          <a:noFill/>
        </p:spPr>
        <p:txBody>
          <a:bodyPr wrap="none" rtlCol="0">
            <a:spAutoFit/>
          </a:bodyPr>
          <a:lstStyle/>
          <a:p>
            <a:r>
              <a:rPr lang="pt-BR" dirty="0" smtClean="0"/>
              <a:t>            Braço Inclinado			     Horizontal com Núcleo</a:t>
            </a:r>
            <a:endParaRPr lang="pt-BR" dirty="0"/>
          </a:p>
        </p:txBody>
      </p:sp>
    </p:spTree>
    <p:extLst>
      <p:ext uri="{BB962C8B-B14F-4D97-AF65-F5344CB8AC3E}">
        <p14:creationId xmlns:p14="http://schemas.microsoft.com/office/powerpoint/2010/main" val="3839921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4. Resultados do Projeto Piloto</a:t>
            </a:r>
            <a:endParaRPr lang="pt-BR" dirty="0"/>
          </a:p>
        </p:txBody>
      </p:sp>
      <p:sp>
        <p:nvSpPr>
          <p:cNvPr id="3" name="Espaço Reservado para Conteúdo 2"/>
          <p:cNvSpPr>
            <a:spLocks noGrp="1"/>
          </p:cNvSpPr>
          <p:nvPr>
            <p:ph idx="1"/>
          </p:nvPr>
        </p:nvSpPr>
        <p:spPr/>
        <p:txBody>
          <a:bodyPr/>
          <a:lstStyle/>
          <a:p>
            <a:r>
              <a:rPr lang="pt-BR" sz="2200" dirty="0" smtClean="0"/>
              <a:t>10 meses de análise</a:t>
            </a:r>
          </a:p>
          <a:p>
            <a:r>
              <a:rPr lang="pt-BR" sz="2200" dirty="0" smtClean="0"/>
              <a:t>Os </a:t>
            </a:r>
            <a:r>
              <a:rPr lang="pt-BR" sz="2200" dirty="0"/>
              <a:t>valores de iluminância média e uniformidade ficaram bem acima daqueles estabelecidos pela norma. </a:t>
            </a:r>
          </a:p>
          <a:p>
            <a:r>
              <a:rPr lang="pt-BR" sz="2200" dirty="0" smtClean="0"/>
              <a:t>A </a:t>
            </a:r>
            <a:r>
              <a:rPr lang="pt-BR" sz="2200" dirty="0"/>
              <a:t>iluminância média total nos 8 meses de acompanhamento foi de 17,29 lux</a:t>
            </a:r>
          </a:p>
          <a:p>
            <a:r>
              <a:rPr lang="pt-BR" sz="2200" dirty="0" smtClean="0"/>
              <a:t>A </a:t>
            </a:r>
            <a:r>
              <a:rPr lang="pt-BR" sz="2200" dirty="0"/>
              <a:t>diferença entre o maior nível de iluminância média e o menor nível de iluminância média medidas no período foi de 7,6%.</a:t>
            </a:r>
          </a:p>
          <a:p>
            <a:r>
              <a:rPr lang="pt-BR" sz="2200" dirty="0" smtClean="0"/>
              <a:t>Um </a:t>
            </a:r>
            <a:r>
              <a:rPr lang="pt-BR" sz="2200" dirty="0"/>
              <a:t>ponto de medição auxiliar foi acompanhado no mesmo período, e notou-se que as mesmas variações de iluminância ocorriam para as medições efetuadas na mesma noite no ponto de medição auxiliar.</a:t>
            </a:r>
          </a:p>
          <a:p>
            <a:endParaRPr lang="pt-BR" sz="2200" dirty="0"/>
          </a:p>
        </p:txBody>
      </p:sp>
      <p:sp>
        <p:nvSpPr>
          <p:cNvPr id="4" name="Espaço Reservado para Número de Slide 3"/>
          <p:cNvSpPr>
            <a:spLocks noGrp="1"/>
          </p:cNvSpPr>
          <p:nvPr>
            <p:ph type="sldNum" sz="quarter" idx="12"/>
          </p:nvPr>
        </p:nvSpPr>
        <p:spPr/>
        <p:txBody>
          <a:bodyPr/>
          <a:lstStyle/>
          <a:p>
            <a:pPr>
              <a:defRPr/>
            </a:pPr>
            <a:fld id="{8AB5B7D8-EC19-4ACA-80E8-364C9B96AF10}" type="slidenum">
              <a:rPr lang="pt-BR" smtClean="0"/>
              <a:pPr>
                <a:defRPr/>
              </a:pPr>
              <a:t>18</a:t>
            </a:fld>
            <a:endParaRPr lang="pt-BR" dirty="0"/>
          </a:p>
        </p:txBody>
      </p:sp>
    </p:spTree>
    <p:extLst>
      <p:ext uri="{BB962C8B-B14F-4D97-AF65-F5344CB8AC3E}">
        <p14:creationId xmlns:p14="http://schemas.microsoft.com/office/powerpoint/2010/main" val="211819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 (cont.)</a:t>
            </a:r>
            <a:endParaRPr lang="pt-BR" dirty="0"/>
          </a:p>
        </p:txBody>
      </p:sp>
      <p:sp>
        <p:nvSpPr>
          <p:cNvPr id="3" name="Espaço Reservado para Conteúdo 2"/>
          <p:cNvSpPr>
            <a:spLocks noGrp="1"/>
          </p:cNvSpPr>
          <p:nvPr>
            <p:ph idx="1"/>
          </p:nvPr>
        </p:nvSpPr>
        <p:spPr/>
        <p:txBody>
          <a:bodyPr/>
          <a:lstStyle/>
          <a:p>
            <a:r>
              <a:rPr lang="pt-BR" dirty="0"/>
              <a:t>As variações encontradas nos resultados de iluminância média podem ser creditadas a erro do aparelho, variações de posicionamento do sensor do luxímetro em cada medição, influência externa como luz refletida por determinada fase da lua, temperatura ambiente no momento da medição, variações na tensão de alimentação da luminária e depreciação natural do fluxo luminoso dos </a:t>
            </a:r>
            <a:r>
              <a:rPr lang="pt-BR" dirty="0" err="1"/>
              <a:t>LEDs</a:t>
            </a:r>
            <a:r>
              <a:rPr lang="pt-BR" dirty="0" smtClean="0"/>
              <a:t>.</a:t>
            </a:r>
          </a:p>
          <a:p>
            <a:r>
              <a:rPr lang="pt-BR" dirty="0" smtClean="0"/>
              <a:t>Nota-se </a:t>
            </a:r>
            <a:r>
              <a:rPr lang="pt-BR" dirty="0"/>
              <a:t>na curva de iluminância 3D que praticamente não houve mudanças na distribuição de iluminância da primeira a ultima medição.</a:t>
            </a:r>
          </a:p>
          <a:p>
            <a:endParaRPr lang="pt-BR" dirty="0" smtClean="0"/>
          </a:p>
          <a:p>
            <a:endParaRPr lang="pt-BR" dirty="0"/>
          </a:p>
        </p:txBody>
      </p:sp>
      <p:sp>
        <p:nvSpPr>
          <p:cNvPr id="4" name="Espaço Reservado para Número de Slide 3"/>
          <p:cNvSpPr>
            <a:spLocks noGrp="1"/>
          </p:cNvSpPr>
          <p:nvPr>
            <p:ph type="sldNum" sz="quarter" idx="12"/>
          </p:nvPr>
        </p:nvSpPr>
        <p:spPr/>
        <p:txBody>
          <a:bodyPr/>
          <a:lstStyle/>
          <a:p>
            <a:pPr>
              <a:defRPr/>
            </a:pPr>
            <a:fld id="{8AB5B7D8-EC19-4ACA-80E8-364C9B96AF10}" type="slidenum">
              <a:rPr lang="pt-BR" smtClean="0"/>
              <a:pPr>
                <a:defRPr/>
              </a:pPr>
              <a:t>19</a:t>
            </a:fld>
            <a:endParaRPr lang="pt-BR" dirty="0"/>
          </a:p>
        </p:txBody>
      </p:sp>
    </p:spTree>
    <p:extLst>
      <p:ext uri="{BB962C8B-B14F-4D97-AF65-F5344CB8AC3E}">
        <p14:creationId xmlns:p14="http://schemas.microsoft.com/office/powerpoint/2010/main" val="4204211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Agenda</a:t>
            </a:r>
            <a:endParaRPr lang="pt-BR" dirty="0"/>
          </a:p>
        </p:txBody>
      </p:sp>
      <p:sp>
        <p:nvSpPr>
          <p:cNvPr id="3" name="Espaço Reservado para Conteúdo 2"/>
          <p:cNvSpPr>
            <a:spLocks noGrp="1"/>
          </p:cNvSpPr>
          <p:nvPr>
            <p:ph idx="1"/>
          </p:nvPr>
        </p:nvSpPr>
        <p:spPr/>
        <p:txBody>
          <a:bodyPr/>
          <a:lstStyle/>
          <a:p>
            <a:pPr marL="457200" indent="-457200" algn="just">
              <a:buFont typeface="+mj-lt"/>
              <a:buAutoNum type="arabicPeriod"/>
            </a:pPr>
            <a:r>
              <a:rPr lang="pt-BR" dirty="0" smtClean="0"/>
              <a:t>Introdução</a:t>
            </a:r>
          </a:p>
          <a:p>
            <a:pPr marL="457200" indent="-457200" algn="just">
              <a:buFont typeface="+mj-lt"/>
              <a:buAutoNum type="arabicPeriod"/>
            </a:pPr>
            <a:r>
              <a:rPr lang="pt-BR" dirty="0" smtClean="0"/>
              <a:t>Características da via sob estudo</a:t>
            </a:r>
          </a:p>
          <a:p>
            <a:pPr marL="457200" indent="-457200" algn="just">
              <a:buFont typeface="+mj-lt"/>
              <a:buAutoNum type="arabicPeriod"/>
            </a:pPr>
            <a:r>
              <a:rPr lang="pt-BR" dirty="0" smtClean="0"/>
              <a:t>Resultados do Projeto Piloto</a:t>
            </a:r>
          </a:p>
          <a:p>
            <a:pPr marL="457200" indent="-457200" algn="just">
              <a:buFont typeface="+mj-lt"/>
              <a:buAutoNum type="arabicPeriod"/>
            </a:pPr>
            <a:r>
              <a:rPr lang="pt-BR" dirty="0" smtClean="0"/>
              <a:t>Luminária UFJF - Hexa</a:t>
            </a:r>
          </a:p>
          <a:p>
            <a:pPr marL="457200" indent="-457200" algn="just">
              <a:buFont typeface="+mj-lt"/>
              <a:buAutoNum type="arabicPeriod"/>
            </a:pPr>
            <a:r>
              <a:rPr lang="pt-BR" dirty="0" smtClean="0"/>
              <a:t>Projeto </a:t>
            </a:r>
            <a:r>
              <a:rPr lang="pt-BR" dirty="0" err="1" smtClean="0"/>
              <a:t>LEDs</a:t>
            </a:r>
            <a:r>
              <a:rPr lang="pt-BR" dirty="0" smtClean="0"/>
              <a:t> Campus UFJF</a:t>
            </a:r>
          </a:p>
          <a:p>
            <a:pPr marL="457200" indent="-457200" algn="just">
              <a:buFont typeface="+mj-lt"/>
              <a:buAutoNum type="arabicPeriod"/>
            </a:pPr>
            <a:r>
              <a:rPr lang="pt-BR" dirty="0" smtClean="0"/>
              <a:t>Produção Científica Resultante</a:t>
            </a:r>
          </a:p>
          <a:p>
            <a:pPr marL="457200" indent="-457200" algn="just">
              <a:buFont typeface="+mj-lt"/>
              <a:buAutoNum type="arabicPeriod"/>
            </a:pPr>
            <a:r>
              <a:rPr lang="pt-BR" dirty="0" smtClean="0"/>
              <a:t>Conclusões</a:t>
            </a:r>
          </a:p>
        </p:txBody>
      </p:sp>
      <p:sp>
        <p:nvSpPr>
          <p:cNvPr id="5" name="Espaço Reservado para Número de Slide 4"/>
          <p:cNvSpPr>
            <a:spLocks noGrp="1"/>
          </p:cNvSpPr>
          <p:nvPr>
            <p:ph type="sldNum" sz="quarter" idx="12"/>
          </p:nvPr>
        </p:nvSpPr>
        <p:spPr/>
        <p:txBody>
          <a:bodyPr/>
          <a:lstStyle/>
          <a:p>
            <a:pPr>
              <a:defRPr/>
            </a:pPr>
            <a:fld id="{8AB5B7D8-EC19-4ACA-80E8-364C9B96AF10}" type="slidenum">
              <a:rPr lang="pt-BR" smtClean="0"/>
              <a:pPr>
                <a:defRPr/>
              </a:pPr>
              <a:t>2</a:t>
            </a:fld>
            <a:endParaRPr lang="pt-BR"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403054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 (cont.)</a:t>
            </a:r>
            <a:endParaRPr lang="pt-BR" dirty="0"/>
          </a:p>
        </p:txBody>
      </p:sp>
      <p:sp>
        <p:nvSpPr>
          <p:cNvPr id="4" name="Espaço Reservado para Número de Slide 3"/>
          <p:cNvSpPr>
            <a:spLocks noGrp="1"/>
          </p:cNvSpPr>
          <p:nvPr>
            <p:ph type="sldNum" sz="quarter" idx="12"/>
          </p:nvPr>
        </p:nvSpPr>
        <p:spPr/>
        <p:txBody>
          <a:bodyPr/>
          <a:lstStyle/>
          <a:p>
            <a:pPr>
              <a:defRPr/>
            </a:pPr>
            <a:fld id="{8AB5B7D8-EC19-4ACA-80E8-364C9B96AF10}" type="slidenum">
              <a:rPr lang="pt-BR" smtClean="0"/>
              <a:pPr>
                <a:defRPr/>
              </a:pPr>
              <a:t>20</a:t>
            </a:fld>
            <a:endParaRPr lang="pt-BR" dirty="0"/>
          </a:p>
        </p:txBody>
      </p:sp>
      <p:pic>
        <p:nvPicPr>
          <p:cNvPr id="5" name="Imagem 4" descr="C:\Users\Owner\Dropbox\Dissertação de Mestrado\Medições Anel Viário FAENG\Grafico iluminancia media Ru.png"/>
          <p:cNvPicPr/>
          <p:nvPr/>
        </p:nvPicPr>
        <p:blipFill>
          <a:blip r:embed="rId2" cstate="print"/>
          <a:srcRect/>
          <a:stretch>
            <a:fillRect/>
          </a:stretch>
        </p:blipFill>
        <p:spPr bwMode="auto">
          <a:xfrm>
            <a:off x="827584" y="2060848"/>
            <a:ext cx="7128792" cy="3719628"/>
          </a:xfrm>
          <a:prstGeom prst="rect">
            <a:avLst/>
          </a:prstGeom>
          <a:noFill/>
          <a:ln w="9525">
            <a:noFill/>
            <a:miter lim="800000"/>
            <a:headEnd/>
            <a:tailEnd/>
          </a:ln>
        </p:spPr>
      </p:pic>
      <p:sp>
        <p:nvSpPr>
          <p:cNvPr id="6" name="Retângulo 5"/>
          <p:cNvSpPr/>
          <p:nvPr/>
        </p:nvSpPr>
        <p:spPr>
          <a:xfrm>
            <a:off x="827584" y="1268760"/>
            <a:ext cx="4572000" cy="646331"/>
          </a:xfrm>
          <a:prstGeom prst="rect">
            <a:avLst/>
          </a:prstGeom>
        </p:spPr>
        <p:txBody>
          <a:bodyPr>
            <a:spAutoFit/>
          </a:bodyPr>
          <a:lstStyle/>
          <a:p>
            <a:r>
              <a:rPr lang="pt-BR" i="1" dirty="0"/>
              <a:t>Gráfico do acompanhamento periódico de iluminância </a:t>
            </a:r>
            <a:r>
              <a:rPr lang="pt-BR" i="1" dirty="0" smtClean="0"/>
              <a:t>média (</a:t>
            </a:r>
            <a:r>
              <a:rPr lang="pt-BR" b="1" i="1" dirty="0" smtClean="0"/>
              <a:t>07 meses</a:t>
            </a:r>
            <a:r>
              <a:rPr lang="pt-BR" i="1" dirty="0" smtClean="0"/>
              <a:t>)</a:t>
            </a:r>
            <a:endParaRPr lang="pt-BR" i="1" dirty="0"/>
          </a:p>
        </p:txBody>
      </p:sp>
      <p:cxnSp>
        <p:nvCxnSpPr>
          <p:cNvPr id="8" name="Conector reto 7"/>
          <p:cNvCxnSpPr/>
          <p:nvPr/>
        </p:nvCxnSpPr>
        <p:spPr>
          <a:xfrm>
            <a:off x="8100392" y="2780928"/>
            <a:ext cx="792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8100392" y="4725144"/>
            <a:ext cx="792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8107664" y="3735996"/>
            <a:ext cx="909223" cy="369332"/>
          </a:xfrm>
          <a:prstGeom prst="rect">
            <a:avLst/>
          </a:prstGeom>
          <a:noFill/>
        </p:spPr>
        <p:txBody>
          <a:bodyPr wrap="none" rtlCol="0">
            <a:spAutoFit/>
          </a:bodyPr>
          <a:lstStyle/>
          <a:p>
            <a:r>
              <a:rPr lang="pt-BR" dirty="0" smtClean="0"/>
              <a:t>~ 6,8%</a:t>
            </a:r>
            <a:endParaRPr lang="pt-BR" dirty="0"/>
          </a:p>
        </p:txBody>
      </p:sp>
      <p:cxnSp>
        <p:nvCxnSpPr>
          <p:cNvPr id="12" name="Conector de seta reta 11"/>
          <p:cNvCxnSpPr/>
          <p:nvPr/>
        </p:nvCxnSpPr>
        <p:spPr>
          <a:xfrm>
            <a:off x="8496436" y="2276872"/>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flipV="1">
            <a:off x="8496436" y="4725144"/>
            <a:ext cx="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243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 (cont.)</a:t>
            </a:r>
            <a:endParaRPr lang="pt-BR" dirty="0"/>
          </a:p>
        </p:txBody>
      </p:sp>
      <p:sp>
        <p:nvSpPr>
          <p:cNvPr id="4" name="Espaço Reservado para Número de Slide 3"/>
          <p:cNvSpPr>
            <a:spLocks noGrp="1"/>
          </p:cNvSpPr>
          <p:nvPr>
            <p:ph type="sldNum" sz="quarter" idx="12"/>
          </p:nvPr>
        </p:nvSpPr>
        <p:spPr/>
        <p:txBody>
          <a:bodyPr/>
          <a:lstStyle/>
          <a:p>
            <a:pPr>
              <a:defRPr/>
            </a:pPr>
            <a:fld id="{8AB5B7D8-EC19-4ACA-80E8-364C9B96AF10}" type="slidenum">
              <a:rPr lang="pt-BR" smtClean="0"/>
              <a:pPr>
                <a:defRPr/>
              </a:pPr>
              <a:t>21</a:t>
            </a:fld>
            <a:endParaRPr lang="pt-BR" dirty="0"/>
          </a:p>
        </p:txBody>
      </p:sp>
      <p:sp>
        <p:nvSpPr>
          <p:cNvPr id="5" name="CaixaDeTexto 4"/>
          <p:cNvSpPr txBox="1"/>
          <p:nvPr/>
        </p:nvSpPr>
        <p:spPr>
          <a:xfrm>
            <a:off x="1619672" y="1268760"/>
            <a:ext cx="5442516" cy="369332"/>
          </a:xfrm>
          <a:prstGeom prst="rect">
            <a:avLst/>
          </a:prstGeom>
          <a:noFill/>
        </p:spPr>
        <p:txBody>
          <a:bodyPr wrap="none" rtlCol="0">
            <a:spAutoFit/>
          </a:bodyPr>
          <a:lstStyle/>
          <a:p>
            <a:r>
              <a:rPr lang="pt-BR" i="1" dirty="0" smtClean="0"/>
              <a:t>Histórico </a:t>
            </a:r>
            <a:r>
              <a:rPr lang="pt-BR" i="1" dirty="0"/>
              <a:t>de defeitos das luminárias LED </a:t>
            </a:r>
            <a:r>
              <a:rPr lang="pt-BR" i="1" dirty="0" smtClean="0"/>
              <a:t>instaladas</a:t>
            </a:r>
          </a:p>
        </p:txBody>
      </p:sp>
      <p:sp>
        <p:nvSpPr>
          <p:cNvPr id="10" name="Espaço Reservado para Conteúdo 2"/>
          <p:cNvSpPr>
            <a:spLocks noGrp="1"/>
          </p:cNvSpPr>
          <p:nvPr>
            <p:ph idx="1"/>
          </p:nvPr>
        </p:nvSpPr>
        <p:spPr>
          <a:xfrm>
            <a:off x="539552" y="1747627"/>
            <a:ext cx="8229600" cy="4525963"/>
          </a:xfrm>
        </p:spPr>
        <p:txBody>
          <a:bodyPr/>
          <a:lstStyle/>
          <a:p>
            <a:r>
              <a:rPr lang="pt-BR" sz="2200" dirty="0" smtClean="0"/>
              <a:t>No </a:t>
            </a:r>
            <a:r>
              <a:rPr lang="pt-BR" sz="2200" dirty="0"/>
              <a:t>período de março a dezembro de 2012, 6 luminárias apresentaram </a:t>
            </a:r>
            <a:r>
              <a:rPr lang="pt-BR" sz="2200" dirty="0" smtClean="0"/>
              <a:t>problemas </a:t>
            </a:r>
            <a:r>
              <a:rPr lang="pt-BR" sz="2200" dirty="0"/>
              <a:t>de funcionamento</a:t>
            </a:r>
            <a:r>
              <a:rPr lang="pt-BR" sz="2200" dirty="0" smtClean="0"/>
              <a:t>.</a:t>
            </a:r>
          </a:p>
          <a:p>
            <a:r>
              <a:rPr lang="pt-BR" sz="2200" dirty="0" smtClean="0"/>
              <a:t>As </a:t>
            </a:r>
            <a:r>
              <a:rPr lang="pt-BR" sz="2200" dirty="0"/>
              <a:t>luminárias que estavam com baixa luminosidade, ou não tiveram um de seus conectores ligados corretamente durante a instalação, ou os conectores não estavam firmes o suficiente para suportar o balanço da estrutura em que foi instalada em dias de forte ventania.</a:t>
            </a:r>
          </a:p>
          <a:p>
            <a:r>
              <a:rPr lang="pt-BR" sz="2200" dirty="0" smtClean="0"/>
              <a:t>As </a:t>
            </a:r>
            <a:r>
              <a:rPr lang="pt-BR" sz="2200" dirty="0"/>
              <a:t>luminárias que deixaram de funcionar foi devido à atuação do sistema de proteção. Estes atuaram em dias de fortes chuvas e </a:t>
            </a:r>
            <a:r>
              <a:rPr lang="pt-BR" sz="2200" dirty="0" smtClean="0"/>
              <a:t>consequentemente </a:t>
            </a:r>
            <a:r>
              <a:rPr lang="pt-BR" sz="2200" dirty="0"/>
              <a:t>de fortes descargas elétricas atmosféricas.</a:t>
            </a:r>
          </a:p>
          <a:p>
            <a:r>
              <a:rPr lang="pt-BR" sz="2200" dirty="0" smtClean="0"/>
              <a:t>Das </a:t>
            </a:r>
            <a:r>
              <a:rPr lang="pt-BR" sz="2200" dirty="0"/>
              <a:t>luminárias examinadas, todas estão com seus principais componentes funcionando normalmente (Driver + </a:t>
            </a:r>
            <a:r>
              <a:rPr lang="pt-BR" sz="2200" dirty="0" err="1"/>
              <a:t>LEDs</a:t>
            </a:r>
            <a:r>
              <a:rPr lang="pt-BR" sz="2200" dirty="0"/>
              <a:t>).</a:t>
            </a:r>
          </a:p>
          <a:p>
            <a:endParaRPr lang="pt-BR" dirty="0"/>
          </a:p>
          <a:p>
            <a:endParaRPr lang="pt-BR" dirty="0"/>
          </a:p>
        </p:txBody>
      </p:sp>
    </p:spTree>
    <p:extLst>
      <p:ext uri="{BB962C8B-B14F-4D97-AF65-F5344CB8AC3E}">
        <p14:creationId xmlns:p14="http://schemas.microsoft.com/office/powerpoint/2010/main" val="204455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Resultados (cont</a:t>
            </a:r>
            <a:r>
              <a:rPr lang="pt-BR" dirty="0" smtClean="0"/>
              <a:t>.) - comparações</a:t>
            </a:r>
            <a:endParaRPr lang="pt-BR" dirty="0"/>
          </a:p>
        </p:txBody>
      </p:sp>
      <p:sp>
        <p:nvSpPr>
          <p:cNvPr id="4" name="Espaço Reservado para Número de Slide 3"/>
          <p:cNvSpPr>
            <a:spLocks noGrp="1"/>
          </p:cNvSpPr>
          <p:nvPr>
            <p:ph type="sldNum" sz="quarter" idx="12"/>
          </p:nvPr>
        </p:nvSpPr>
        <p:spPr/>
        <p:txBody>
          <a:bodyPr/>
          <a:lstStyle/>
          <a:p>
            <a:pPr>
              <a:defRPr/>
            </a:pPr>
            <a:fld id="{8AB5B7D8-EC19-4ACA-80E8-364C9B96AF10}" type="slidenum">
              <a:rPr lang="pt-BR" smtClean="0"/>
              <a:pPr>
                <a:defRPr/>
              </a:pPr>
              <a:t>22</a:t>
            </a:fld>
            <a:endParaRPr lang="pt-BR" dirty="0"/>
          </a:p>
        </p:txBody>
      </p:sp>
      <p:graphicFrame>
        <p:nvGraphicFramePr>
          <p:cNvPr id="5" name="Tabela 4"/>
          <p:cNvGraphicFramePr>
            <a:graphicFrameLocks noGrp="1"/>
          </p:cNvGraphicFramePr>
          <p:nvPr>
            <p:extLst>
              <p:ext uri="{D42A27DB-BD31-4B8C-83A1-F6EECF244321}">
                <p14:modId xmlns:p14="http://schemas.microsoft.com/office/powerpoint/2010/main" val="2035184931"/>
              </p:ext>
            </p:extLst>
          </p:nvPr>
        </p:nvGraphicFramePr>
        <p:xfrm>
          <a:off x="1259632" y="1772816"/>
          <a:ext cx="6696744" cy="1944216"/>
        </p:xfrm>
        <a:graphic>
          <a:graphicData uri="http://schemas.openxmlformats.org/drawingml/2006/table">
            <a:tbl>
              <a:tblPr firstRow="1" firstCol="1" bandRow="1">
                <a:tableStyleId>{5C22544A-7EE6-4342-B048-85BDC9FD1C3A}</a:tableStyleId>
              </a:tblPr>
              <a:tblGrid>
                <a:gridCol w="2208245"/>
                <a:gridCol w="2832315"/>
                <a:gridCol w="1656184"/>
              </a:tblGrid>
              <a:tr h="580740">
                <a:tc>
                  <a:txBody>
                    <a:bodyPr/>
                    <a:lstStyle/>
                    <a:p>
                      <a:pPr algn="ctr">
                        <a:spcBef>
                          <a:spcPts val="600"/>
                        </a:spcBef>
                        <a:spcAft>
                          <a:spcPts val="0"/>
                        </a:spcAft>
                      </a:pPr>
                      <a:r>
                        <a:rPr lang="en-US" sz="1200">
                          <a:effectLst/>
                        </a:rPr>
                        <a:t> </a:t>
                      </a:r>
                      <a:endParaRPr lang="pt-BR" sz="1200">
                        <a:solidFill>
                          <a:srgbClr val="365F91"/>
                        </a:solidFill>
                        <a:effectLst/>
                        <a:latin typeface="Times New Roman"/>
                        <a:ea typeface="Calibri"/>
                      </a:endParaRPr>
                    </a:p>
                  </a:txBody>
                  <a:tcPr marL="68580" marR="68580" marT="0" marB="0" anchor="ctr"/>
                </a:tc>
                <a:tc>
                  <a:txBody>
                    <a:bodyPr/>
                    <a:lstStyle/>
                    <a:p>
                      <a:pPr algn="ctr">
                        <a:spcBef>
                          <a:spcPts val="400"/>
                        </a:spcBef>
                        <a:spcAft>
                          <a:spcPts val="400"/>
                        </a:spcAft>
                      </a:pPr>
                      <a:r>
                        <a:rPr lang="en-US" sz="1200">
                          <a:effectLst/>
                        </a:rPr>
                        <a:t>Luminária com Lâmpada </a:t>
                      </a:r>
                      <a:endParaRPr lang="pt-BR" sz="1200">
                        <a:effectLst/>
                      </a:endParaRPr>
                    </a:p>
                    <a:p>
                      <a:pPr algn="ctr">
                        <a:spcBef>
                          <a:spcPts val="400"/>
                        </a:spcBef>
                        <a:spcAft>
                          <a:spcPts val="400"/>
                        </a:spcAft>
                      </a:pPr>
                      <a:r>
                        <a:rPr lang="en-US" sz="1200">
                          <a:effectLst/>
                        </a:rPr>
                        <a:t> De Vapor de Sódio</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Luminária LED</a:t>
                      </a:r>
                      <a:endParaRPr lang="pt-BR" sz="1200">
                        <a:solidFill>
                          <a:srgbClr val="365F91"/>
                        </a:solidFill>
                        <a:effectLst/>
                        <a:latin typeface="Times New Roman"/>
                        <a:ea typeface="Calibri"/>
                      </a:endParaRPr>
                    </a:p>
                  </a:txBody>
                  <a:tcPr marL="68580" marR="68580" marT="0" marB="0" anchor="ctr"/>
                </a:tc>
              </a:tr>
              <a:tr h="227246">
                <a:tc>
                  <a:txBody>
                    <a:bodyPr/>
                    <a:lstStyle/>
                    <a:p>
                      <a:pPr algn="ctr">
                        <a:spcBef>
                          <a:spcPts val="400"/>
                        </a:spcBef>
                        <a:spcAft>
                          <a:spcPts val="400"/>
                        </a:spcAft>
                      </a:pPr>
                      <a:r>
                        <a:rPr lang="pt-BR" sz="1200">
                          <a:effectLst/>
                        </a:rPr>
                        <a:t>Tensão</a:t>
                      </a:r>
                      <a:r>
                        <a:rPr lang="en-US" sz="1200">
                          <a:effectLst/>
                        </a:rPr>
                        <a:t> de alimentação</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220 V</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220 V</a:t>
                      </a:r>
                      <a:endParaRPr lang="pt-BR" sz="1200">
                        <a:solidFill>
                          <a:srgbClr val="365F91"/>
                        </a:solidFill>
                        <a:effectLst/>
                        <a:latin typeface="Times New Roman"/>
                        <a:ea typeface="Calibri"/>
                      </a:endParaRPr>
                    </a:p>
                  </a:txBody>
                  <a:tcPr marL="68580" marR="68580" marT="0" marB="0" anchor="ctr"/>
                </a:tc>
              </a:tr>
              <a:tr h="227246">
                <a:tc>
                  <a:txBody>
                    <a:bodyPr/>
                    <a:lstStyle/>
                    <a:p>
                      <a:pPr algn="ctr">
                        <a:spcBef>
                          <a:spcPts val="400"/>
                        </a:spcBef>
                        <a:spcAft>
                          <a:spcPts val="400"/>
                        </a:spcAft>
                      </a:pPr>
                      <a:r>
                        <a:rPr lang="en-US" sz="1200">
                          <a:effectLst/>
                        </a:rPr>
                        <a:t>Corrente de alimentação</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1,43 A</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0,756 A</a:t>
                      </a:r>
                      <a:endParaRPr lang="pt-BR" sz="1200">
                        <a:solidFill>
                          <a:srgbClr val="365F91"/>
                        </a:solidFill>
                        <a:effectLst/>
                        <a:latin typeface="Times New Roman"/>
                        <a:ea typeface="Calibri"/>
                      </a:endParaRPr>
                    </a:p>
                  </a:txBody>
                  <a:tcPr marL="68580" marR="68580" marT="0" marB="0" anchor="ctr"/>
                </a:tc>
              </a:tr>
              <a:tr h="454492">
                <a:tc>
                  <a:txBody>
                    <a:bodyPr/>
                    <a:lstStyle/>
                    <a:p>
                      <a:pPr algn="ctr">
                        <a:spcBef>
                          <a:spcPts val="400"/>
                        </a:spcBef>
                        <a:spcAft>
                          <a:spcPts val="400"/>
                        </a:spcAft>
                      </a:pPr>
                      <a:r>
                        <a:rPr lang="en-US" sz="1200">
                          <a:effectLst/>
                        </a:rPr>
                        <a:t>Potência total de entrada</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250W  lâmpada + 30W do reator</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161 W</a:t>
                      </a:r>
                      <a:endParaRPr lang="pt-BR" sz="1200">
                        <a:solidFill>
                          <a:srgbClr val="365F91"/>
                        </a:solidFill>
                        <a:effectLst/>
                        <a:latin typeface="Times New Roman"/>
                        <a:ea typeface="Calibri"/>
                      </a:endParaRPr>
                    </a:p>
                  </a:txBody>
                  <a:tcPr marL="68580" marR="68580" marT="0" marB="0" anchor="ctr"/>
                </a:tc>
              </a:tr>
              <a:tr h="227246">
                <a:tc>
                  <a:txBody>
                    <a:bodyPr/>
                    <a:lstStyle/>
                    <a:p>
                      <a:pPr algn="ctr">
                        <a:spcBef>
                          <a:spcPts val="400"/>
                        </a:spcBef>
                        <a:spcAft>
                          <a:spcPts val="400"/>
                        </a:spcAft>
                      </a:pPr>
                      <a:r>
                        <a:rPr lang="en-US" sz="1200">
                          <a:effectLst/>
                        </a:rPr>
                        <a:t>Fator de Potência</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0,893</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0,97</a:t>
                      </a:r>
                      <a:endParaRPr lang="pt-BR" sz="1200">
                        <a:solidFill>
                          <a:srgbClr val="365F91"/>
                        </a:solidFill>
                        <a:effectLst/>
                        <a:latin typeface="Times New Roman"/>
                        <a:ea typeface="Calibri"/>
                      </a:endParaRPr>
                    </a:p>
                  </a:txBody>
                  <a:tcPr marL="68580" marR="68580" marT="0" marB="0" anchor="ctr"/>
                </a:tc>
              </a:tr>
              <a:tr h="227246">
                <a:tc>
                  <a:txBody>
                    <a:bodyPr/>
                    <a:lstStyle/>
                    <a:p>
                      <a:pPr algn="ctr">
                        <a:spcBef>
                          <a:spcPts val="400"/>
                        </a:spcBef>
                        <a:spcAft>
                          <a:spcPts val="400"/>
                        </a:spcAft>
                      </a:pPr>
                      <a:r>
                        <a:rPr lang="en-US" sz="1200">
                          <a:effectLst/>
                        </a:rPr>
                        <a:t>THD</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21,88%</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dirty="0">
                          <a:effectLst/>
                        </a:rPr>
                        <a:t>10,2%</a:t>
                      </a:r>
                      <a:endParaRPr lang="pt-BR" sz="1200" dirty="0">
                        <a:solidFill>
                          <a:srgbClr val="365F91"/>
                        </a:solidFill>
                        <a:effectLst/>
                        <a:latin typeface="Times New Roman"/>
                        <a:ea typeface="Calibri"/>
                      </a:endParaRPr>
                    </a:p>
                  </a:txBody>
                  <a:tcPr marL="68580" marR="68580" marT="0" marB="0" anchor="ctr"/>
                </a:tc>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3856136416"/>
              </p:ext>
            </p:extLst>
          </p:nvPr>
        </p:nvGraphicFramePr>
        <p:xfrm>
          <a:off x="1691680" y="4221088"/>
          <a:ext cx="5904657" cy="1584177"/>
        </p:xfrm>
        <a:graphic>
          <a:graphicData uri="http://schemas.openxmlformats.org/drawingml/2006/table">
            <a:tbl>
              <a:tblPr firstRow="1" firstCol="1" bandRow="1">
                <a:tableStyleId>{5C22544A-7EE6-4342-B048-85BDC9FD1C3A}</a:tableStyleId>
              </a:tblPr>
              <a:tblGrid>
                <a:gridCol w="1180385"/>
                <a:gridCol w="1181068"/>
                <a:gridCol w="1181068"/>
                <a:gridCol w="1181068"/>
                <a:gridCol w="1181068"/>
              </a:tblGrid>
              <a:tr h="528059">
                <a:tc>
                  <a:txBody>
                    <a:bodyPr/>
                    <a:lstStyle/>
                    <a:p>
                      <a:pPr algn="ctr">
                        <a:spcBef>
                          <a:spcPts val="600"/>
                        </a:spcBef>
                        <a:spcAft>
                          <a:spcPts val="0"/>
                        </a:spcAft>
                      </a:pPr>
                      <a:r>
                        <a:rPr lang="en-US" sz="1200">
                          <a:effectLst/>
                        </a:rPr>
                        <a:t> </a:t>
                      </a:r>
                      <a:endParaRPr lang="pt-BR" sz="1200">
                        <a:solidFill>
                          <a:srgbClr val="365F91"/>
                        </a:solidFill>
                        <a:effectLst/>
                        <a:latin typeface="Times New Roman"/>
                        <a:ea typeface="Calibri"/>
                      </a:endParaRPr>
                    </a:p>
                  </a:txBody>
                  <a:tcPr marL="68580" marR="68580" marT="0" marB="0" anchor="ctr"/>
                </a:tc>
                <a:tc>
                  <a:txBody>
                    <a:bodyPr/>
                    <a:lstStyle/>
                    <a:p>
                      <a:pPr algn="ctr">
                        <a:spcBef>
                          <a:spcPts val="400"/>
                        </a:spcBef>
                        <a:spcAft>
                          <a:spcPts val="400"/>
                        </a:spcAft>
                      </a:pPr>
                      <a:r>
                        <a:rPr lang="en-US" sz="1200">
                          <a:effectLst/>
                        </a:rPr>
                        <a:t>Iluminância media</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Iluminância máxima</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Iluminância mínima</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Uniformidade</a:t>
                      </a:r>
                      <a:endParaRPr lang="pt-BR" sz="1200">
                        <a:solidFill>
                          <a:srgbClr val="365F91"/>
                        </a:solidFill>
                        <a:effectLst/>
                        <a:latin typeface="Times New Roman"/>
                        <a:ea typeface="Calibri"/>
                      </a:endParaRPr>
                    </a:p>
                  </a:txBody>
                  <a:tcPr marL="68580" marR="68580" marT="0" marB="0" anchor="ctr"/>
                </a:tc>
              </a:tr>
              <a:tr h="528059">
                <a:tc>
                  <a:txBody>
                    <a:bodyPr/>
                    <a:lstStyle/>
                    <a:p>
                      <a:pPr algn="ctr">
                        <a:spcBef>
                          <a:spcPts val="400"/>
                        </a:spcBef>
                        <a:spcAft>
                          <a:spcPts val="400"/>
                        </a:spcAft>
                      </a:pPr>
                      <a:r>
                        <a:rPr lang="en-US" sz="1200">
                          <a:effectLst/>
                        </a:rPr>
                        <a:t>Vapor de Sódio 250W</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22 lux</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34,6 lux</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7,5 lux</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0,34</a:t>
                      </a:r>
                      <a:endParaRPr lang="pt-BR" sz="1200">
                        <a:solidFill>
                          <a:srgbClr val="365F91"/>
                        </a:solidFill>
                        <a:effectLst/>
                        <a:latin typeface="Times New Roman"/>
                        <a:ea typeface="Calibri"/>
                      </a:endParaRPr>
                    </a:p>
                  </a:txBody>
                  <a:tcPr marL="68580" marR="68580" marT="0" marB="0" anchor="ctr"/>
                </a:tc>
              </a:tr>
              <a:tr h="528059">
                <a:tc>
                  <a:txBody>
                    <a:bodyPr/>
                    <a:lstStyle/>
                    <a:p>
                      <a:pPr algn="ctr">
                        <a:spcBef>
                          <a:spcPts val="400"/>
                        </a:spcBef>
                        <a:spcAft>
                          <a:spcPts val="400"/>
                        </a:spcAft>
                      </a:pPr>
                      <a:r>
                        <a:rPr lang="en-US" sz="1200">
                          <a:effectLst/>
                        </a:rPr>
                        <a:t>Cobrahead GE 157W</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17,58 lux</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38,87 lux</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a:effectLst/>
                        </a:rPr>
                        <a:t>8,47</a:t>
                      </a:r>
                      <a:endParaRPr lang="pt-BR" sz="1200">
                        <a:solidFill>
                          <a:srgbClr val="365F91"/>
                        </a:solidFill>
                        <a:effectLst/>
                        <a:latin typeface="Times New Roman"/>
                        <a:ea typeface="Calibri"/>
                      </a:endParaRPr>
                    </a:p>
                  </a:txBody>
                  <a:tcPr marL="68580" marR="68580" marT="0" marB="0" anchor="ctr"/>
                </a:tc>
                <a:tc>
                  <a:txBody>
                    <a:bodyPr/>
                    <a:lstStyle/>
                    <a:p>
                      <a:pPr algn="ctr">
                        <a:spcBef>
                          <a:spcPts val="600"/>
                        </a:spcBef>
                        <a:spcAft>
                          <a:spcPts val="0"/>
                        </a:spcAft>
                      </a:pPr>
                      <a:r>
                        <a:rPr lang="en-US" sz="1200" dirty="0">
                          <a:effectLst/>
                        </a:rPr>
                        <a:t>0,48</a:t>
                      </a:r>
                      <a:endParaRPr lang="pt-BR" sz="1200" dirty="0">
                        <a:solidFill>
                          <a:srgbClr val="365F91"/>
                        </a:solidFill>
                        <a:effectLst/>
                        <a:latin typeface="Times New Roman"/>
                        <a:ea typeface="Calibri"/>
                      </a:endParaRPr>
                    </a:p>
                  </a:txBody>
                  <a:tcPr marL="68580" marR="68580" marT="0" marB="0" anchor="ctr"/>
                </a:tc>
              </a:tr>
            </a:tbl>
          </a:graphicData>
        </a:graphic>
      </p:graphicFrame>
      <p:sp>
        <p:nvSpPr>
          <p:cNvPr id="7" name="CaixaDeTexto 6"/>
          <p:cNvSpPr txBox="1"/>
          <p:nvPr/>
        </p:nvSpPr>
        <p:spPr>
          <a:xfrm>
            <a:off x="3635896" y="1340768"/>
            <a:ext cx="2108141" cy="369332"/>
          </a:xfrm>
          <a:prstGeom prst="rect">
            <a:avLst/>
          </a:prstGeom>
          <a:noFill/>
        </p:spPr>
        <p:txBody>
          <a:bodyPr wrap="none" rtlCol="0">
            <a:spAutoFit/>
          </a:bodyPr>
          <a:lstStyle/>
          <a:p>
            <a:r>
              <a:rPr lang="pt-BR" i="1" dirty="0" smtClean="0">
                <a:latin typeface="Calibri" pitchFamily="34" charset="0"/>
                <a:cs typeface="Calibri" pitchFamily="34" charset="0"/>
              </a:rPr>
              <a:t>Parâmetros Elétricos</a:t>
            </a:r>
            <a:endParaRPr lang="pt-BR" i="1" dirty="0">
              <a:latin typeface="Calibri" pitchFamily="34" charset="0"/>
              <a:cs typeface="Calibri" pitchFamily="34" charset="0"/>
            </a:endParaRPr>
          </a:p>
        </p:txBody>
      </p:sp>
      <p:sp>
        <p:nvSpPr>
          <p:cNvPr id="8" name="CaixaDeTexto 7"/>
          <p:cNvSpPr txBox="1"/>
          <p:nvPr/>
        </p:nvSpPr>
        <p:spPr>
          <a:xfrm>
            <a:off x="3419872" y="3861048"/>
            <a:ext cx="2768515" cy="369332"/>
          </a:xfrm>
          <a:prstGeom prst="rect">
            <a:avLst/>
          </a:prstGeom>
          <a:noFill/>
        </p:spPr>
        <p:txBody>
          <a:bodyPr wrap="none" rtlCol="0">
            <a:spAutoFit/>
          </a:bodyPr>
          <a:lstStyle/>
          <a:p>
            <a:r>
              <a:rPr lang="pt-BR" i="1" dirty="0" smtClean="0">
                <a:latin typeface="Calibri" pitchFamily="34" charset="0"/>
                <a:cs typeface="Calibri" pitchFamily="34" charset="0"/>
              </a:rPr>
              <a:t>Parâmetros Luminotécnicos</a:t>
            </a:r>
            <a:endParaRPr lang="pt-BR" i="1" dirty="0">
              <a:latin typeface="Calibri" pitchFamily="34" charset="0"/>
              <a:cs typeface="Calibri" pitchFamily="34" charset="0"/>
            </a:endParaRPr>
          </a:p>
        </p:txBody>
      </p:sp>
    </p:spTree>
    <p:extLst>
      <p:ext uri="{BB962C8B-B14F-4D97-AF65-F5344CB8AC3E}">
        <p14:creationId xmlns:p14="http://schemas.microsoft.com/office/powerpoint/2010/main" val="2841593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4. Luminária UFJF - Hexa</a:t>
            </a:r>
            <a:endParaRPr lang="pt-BR" dirty="0"/>
          </a:p>
        </p:txBody>
      </p:sp>
      <p:sp>
        <p:nvSpPr>
          <p:cNvPr id="4" name="Espaço Reservado para Número de Slide 3"/>
          <p:cNvSpPr>
            <a:spLocks noGrp="1"/>
          </p:cNvSpPr>
          <p:nvPr>
            <p:ph type="sldNum" sz="quarter" idx="12"/>
          </p:nvPr>
        </p:nvSpPr>
        <p:spPr/>
        <p:txBody>
          <a:bodyPr/>
          <a:lstStyle/>
          <a:p>
            <a:pPr>
              <a:defRPr/>
            </a:pPr>
            <a:fld id="{8AB5B7D8-EC19-4ACA-80E8-364C9B96AF10}" type="slidenum">
              <a:rPr lang="pt-BR" smtClean="0"/>
              <a:pPr>
                <a:defRPr/>
              </a:pPr>
              <a:t>23</a:t>
            </a:fld>
            <a:endParaRPr lang="pt-BR" dirty="0"/>
          </a:p>
        </p:txBody>
      </p:sp>
      <p:pic>
        <p:nvPicPr>
          <p:cNvPr id="201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5256584" cy="302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9717" y="2060848"/>
            <a:ext cx="257549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230602"/>
            <a:ext cx="3434705" cy="142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637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dirty="0" smtClean="0"/>
              <a:t>Luminária (cont.) – </a:t>
            </a:r>
            <a:r>
              <a:rPr lang="pt-BR" sz="3600" dirty="0" err="1" smtClean="0"/>
              <a:t>desemp</a:t>
            </a:r>
            <a:r>
              <a:rPr lang="pt-BR" sz="3600" dirty="0" smtClean="0"/>
              <a:t>. em regime</a:t>
            </a:r>
            <a:endParaRPr lang="pt-BR" sz="3600" dirty="0"/>
          </a:p>
        </p:txBody>
      </p:sp>
      <p:sp>
        <p:nvSpPr>
          <p:cNvPr id="4" name="Espaço Reservado para Número de Slide 3"/>
          <p:cNvSpPr>
            <a:spLocks noGrp="1"/>
          </p:cNvSpPr>
          <p:nvPr>
            <p:ph type="sldNum" sz="quarter" idx="12"/>
          </p:nvPr>
        </p:nvSpPr>
        <p:spPr/>
        <p:txBody>
          <a:bodyPr/>
          <a:lstStyle/>
          <a:p>
            <a:pPr>
              <a:defRPr/>
            </a:pPr>
            <a:fld id="{8AB5B7D8-EC19-4ACA-80E8-364C9B96AF10}" type="slidenum">
              <a:rPr lang="pt-BR" smtClean="0"/>
              <a:pPr>
                <a:defRPr/>
              </a:pPr>
              <a:t>24</a:t>
            </a:fld>
            <a:endParaRPr lang="pt-BR" dirty="0"/>
          </a:p>
        </p:txBody>
      </p:sp>
      <p:pic>
        <p:nvPicPr>
          <p:cNvPr id="202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190" y="1412776"/>
            <a:ext cx="5472608" cy="3036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2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581128"/>
            <a:ext cx="4653533" cy="159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752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Luminária UFJF (cont.) - dinâmica</a:t>
            </a:r>
            <a:endParaRPr lang="pt-BR" dirty="0"/>
          </a:p>
        </p:txBody>
      </p:sp>
      <p:sp>
        <p:nvSpPr>
          <p:cNvPr id="4" name="Espaço Reservado para Número de Slide 3"/>
          <p:cNvSpPr>
            <a:spLocks noGrp="1"/>
          </p:cNvSpPr>
          <p:nvPr>
            <p:ph type="sldNum" sz="quarter" idx="12"/>
          </p:nvPr>
        </p:nvSpPr>
        <p:spPr/>
        <p:txBody>
          <a:bodyPr/>
          <a:lstStyle/>
          <a:p>
            <a:pPr>
              <a:defRPr/>
            </a:pPr>
            <a:fld id="{8AB5B7D8-EC19-4ACA-80E8-364C9B96AF10}" type="slidenum">
              <a:rPr lang="pt-BR" smtClean="0"/>
              <a:pPr>
                <a:defRPr/>
              </a:pPr>
              <a:t>25</a:t>
            </a:fld>
            <a:endParaRPr lang="pt-BR" dirty="0"/>
          </a:p>
        </p:txBody>
      </p:sp>
      <p:pic>
        <p:nvPicPr>
          <p:cNvPr id="203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514" y="3212976"/>
            <a:ext cx="5184576" cy="277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522" y="1340768"/>
            <a:ext cx="4424561" cy="171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611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Luminária UFJF (cont.) - </a:t>
            </a:r>
            <a:r>
              <a:rPr lang="pt-BR" dirty="0" smtClean="0"/>
              <a:t>geral</a:t>
            </a:r>
            <a:endParaRPr lang="pt-BR" dirty="0"/>
          </a:p>
        </p:txBody>
      </p:sp>
      <p:sp>
        <p:nvSpPr>
          <p:cNvPr id="3" name="Espaço Reservado para Conteúdo 2"/>
          <p:cNvSpPr>
            <a:spLocks noGrp="1"/>
          </p:cNvSpPr>
          <p:nvPr>
            <p:ph idx="1"/>
          </p:nvPr>
        </p:nvSpPr>
        <p:spPr>
          <a:xfrm>
            <a:off x="457200" y="1916832"/>
            <a:ext cx="8229600" cy="4209331"/>
          </a:xfrm>
        </p:spPr>
        <p:txBody>
          <a:bodyPr/>
          <a:lstStyle/>
          <a:p>
            <a:r>
              <a:rPr lang="pt-BR" sz="2800" dirty="0" smtClean="0"/>
              <a:t>Montagem em corpo convencional da luminária hexa 2 módulos (~ 70W).</a:t>
            </a:r>
          </a:p>
          <a:p>
            <a:r>
              <a:rPr lang="pt-BR" sz="2800" dirty="0" smtClean="0"/>
              <a:t>Funcionamento contínuo: ~ 2500h.</a:t>
            </a:r>
          </a:p>
          <a:p>
            <a:r>
              <a:rPr lang="pt-BR" sz="2800" dirty="0" smtClean="0"/>
              <a:t>Sujeitou-se a surtos, interrupções e descargas atmosféricas nas imediações.</a:t>
            </a:r>
          </a:p>
          <a:p>
            <a:r>
              <a:rPr lang="pt-BR" sz="2800" dirty="0" smtClean="0"/>
              <a:t>Temperatura dos componentes: inferior a 50</a:t>
            </a:r>
            <a:r>
              <a:rPr lang="pt-BR" sz="2800" baseline="30000" dirty="0" smtClean="0"/>
              <a:t>o</a:t>
            </a:r>
            <a:r>
              <a:rPr lang="pt-BR" sz="2800" dirty="0" smtClean="0"/>
              <a:t>.</a:t>
            </a:r>
          </a:p>
          <a:p>
            <a:endParaRPr lang="pt-BR" dirty="0"/>
          </a:p>
        </p:txBody>
      </p:sp>
      <p:sp>
        <p:nvSpPr>
          <p:cNvPr id="4" name="Espaço Reservado para Número de Slide 3"/>
          <p:cNvSpPr>
            <a:spLocks noGrp="1"/>
          </p:cNvSpPr>
          <p:nvPr>
            <p:ph type="sldNum" sz="quarter" idx="12"/>
          </p:nvPr>
        </p:nvSpPr>
        <p:spPr/>
        <p:txBody>
          <a:bodyPr/>
          <a:lstStyle/>
          <a:p>
            <a:pPr>
              <a:defRPr/>
            </a:pPr>
            <a:fld id="{8AB5B7D8-EC19-4ACA-80E8-364C9B96AF10}" type="slidenum">
              <a:rPr lang="pt-BR" smtClean="0"/>
              <a:pPr>
                <a:defRPr/>
              </a:pPr>
              <a:t>26</a:t>
            </a:fld>
            <a:endParaRPr lang="pt-BR" dirty="0"/>
          </a:p>
        </p:txBody>
      </p:sp>
    </p:spTree>
    <p:extLst>
      <p:ext uri="{BB962C8B-B14F-4D97-AF65-F5344CB8AC3E}">
        <p14:creationId xmlns:p14="http://schemas.microsoft.com/office/powerpoint/2010/main" val="1094822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Projeto </a:t>
            </a:r>
            <a:r>
              <a:rPr lang="pt-BR" dirty="0" err="1" smtClean="0"/>
              <a:t>LEDs</a:t>
            </a:r>
            <a:r>
              <a:rPr lang="pt-BR" dirty="0" smtClean="0"/>
              <a:t> - Campus UFJF</a:t>
            </a:r>
            <a:endParaRPr lang="pt-BR" dirty="0"/>
          </a:p>
        </p:txBody>
      </p:sp>
      <p:sp>
        <p:nvSpPr>
          <p:cNvPr id="3" name="Espaço Reservado para Conteúdo 2"/>
          <p:cNvSpPr>
            <a:spLocks noGrp="1"/>
          </p:cNvSpPr>
          <p:nvPr>
            <p:ph idx="1"/>
          </p:nvPr>
        </p:nvSpPr>
        <p:spPr/>
        <p:txBody>
          <a:bodyPr/>
          <a:lstStyle/>
          <a:p>
            <a:r>
              <a:rPr lang="pt-BR" dirty="0" smtClean="0"/>
              <a:t>Situação atual: acima da norma</a:t>
            </a:r>
          </a:p>
          <a:p>
            <a:r>
              <a:rPr lang="pt-BR" dirty="0" smtClean="0"/>
              <a:t>Norma 5101 (2012)</a:t>
            </a:r>
          </a:p>
          <a:p>
            <a:r>
              <a:rPr lang="pt-BR" dirty="0" smtClean="0"/>
              <a:t>~ 1500 pontos de luz</a:t>
            </a:r>
          </a:p>
          <a:p>
            <a:r>
              <a:rPr lang="pt-BR" dirty="0" smtClean="0"/>
              <a:t>Anel central com duas luminárias</a:t>
            </a:r>
          </a:p>
          <a:p>
            <a:r>
              <a:rPr lang="pt-BR" dirty="0" smtClean="0"/>
              <a:t>Licitação baseada em desempenho </a:t>
            </a:r>
            <a:br>
              <a:rPr lang="pt-BR" dirty="0" smtClean="0"/>
            </a:br>
            <a:r>
              <a:rPr lang="pt-BR" dirty="0" smtClean="0"/>
              <a:t>luminotécnico</a:t>
            </a:r>
          </a:p>
          <a:p>
            <a:r>
              <a:rPr lang="pt-BR" dirty="0" smtClean="0"/>
              <a:t>Processo em andamento: anel central</a:t>
            </a:r>
          </a:p>
          <a:p>
            <a:r>
              <a:rPr lang="pt-BR" dirty="0" smtClean="0"/>
              <a:t>Cooperação em equipe</a:t>
            </a:r>
          </a:p>
          <a:p>
            <a:r>
              <a:rPr lang="pt-BR" dirty="0" smtClean="0"/>
              <a:t>“Economia de energia”</a:t>
            </a:r>
            <a:endParaRPr lang="pt-BR" dirty="0"/>
          </a:p>
        </p:txBody>
      </p:sp>
      <p:sp>
        <p:nvSpPr>
          <p:cNvPr id="4" name="Espaço Reservado para Número de Slide 3"/>
          <p:cNvSpPr>
            <a:spLocks noGrp="1"/>
          </p:cNvSpPr>
          <p:nvPr>
            <p:ph type="sldNum" sz="quarter" idx="12"/>
          </p:nvPr>
        </p:nvSpPr>
        <p:spPr/>
        <p:txBody>
          <a:bodyPr/>
          <a:lstStyle/>
          <a:p>
            <a:pPr>
              <a:defRPr/>
            </a:pPr>
            <a:fld id="{8AB5B7D8-EC19-4ACA-80E8-364C9B96AF10}" type="slidenum">
              <a:rPr lang="pt-BR" smtClean="0"/>
              <a:pPr>
                <a:defRPr/>
              </a:pPr>
              <a:t>27</a:t>
            </a:fld>
            <a:endParaRPr lang="pt-BR" dirty="0"/>
          </a:p>
        </p:txBody>
      </p:sp>
      <p:pic>
        <p:nvPicPr>
          <p:cNvPr id="16589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5976" y="1268760"/>
            <a:ext cx="4511877" cy="479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107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5. Produção Científica (3 anos)</a:t>
            </a:r>
            <a:endParaRPr lang="pt-BR" dirty="0"/>
          </a:p>
        </p:txBody>
      </p:sp>
      <p:sp>
        <p:nvSpPr>
          <p:cNvPr id="3" name="Espaço Reservado para Conteúdo 2"/>
          <p:cNvSpPr>
            <a:spLocks noGrp="1"/>
          </p:cNvSpPr>
          <p:nvPr>
            <p:ph idx="1"/>
          </p:nvPr>
        </p:nvSpPr>
        <p:spPr>
          <a:xfrm>
            <a:off x="467544" y="1600200"/>
            <a:ext cx="8352928" cy="4525963"/>
          </a:xfrm>
        </p:spPr>
        <p:txBody>
          <a:bodyPr/>
          <a:lstStyle/>
          <a:p>
            <a:r>
              <a:rPr lang="pt-BR" dirty="0" smtClean="0"/>
              <a:t>8 artigos em periódicos, incluindo internacional</a:t>
            </a:r>
          </a:p>
          <a:p>
            <a:r>
              <a:rPr lang="pt-BR" dirty="0" smtClean="0"/>
              <a:t>~ 30 trabalhos completos em anais de eventos (nac. e intern.)</a:t>
            </a:r>
          </a:p>
          <a:p>
            <a:r>
              <a:rPr lang="pt-BR" dirty="0" smtClean="0"/>
              <a:t>3 capítulos de livros</a:t>
            </a:r>
          </a:p>
          <a:p>
            <a:r>
              <a:rPr lang="pt-BR" dirty="0" smtClean="0"/>
              <a:t>Organização de um congresso nacional (CBEE 2011)</a:t>
            </a:r>
          </a:p>
          <a:p>
            <a:r>
              <a:rPr lang="pt-BR" dirty="0" smtClean="0"/>
              <a:t>Organização de dois seminários (I e II SEMIPE)</a:t>
            </a:r>
          </a:p>
          <a:p>
            <a:r>
              <a:rPr lang="pt-BR" dirty="0" smtClean="0"/>
              <a:t>2 Minicursos</a:t>
            </a:r>
          </a:p>
          <a:p>
            <a:r>
              <a:rPr lang="pt-BR" dirty="0" smtClean="0"/>
              <a:t>1 Tese de Doutorado</a:t>
            </a:r>
          </a:p>
          <a:p>
            <a:r>
              <a:rPr lang="pt-BR" dirty="0"/>
              <a:t>3</a:t>
            </a:r>
            <a:r>
              <a:rPr lang="pt-BR" dirty="0" smtClean="0"/>
              <a:t> Dissertações de Mestrado</a:t>
            </a:r>
          </a:p>
          <a:p>
            <a:r>
              <a:rPr lang="pt-BR" dirty="0" smtClean="0"/>
              <a:t>3 Trabalhos de Conclusão de Curso (TFC)</a:t>
            </a:r>
            <a:endParaRPr lang="pt-BR" dirty="0"/>
          </a:p>
        </p:txBody>
      </p:sp>
      <p:sp>
        <p:nvSpPr>
          <p:cNvPr id="4" name="Espaço Reservado para Número de Slide 3"/>
          <p:cNvSpPr>
            <a:spLocks noGrp="1"/>
          </p:cNvSpPr>
          <p:nvPr>
            <p:ph type="sldNum" sz="quarter" idx="12"/>
          </p:nvPr>
        </p:nvSpPr>
        <p:spPr/>
        <p:txBody>
          <a:bodyPr/>
          <a:lstStyle/>
          <a:p>
            <a:pPr>
              <a:defRPr/>
            </a:pPr>
            <a:fld id="{8AB5B7D8-EC19-4ACA-80E8-364C9B96AF10}" type="slidenum">
              <a:rPr lang="pt-BR" smtClean="0"/>
              <a:pPr>
                <a:defRPr/>
              </a:pPr>
              <a:t>28</a:t>
            </a:fld>
            <a:endParaRPr lang="pt-BR" dirty="0"/>
          </a:p>
        </p:txBody>
      </p:sp>
    </p:spTree>
    <p:extLst>
      <p:ext uri="{BB962C8B-B14F-4D97-AF65-F5344CB8AC3E}">
        <p14:creationId xmlns:p14="http://schemas.microsoft.com/office/powerpoint/2010/main" val="97977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Conclusões</a:t>
            </a:r>
            <a:endParaRPr lang="pt-BR" dirty="0"/>
          </a:p>
        </p:txBody>
      </p:sp>
      <p:sp>
        <p:nvSpPr>
          <p:cNvPr id="3" name="Espaço Reservado para Conteúdo 2"/>
          <p:cNvSpPr>
            <a:spLocks noGrp="1"/>
          </p:cNvSpPr>
          <p:nvPr>
            <p:ph idx="1"/>
          </p:nvPr>
        </p:nvSpPr>
        <p:spPr>
          <a:xfrm>
            <a:off x="755576" y="1340768"/>
            <a:ext cx="7669516" cy="4525963"/>
          </a:xfrm>
        </p:spPr>
        <p:txBody>
          <a:bodyPr/>
          <a:lstStyle/>
          <a:p>
            <a:pPr algn="just"/>
            <a:r>
              <a:rPr lang="pt-BR" sz="2800" dirty="0" smtClean="0"/>
              <a:t>Cooperação técnico – científica</a:t>
            </a:r>
          </a:p>
          <a:p>
            <a:pPr algn="just"/>
            <a:r>
              <a:rPr lang="pt-BR" sz="2800" dirty="0" smtClean="0"/>
              <a:t>Atualização da equipe do NIMO</a:t>
            </a:r>
          </a:p>
          <a:p>
            <a:pPr algn="just"/>
            <a:r>
              <a:rPr lang="pt-BR" sz="2800" dirty="0" smtClean="0"/>
              <a:t>Reequipamento do laboratório (NIMO)</a:t>
            </a:r>
          </a:p>
          <a:p>
            <a:pPr algn="just"/>
            <a:r>
              <a:rPr lang="pt-BR" sz="2800" dirty="0" smtClean="0"/>
              <a:t>Inserção Nacional e Internacional (cooperação UFSM e </a:t>
            </a:r>
            <a:r>
              <a:rPr lang="pt-BR" sz="2800" dirty="0" err="1" smtClean="0"/>
              <a:t>Uniovi</a:t>
            </a:r>
            <a:r>
              <a:rPr lang="pt-BR" sz="2800" dirty="0" smtClean="0"/>
              <a:t>, Espanha)</a:t>
            </a:r>
          </a:p>
          <a:p>
            <a:pPr algn="just"/>
            <a:r>
              <a:rPr lang="pt-BR" sz="2800" dirty="0" smtClean="0"/>
              <a:t>Contatos com empresas</a:t>
            </a:r>
          </a:p>
          <a:p>
            <a:pPr algn="just"/>
            <a:r>
              <a:rPr lang="pt-BR" sz="2800" dirty="0" smtClean="0"/>
              <a:t>Contatos com entidades</a:t>
            </a:r>
          </a:p>
          <a:p>
            <a:pPr algn="just"/>
            <a:r>
              <a:rPr lang="pt-BR" sz="2800" dirty="0" smtClean="0"/>
              <a:t>Participação em conferências</a:t>
            </a:r>
            <a:endParaRPr lang="pt-BR" sz="2800" dirty="0" smtClean="0"/>
          </a:p>
        </p:txBody>
      </p:sp>
      <p:sp>
        <p:nvSpPr>
          <p:cNvPr id="5" name="Espaço Reservado para Número de Slide 4"/>
          <p:cNvSpPr>
            <a:spLocks noGrp="1"/>
          </p:cNvSpPr>
          <p:nvPr>
            <p:ph type="sldNum" sz="quarter" idx="12"/>
          </p:nvPr>
        </p:nvSpPr>
        <p:spPr/>
        <p:txBody>
          <a:bodyPr/>
          <a:lstStyle/>
          <a:p>
            <a:pPr>
              <a:defRPr/>
            </a:pPr>
            <a:fld id="{8AB5B7D8-EC19-4ACA-80E8-364C9B96AF10}" type="slidenum">
              <a:rPr lang="pt-BR" smtClean="0"/>
              <a:pPr>
                <a:defRPr/>
              </a:pPr>
              <a:t>29</a:t>
            </a:fld>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1. Introdução</a:t>
            </a:r>
            <a:endParaRPr lang="pt-BR" dirty="0"/>
          </a:p>
        </p:txBody>
      </p:sp>
      <p:sp>
        <p:nvSpPr>
          <p:cNvPr id="3" name="Espaço Reservado para Conteúdo 2"/>
          <p:cNvSpPr>
            <a:spLocks noGrp="1"/>
          </p:cNvSpPr>
          <p:nvPr>
            <p:ph idx="1"/>
          </p:nvPr>
        </p:nvSpPr>
        <p:spPr/>
        <p:txBody>
          <a:bodyPr/>
          <a:lstStyle/>
          <a:p>
            <a:pPr algn="just"/>
            <a:r>
              <a:rPr lang="pt-BR" dirty="0" smtClean="0"/>
              <a:t>O Núcleo de </a:t>
            </a:r>
            <a:r>
              <a:rPr lang="pt-BR" dirty="0" err="1" smtClean="0"/>
              <a:t>iIuminação</a:t>
            </a:r>
            <a:r>
              <a:rPr lang="pt-BR" dirty="0" smtClean="0"/>
              <a:t> Moderna da UFJF (NIMO), tem respondido pelas ações de pesquisa e consultoria em Iluminação e sustentado atividades dos cursos de graduação e pós-graduação em Engenharia Elétrica, Engenharia Civil, Engenharia de Produção, Física e Arquitetura e Urbanismo;</a:t>
            </a:r>
          </a:p>
          <a:p>
            <a:pPr algn="just"/>
            <a:r>
              <a:rPr lang="pt-BR" dirty="0" smtClean="0"/>
              <a:t>A equipe é constituída por um grupo multidisciplinar e tem procurado se consolidar através da pesquisas e desenvolvimento no campo de interseção destas áreas desde o ano 2000.</a:t>
            </a:r>
            <a:endParaRPr lang="pt-BR" dirty="0"/>
          </a:p>
        </p:txBody>
      </p:sp>
      <p:sp>
        <p:nvSpPr>
          <p:cNvPr id="5" name="Espaço Reservado para Número de Slide 4"/>
          <p:cNvSpPr>
            <a:spLocks noGrp="1"/>
          </p:cNvSpPr>
          <p:nvPr>
            <p:ph type="sldNum" sz="quarter" idx="12"/>
          </p:nvPr>
        </p:nvSpPr>
        <p:spPr/>
        <p:txBody>
          <a:bodyPr/>
          <a:lstStyle/>
          <a:p>
            <a:pPr>
              <a:defRPr/>
            </a:pPr>
            <a:fld id="{8AB5B7D8-EC19-4ACA-80E8-364C9B96AF10}" type="slidenum">
              <a:rPr lang="pt-BR" smtClean="0"/>
              <a:pPr>
                <a:defRPr/>
              </a:pPr>
              <a:t>3</a:t>
            </a:fld>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692696"/>
            <a:ext cx="8229600" cy="4090466"/>
          </a:xfrm>
        </p:spPr>
        <p:txBody>
          <a:bodyPr/>
          <a:lstStyle/>
          <a:p>
            <a:pPr algn="ctr"/>
            <a:r>
              <a:rPr lang="pt-BR" dirty="0" smtClean="0"/>
              <a:t>Obrigado!</a:t>
            </a:r>
            <a:br>
              <a:rPr lang="pt-BR" dirty="0" smtClean="0"/>
            </a:br>
            <a:r>
              <a:rPr lang="pt-BR" dirty="0"/>
              <a:t/>
            </a:r>
            <a:br>
              <a:rPr lang="pt-BR" dirty="0"/>
            </a:br>
            <a:r>
              <a:rPr lang="pt-BR" dirty="0" smtClean="0"/>
              <a:t>henrique.braga@ufjf.edu.br</a:t>
            </a:r>
            <a:endParaRPr lang="pt-BR" dirty="0"/>
          </a:p>
        </p:txBody>
      </p:sp>
      <p:sp>
        <p:nvSpPr>
          <p:cNvPr id="4" name="Espaço Reservado para Número de Slide 3"/>
          <p:cNvSpPr>
            <a:spLocks noGrp="1"/>
          </p:cNvSpPr>
          <p:nvPr>
            <p:ph type="sldNum" sz="quarter" idx="12"/>
          </p:nvPr>
        </p:nvSpPr>
        <p:spPr/>
        <p:txBody>
          <a:bodyPr/>
          <a:lstStyle/>
          <a:p>
            <a:pPr>
              <a:defRPr/>
            </a:pPr>
            <a:fld id="{8AB5B7D8-EC19-4ACA-80E8-364C9B96AF10}" type="slidenum">
              <a:rPr lang="pt-BR" smtClean="0"/>
              <a:pPr>
                <a:defRPr/>
              </a:pPr>
              <a:t>30</a:t>
            </a:fld>
            <a:endParaRPr lang="pt-BR" dirty="0"/>
          </a:p>
        </p:txBody>
      </p:sp>
    </p:spTree>
    <p:extLst>
      <p:ext uri="{BB962C8B-B14F-4D97-AF65-F5344CB8AC3E}">
        <p14:creationId xmlns:p14="http://schemas.microsoft.com/office/powerpoint/2010/main" val="88746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p:txBody>
          <a:bodyPr/>
          <a:lstStyle/>
          <a:p>
            <a:pPr algn="just"/>
            <a:r>
              <a:rPr lang="pt-BR" dirty="0" smtClean="0"/>
              <a:t>Em um parceria com o PROCEL/</a:t>
            </a:r>
            <a:r>
              <a:rPr lang="pt-BR" dirty="0" err="1" smtClean="0"/>
              <a:t>Eletrobras</a:t>
            </a:r>
            <a:r>
              <a:rPr lang="pt-BR" dirty="0" smtClean="0"/>
              <a:t>, foi firmado o convênio de cooperação financeira através do Fundo de Desenvolvimento Tecnológico intitulado </a:t>
            </a:r>
            <a:r>
              <a:rPr lang="pt-BR" b="1" dirty="0" smtClean="0"/>
              <a:t>“Novas Tecnologias em Iluminação Pública – Desenvolvimento de Ações Priorizando a Eficiência Energética”.</a:t>
            </a:r>
          </a:p>
          <a:p>
            <a:pPr algn="just"/>
            <a:r>
              <a:rPr lang="pt-BR" dirty="0" smtClean="0"/>
              <a:t>O objetivo principal deste convênio é a implantação de um sistema piloto de iluminação externa empregando tecnologia de estado sólido a ser realizada na quarta plataforma do campus universitário da UFJF.</a:t>
            </a:r>
            <a:endParaRPr lang="pt-BR" dirty="0"/>
          </a:p>
        </p:txBody>
      </p:sp>
      <p:sp>
        <p:nvSpPr>
          <p:cNvPr id="5" name="Espaço Reservado para Número de Slide 4"/>
          <p:cNvSpPr>
            <a:spLocks noGrp="1"/>
          </p:cNvSpPr>
          <p:nvPr>
            <p:ph type="sldNum" sz="quarter" idx="12"/>
          </p:nvPr>
        </p:nvSpPr>
        <p:spPr/>
        <p:txBody>
          <a:bodyPr/>
          <a:lstStyle/>
          <a:p>
            <a:pPr>
              <a:defRPr/>
            </a:pPr>
            <a:fld id="{8AB5B7D8-EC19-4ACA-80E8-364C9B96AF10}" type="slidenum">
              <a:rPr lang="pt-BR" smtClean="0"/>
              <a:pPr>
                <a:defRPr/>
              </a:pPr>
              <a:t>4</a:t>
            </a:fld>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p:txBody>
          <a:bodyPr/>
          <a:lstStyle/>
          <a:p>
            <a:r>
              <a:rPr lang="pt-BR" dirty="0" smtClean="0"/>
              <a:t>O convênio de cooperação contempla: </a:t>
            </a:r>
          </a:p>
          <a:p>
            <a:pPr>
              <a:buNone/>
            </a:pPr>
            <a:r>
              <a:rPr lang="pt-BR" dirty="0" smtClean="0"/>
              <a:t>	1) Análise de componentes; </a:t>
            </a:r>
          </a:p>
          <a:p>
            <a:pPr>
              <a:buNone/>
            </a:pPr>
            <a:r>
              <a:rPr lang="pt-BR" dirty="0" smtClean="0"/>
              <a:t>	2) Implantação do sistema piloto; </a:t>
            </a:r>
          </a:p>
          <a:p>
            <a:pPr>
              <a:buNone/>
            </a:pPr>
            <a:r>
              <a:rPr lang="pt-BR" dirty="0" smtClean="0"/>
              <a:t>	3) Reprodução em laboratório de determinados itens do sistema (</a:t>
            </a:r>
            <a:r>
              <a:rPr lang="pt-BR" dirty="0" err="1" smtClean="0"/>
              <a:t>drivers</a:t>
            </a:r>
            <a:r>
              <a:rPr lang="pt-BR" dirty="0" smtClean="0"/>
              <a:t> de luminárias);</a:t>
            </a:r>
          </a:p>
          <a:p>
            <a:pPr>
              <a:buNone/>
            </a:pPr>
            <a:r>
              <a:rPr lang="pt-BR" dirty="0" smtClean="0"/>
              <a:t>	4) Análise de desempenho elétrico e </a:t>
            </a:r>
            <a:r>
              <a:rPr lang="pt-BR" dirty="0" err="1" smtClean="0"/>
              <a:t>luminotécnico</a:t>
            </a:r>
            <a:r>
              <a:rPr lang="pt-BR" dirty="0" smtClean="0"/>
              <a:t> da instalação ao longo de um período de avaliação.</a:t>
            </a:r>
            <a:endParaRPr lang="pt-BR" dirty="0"/>
          </a:p>
        </p:txBody>
      </p:sp>
      <p:sp>
        <p:nvSpPr>
          <p:cNvPr id="5" name="Espaço Reservado para Número de Slide 4"/>
          <p:cNvSpPr>
            <a:spLocks noGrp="1"/>
          </p:cNvSpPr>
          <p:nvPr>
            <p:ph type="sldNum" sz="quarter" idx="12"/>
          </p:nvPr>
        </p:nvSpPr>
        <p:spPr/>
        <p:txBody>
          <a:bodyPr/>
          <a:lstStyle/>
          <a:p>
            <a:pPr>
              <a:defRPr/>
            </a:pPr>
            <a:fld id="{8AB5B7D8-EC19-4ACA-80E8-364C9B96AF10}" type="slidenum">
              <a:rPr lang="pt-BR" smtClean="0"/>
              <a:pPr>
                <a:defRPr/>
              </a:pPr>
              <a:t>5</a:t>
            </a:fld>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p:txBody>
          <a:bodyPr/>
          <a:lstStyle/>
          <a:p>
            <a:pPr algn="just"/>
            <a:r>
              <a:rPr lang="pt-BR" dirty="0" smtClean="0"/>
              <a:t>Atualmente:</a:t>
            </a:r>
          </a:p>
          <a:p>
            <a:pPr lvl="1" algn="just"/>
            <a:r>
              <a:rPr lang="pt-BR" dirty="0" smtClean="0"/>
              <a:t>A etapa de análise dos componentes já foi realizada;</a:t>
            </a:r>
          </a:p>
          <a:p>
            <a:pPr lvl="1" algn="just"/>
            <a:r>
              <a:rPr lang="pt-BR" dirty="0" smtClean="0"/>
              <a:t>Já foi realizada a licitação para que a etapa de implantação do projeto piloto possa ser realizada (aguardando dados dos ensaios laboratoriais do equipamento vencedor);</a:t>
            </a:r>
          </a:p>
          <a:p>
            <a:pPr lvl="1" algn="just"/>
            <a:r>
              <a:rPr lang="pt-BR" dirty="0" smtClean="0"/>
              <a:t>A etapa de reprodução de determinados itens do sistema está em </a:t>
            </a:r>
            <a:r>
              <a:rPr lang="pt-BR" dirty="0" err="1" smtClean="0"/>
              <a:t>adamento</a:t>
            </a:r>
            <a:r>
              <a:rPr lang="pt-BR" dirty="0" smtClean="0"/>
              <a:t> (alguns </a:t>
            </a:r>
            <a:r>
              <a:rPr lang="pt-BR" dirty="0" err="1" smtClean="0"/>
              <a:t>drivers</a:t>
            </a:r>
            <a:r>
              <a:rPr lang="pt-BR" dirty="0" smtClean="0"/>
              <a:t> já estão operando – características desejáveis);</a:t>
            </a:r>
          </a:p>
          <a:p>
            <a:pPr algn="just">
              <a:buNone/>
            </a:pPr>
            <a:endParaRPr lang="pt-BR" dirty="0" smtClean="0"/>
          </a:p>
          <a:p>
            <a:endParaRPr lang="pt-BR" dirty="0" smtClean="0"/>
          </a:p>
          <a:p>
            <a:endParaRPr lang="pt-BR" dirty="0"/>
          </a:p>
        </p:txBody>
      </p:sp>
      <p:sp>
        <p:nvSpPr>
          <p:cNvPr id="5" name="Espaço Reservado para Número de Slide 4"/>
          <p:cNvSpPr>
            <a:spLocks noGrp="1"/>
          </p:cNvSpPr>
          <p:nvPr>
            <p:ph type="sldNum" sz="quarter" idx="12"/>
          </p:nvPr>
        </p:nvSpPr>
        <p:spPr/>
        <p:txBody>
          <a:bodyPr/>
          <a:lstStyle/>
          <a:p>
            <a:pPr>
              <a:defRPr/>
            </a:pPr>
            <a:fld id="{8AB5B7D8-EC19-4ACA-80E8-364C9B96AF10}" type="slidenum">
              <a:rPr lang="pt-BR" smtClean="0"/>
              <a:pPr>
                <a:defRPr/>
              </a:pPr>
              <a:t>6</a:t>
            </a:fld>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12735573">
            <a:off x="4183297" y="401165"/>
            <a:ext cx="4477993" cy="6583726"/>
          </a:xfrm>
          <a:prstGeom prst="rect">
            <a:avLst/>
          </a:prstGeom>
          <a:noFill/>
          <a:ln w="9525">
            <a:noFill/>
            <a:miter lim="800000"/>
            <a:headEnd/>
            <a:tailEnd/>
          </a:ln>
        </p:spPr>
      </p:pic>
      <p:sp>
        <p:nvSpPr>
          <p:cNvPr id="2" name="Título 1"/>
          <p:cNvSpPr>
            <a:spLocks noGrp="1"/>
          </p:cNvSpPr>
          <p:nvPr>
            <p:ph type="title"/>
          </p:nvPr>
        </p:nvSpPr>
        <p:spPr/>
        <p:txBody>
          <a:bodyPr/>
          <a:lstStyle/>
          <a:p>
            <a:r>
              <a:rPr lang="pt-BR" dirty="0" smtClean="0"/>
              <a:t>2. </a:t>
            </a:r>
            <a:r>
              <a:rPr lang="pt-BR" sz="3600" dirty="0" smtClean="0"/>
              <a:t>Características da via sob estudo</a:t>
            </a:r>
            <a:endParaRPr lang="pt-BR" sz="3600" dirty="0"/>
          </a:p>
        </p:txBody>
      </p:sp>
      <p:sp>
        <p:nvSpPr>
          <p:cNvPr id="3" name="Espaço Reservado para Conteúdo 2"/>
          <p:cNvSpPr>
            <a:spLocks noGrp="1"/>
          </p:cNvSpPr>
          <p:nvPr>
            <p:ph idx="1"/>
          </p:nvPr>
        </p:nvSpPr>
        <p:spPr>
          <a:xfrm>
            <a:off x="100010" y="1260491"/>
            <a:ext cx="6758006" cy="2097071"/>
          </a:xfrm>
        </p:spPr>
        <p:txBody>
          <a:bodyPr/>
          <a:lstStyle/>
          <a:p>
            <a:r>
              <a:rPr lang="pt-BR" dirty="0" smtClean="0"/>
              <a:t>Anel viário da Faculdade de Engenharia UFJF;</a:t>
            </a:r>
          </a:p>
          <a:p>
            <a:pPr algn="just"/>
            <a:r>
              <a:rPr lang="pt-BR" dirty="0" smtClean="0"/>
              <a:t>56 pontos ao longo do anel viário;</a:t>
            </a:r>
          </a:p>
          <a:p>
            <a:pPr algn="just"/>
            <a:r>
              <a:rPr lang="pt-BR" dirty="0" smtClean="0"/>
              <a:t>Distância entre os postes: 35 m (média);</a:t>
            </a:r>
          </a:p>
          <a:p>
            <a:pPr algn="just"/>
            <a:r>
              <a:rPr lang="pt-BR" dirty="0" smtClean="0"/>
              <a:t>Distância ente o poste e a via: 0,45 m;</a:t>
            </a:r>
          </a:p>
          <a:p>
            <a:pPr algn="just"/>
            <a:r>
              <a:rPr lang="pt-BR" dirty="0" smtClean="0"/>
              <a:t>Braço do poste: 2,3 m e 10</a:t>
            </a:r>
            <a:r>
              <a:rPr lang="pt-BR" baseline="30000" dirty="0" smtClean="0"/>
              <a:t>0</a:t>
            </a:r>
            <a:r>
              <a:rPr lang="pt-BR" dirty="0" smtClean="0"/>
              <a:t> aprox.;</a:t>
            </a:r>
          </a:p>
          <a:p>
            <a:pPr algn="just"/>
            <a:r>
              <a:rPr lang="pt-BR" dirty="0" smtClean="0"/>
              <a:t>Largura da via: 8 m;</a:t>
            </a:r>
          </a:p>
          <a:p>
            <a:pPr algn="just"/>
            <a:r>
              <a:rPr lang="pt-BR" dirty="0" smtClean="0"/>
              <a:t>Inclinação: entre 10</a:t>
            </a:r>
            <a:r>
              <a:rPr lang="pt-BR" baseline="30000" dirty="0" smtClean="0"/>
              <a:t>0</a:t>
            </a:r>
            <a:r>
              <a:rPr lang="pt-BR" dirty="0" smtClean="0"/>
              <a:t> e 20</a:t>
            </a:r>
            <a:r>
              <a:rPr lang="pt-BR" baseline="30000" dirty="0" smtClean="0"/>
              <a:t>0;</a:t>
            </a:r>
          </a:p>
          <a:p>
            <a:pPr algn="just"/>
            <a:r>
              <a:rPr lang="pt-BR" dirty="0" smtClean="0"/>
              <a:t>Altura: 11 m.</a:t>
            </a:r>
          </a:p>
          <a:p>
            <a:pPr algn="just">
              <a:buNone/>
            </a:pPr>
            <a:endParaRPr lang="pt-BR" baseline="30000" dirty="0"/>
          </a:p>
        </p:txBody>
      </p:sp>
      <p:sp>
        <p:nvSpPr>
          <p:cNvPr id="5" name="Espaço Reservado para Número de Slide 4"/>
          <p:cNvSpPr>
            <a:spLocks noGrp="1"/>
          </p:cNvSpPr>
          <p:nvPr>
            <p:ph type="sldNum" sz="quarter" idx="12"/>
          </p:nvPr>
        </p:nvSpPr>
        <p:spPr/>
        <p:txBody>
          <a:bodyPr/>
          <a:lstStyle/>
          <a:p>
            <a:pPr>
              <a:defRPr/>
            </a:pPr>
            <a:fld id="{8AB5B7D8-EC19-4ACA-80E8-364C9B96AF10}" type="slidenum">
              <a:rPr lang="pt-BR" smtClean="0"/>
              <a:pPr>
                <a:defRPr/>
              </a:pPr>
              <a:t>7</a:t>
            </a:fld>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2723757">
            <a:off x="1569993" y="130858"/>
            <a:ext cx="6138146" cy="6343912"/>
          </a:xfrm>
          <a:prstGeom prst="rect">
            <a:avLst/>
          </a:prstGeom>
          <a:noFill/>
          <a:ln w="9525">
            <a:noFill/>
            <a:miter lim="800000"/>
            <a:headEnd/>
            <a:tailEnd/>
          </a:ln>
          <a:effectLst/>
        </p:spPr>
      </p:pic>
      <p:sp>
        <p:nvSpPr>
          <p:cNvPr id="2" name="Título 1"/>
          <p:cNvSpPr>
            <a:spLocks noGrp="1"/>
          </p:cNvSpPr>
          <p:nvPr>
            <p:ph type="title"/>
          </p:nvPr>
        </p:nvSpPr>
        <p:spPr/>
        <p:txBody>
          <a:bodyPr/>
          <a:lstStyle/>
          <a:p>
            <a:r>
              <a:rPr lang="pt-BR" dirty="0" smtClean="0"/>
              <a:t>Características da via sob estudo</a:t>
            </a:r>
            <a:endParaRPr lang="pt-BR" dirty="0"/>
          </a:p>
        </p:txBody>
      </p:sp>
      <p:sp>
        <p:nvSpPr>
          <p:cNvPr id="3" name="Espaço Reservado para Conteúdo 2"/>
          <p:cNvSpPr>
            <a:spLocks noGrp="1"/>
          </p:cNvSpPr>
          <p:nvPr>
            <p:ph idx="1"/>
          </p:nvPr>
        </p:nvSpPr>
        <p:spPr>
          <a:xfrm>
            <a:off x="100010" y="1260491"/>
            <a:ext cx="8543956" cy="2097071"/>
          </a:xfrm>
        </p:spPr>
        <p:txBody>
          <a:bodyPr/>
          <a:lstStyle/>
          <a:p>
            <a:pPr algn="just"/>
            <a:r>
              <a:rPr lang="pt-BR" dirty="0" smtClean="0"/>
              <a:t>Na figura abaixo são apontados os pontos sugeridos para implantação das luminárias LED (44 unidades).</a:t>
            </a:r>
          </a:p>
        </p:txBody>
      </p:sp>
      <p:sp>
        <p:nvSpPr>
          <p:cNvPr id="5" name="Espaço Reservado para Número de Slide 4"/>
          <p:cNvSpPr>
            <a:spLocks noGrp="1"/>
          </p:cNvSpPr>
          <p:nvPr>
            <p:ph type="sldNum" sz="quarter" idx="12"/>
          </p:nvPr>
        </p:nvSpPr>
        <p:spPr/>
        <p:txBody>
          <a:bodyPr/>
          <a:lstStyle/>
          <a:p>
            <a:pPr>
              <a:defRPr/>
            </a:pPr>
            <a:fld id="{8AB5B7D8-EC19-4ACA-80E8-364C9B96AF10}" type="slidenum">
              <a:rPr lang="pt-BR" smtClean="0"/>
              <a:pPr>
                <a:defRPr/>
              </a:pPr>
              <a:t>8</a:t>
            </a:fld>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Características da via sob estudo</a:t>
            </a:r>
            <a:endParaRPr lang="pt-BR" dirty="0"/>
          </a:p>
        </p:txBody>
      </p:sp>
      <p:sp>
        <p:nvSpPr>
          <p:cNvPr id="5" name="Espaço Reservado para Número de Slide 4"/>
          <p:cNvSpPr>
            <a:spLocks noGrp="1"/>
          </p:cNvSpPr>
          <p:nvPr>
            <p:ph type="sldNum" sz="quarter" idx="12"/>
          </p:nvPr>
        </p:nvSpPr>
        <p:spPr/>
        <p:txBody>
          <a:bodyPr/>
          <a:lstStyle/>
          <a:p>
            <a:pPr>
              <a:defRPr/>
            </a:pPr>
            <a:fld id="{8AB5B7D8-EC19-4ACA-80E8-364C9B96AF10}" type="slidenum">
              <a:rPr lang="pt-BR" smtClean="0"/>
              <a:pPr>
                <a:defRPr/>
              </a:pPr>
              <a:t>9</a:t>
            </a:fld>
            <a:endParaRPr lang="pt-BR" dirty="0"/>
          </a:p>
        </p:txBody>
      </p:sp>
      <p:sp>
        <p:nvSpPr>
          <p:cNvPr id="6" name="Espaço Reservado para Conteúdo 2"/>
          <p:cNvSpPr>
            <a:spLocks noGrp="1"/>
          </p:cNvSpPr>
          <p:nvPr>
            <p:ph idx="1"/>
          </p:nvPr>
        </p:nvSpPr>
        <p:spPr/>
        <p:txBody>
          <a:bodyPr/>
          <a:lstStyle/>
          <a:p>
            <a:r>
              <a:rPr lang="pt-BR" dirty="0" smtClean="0"/>
              <a:t>Classificação: Grupo C1 (vias principais) – NBR 5101/92;</a:t>
            </a:r>
          </a:p>
          <a:p>
            <a:r>
              <a:rPr lang="pt-BR" dirty="0" smtClean="0"/>
              <a:t>Níveis mínimos exigidos pela norma:</a:t>
            </a:r>
          </a:p>
          <a:p>
            <a:pPr lvl="1"/>
            <a:r>
              <a:rPr lang="pt-BR" dirty="0" err="1" smtClean="0"/>
              <a:t>Iluminância</a:t>
            </a:r>
            <a:r>
              <a:rPr lang="pt-BR" dirty="0" smtClean="0"/>
              <a:t> média mínima (</a:t>
            </a:r>
            <a:r>
              <a:rPr lang="pt-BR" dirty="0" err="1" smtClean="0"/>
              <a:t>E</a:t>
            </a:r>
            <a:r>
              <a:rPr lang="pt-BR" baseline="-25000" dirty="0" err="1" smtClean="0"/>
              <a:t>med</a:t>
            </a:r>
            <a:r>
              <a:rPr lang="pt-BR" dirty="0" smtClean="0"/>
              <a:t>): 5 </a:t>
            </a:r>
            <a:r>
              <a:rPr lang="pt-BR" dirty="0" err="1" smtClean="0"/>
              <a:t>lux</a:t>
            </a:r>
            <a:r>
              <a:rPr lang="pt-BR" dirty="0" smtClean="0"/>
              <a:t>;</a:t>
            </a:r>
          </a:p>
          <a:p>
            <a:pPr lvl="1"/>
            <a:r>
              <a:rPr lang="pt-BR" dirty="0" smtClean="0"/>
              <a:t>Uniformidade (U0 = </a:t>
            </a:r>
            <a:r>
              <a:rPr lang="pt-BR" dirty="0" err="1" smtClean="0"/>
              <a:t>E</a:t>
            </a:r>
            <a:r>
              <a:rPr lang="pt-BR" baseline="-25000" dirty="0" err="1" smtClean="0"/>
              <a:t>min</a:t>
            </a:r>
            <a:r>
              <a:rPr lang="pt-BR" dirty="0" smtClean="0"/>
              <a:t>/</a:t>
            </a:r>
            <a:r>
              <a:rPr lang="pt-BR" dirty="0" err="1" smtClean="0"/>
              <a:t>E</a:t>
            </a:r>
            <a:r>
              <a:rPr lang="pt-BR" baseline="-25000" dirty="0" err="1" smtClean="0"/>
              <a:t>med</a:t>
            </a:r>
            <a:r>
              <a:rPr lang="pt-BR" dirty="0" smtClean="0"/>
              <a:t>): 0,2.</a:t>
            </a:r>
            <a:endParaRPr lang="pt-B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_INDUSCON2010-almeida-braga-rodrigues2">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presentation_INDUSCON2010-almeida-braga-rodrigues2</Template>
  <TotalTime>1649</TotalTime>
  <Words>1221</Words>
  <Application>Microsoft Office PowerPoint</Application>
  <PresentationFormat>Apresentação na tela (4:3)</PresentationFormat>
  <Paragraphs>196</Paragraphs>
  <Slides>30</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30</vt:i4>
      </vt:variant>
    </vt:vector>
  </HeadingPairs>
  <TitlesOfParts>
    <vt:vector size="32" baseType="lpstr">
      <vt:lpstr>presentation_INDUSCON2010-almeida-braga-rodrigues2</vt:lpstr>
      <vt:lpstr>Visio</vt:lpstr>
      <vt:lpstr>Apresentação do PowerPoint</vt:lpstr>
      <vt:lpstr>Agenda</vt:lpstr>
      <vt:lpstr>1. Introdução</vt:lpstr>
      <vt:lpstr>Introdução</vt:lpstr>
      <vt:lpstr>Introdução</vt:lpstr>
      <vt:lpstr>Introdução</vt:lpstr>
      <vt:lpstr>2. Características da via sob estudo</vt:lpstr>
      <vt:lpstr>Características da via sob estudo</vt:lpstr>
      <vt:lpstr>Características da via sob estudo</vt:lpstr>
      <vt:lpstr>Situação atual</vt:lpstr>
      <vt:lpstr>Situação atual (análise de campo)</vt:lpstr>
      <vt:lpstr>Situação atual (análise de campo)</vt:lpstr>
      <vt:lpstr>Situação atual (análise de campo)</vt:lpstr>
      <vt:lpstr>Situação atual</vt:lpstr>
      <vt:lpstr>Luminária Adquirida em Licitação</vt:lpstr>
      <vt:lpstr>Opções de Instalação na Via</vt:lpstr>
      <vt:lpstr>Curvas de Iluminância 3D</vt:lpstr>
      <vt:lpstr>4. Resultados do Projeto Piloto</vt:lpstr>
      <vt:lpstr>Resultados (cont.)</vt:lpstr>
      <vt:lpstr>Resultados (cont.)</vt:lpstr>
      <vt:lpstr>Resultados (cont.)</vt:lpstr>
      <vt:lpstr>Resultados (cont.) - comparações</vt:lpstr>
      <vt:lpstr>4. Luminária UFJF - Hexa</vt:lpstr>
      <vt:lpstr>Luminária (cont.) – desemp. em regime</vt:lpstr>
      <vt:lpstr>Luminária UFJF (cont.) - dinâmica</vt:lpstr>
      <vt:lpstr>Luminária UFJF (cont.) - geral</vt:lpstr>
      <vt:lpstr>Projeto LEDs - Campus UFJF</vt:lpstr>
      <vt:lpstr>5. Produção Científica (3 anos)</vt:lpstr>
      <vt:lpstr>Conclusões</vt:lpstr>
      <vt:lpstr>Obrigado!  henrique.braga@ufjf.edu.br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Pedro Santos Almeida</dc:creator>
  <cp:lastModifiedBy>hbraga</cp:lastModifiedBy>
  <cp:revision>206</cp:revision>
  <dcterms:created xsi:type="dcterms:W3CDTF">2010-11-10T16:08:53Z</dcterms:created>
  <dcterms:modified xsi:type="dcterms:W3CDTF">2012-12-18T16:31:47Z</dcterms:modified>
</cp:coreProperties>
</file>