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9" r:id="rId2"/>
    <p:sldId id="356" r:id="rId3"/>
    <p:sldId id="410" r:id="rId4"/>
    <p:sldId id="411" r:id="rId5"/>
    <p:sldId id="412" r:id="rId6"/>
    <p:sldId id="329" r:id="rId7"/>
    <p:sldId id="402" r:id="rId8"/>
    <p:sldId id="360" r:id="rId9"/>
    <p:sldId id="404" r:id="rId10"/>
    <p:sldId id="403" r:id="rId11"/>
    <p:sldId id="406" r:id="rId12"/>
    <p:sldId id="364" r:id="rId13"/>
    <p:sldId id="363" r:id="rId14"/>
    <p:sldId id="408" r:id="rId15"/>
    <p:sldId id="362" r:id="rId16"/>
    <p:sldId id="405" r:id="rId17"/>
    <p:sldId id="366" r:id="rId18"/>
    <p:sldId id="367" r:id="rId19"/>
    <p:sldId id="368" r:id="rId20"/>
    <p:sldId id="328" r:id="rId21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15" autoAdjust="0"/>
    <p:restoredTop sz="63734" autoAdjust="0"/>
  </p:normalViewPr>
  <p:slideViewPr>
    <p:cSldViewPr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982" y="-84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r">
              <a:defRPr sz="1200"/>
            </a:lvl1pPr>
          </a:lstStyle>
          <a:p>
            <a:fld id="{39D181EE-3322-46C4-92D5-344E5D296ACE}" type="datetimeFigureOut">
              <a:rPr lang="pt-BR" smtClean="0"/>
              <a:pPr/>
              <a:t>17/12/2012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r">
              <a:defRPr sz="1200"/>
            </a:lvl1pPr>
          </a:lstStyle>
          <a:p>
            <a:fld id="{C0FA93C0-B89E-4113-94DF-0ABA0692100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4555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r">
              <a:defRPr sz="1200"/>
            </a:lvl1pPr>
          </a:lstStyle>
          <a:p>
            <a:fld id="{4162795E-AC53-494E-95A6-3A0CB6874116}" type="datetimeFigureOut">
              <a:rPr lang="pt-BR" smtClean="0"/>
              <a:pPr/>
              <a:t>17/12/2012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0" tIns="47535" rIns="95070" bIns="4753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5070" tIns="47535" rIns="95070" bIns="47535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r">
              <a:defRPr sz="1200"/>
            </a:lvl1pPr>
          </a:lstStyle>
          <a:p>
            <a:fld id="{A5FEEADC-B906-40AE-806D-128DE126D1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12101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4" descr="Untitled-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332656"/>
            <a:ext cx="8458200" cy="523220"/>
          </a:xfrm>
          <a:prstGeom prst="rect">
            <a:avLst/>
          </a:prstGeom>
          <a:solidFill>
            <a:schemeClr val="tx2">
              <a:alpha val="68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 algn="r">
              <a:defRPr kumimoji="0" lang="pt-BR" sz="2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3608" y="908720"/>
            <a:ext cx="7416824" cy="576064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pic>
        <p:nvPicPr>
          <p:cNvPr id="12" name="Picture 6" descr="C:\Users\aoliveira\Desktop\0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3" y="5969000"/>
            <a:ext cx="715962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ço Reservado para Conteúdo 2"/>
          <p:cNvSpPr>
            <a:spLocks noGrp="1"/>
          </p:cNvSpPr>
          <p:nvPr>
            <p:ph idx="13"/>
          </p:nvPr>
        </p:nvSpPr>
        <p:spPr>
          <a:xfrm>
            <a:off x="1043608" y="1783357"/>
            <a:ext cx="7643192" cy="4525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4" descr="Untitled-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32656"/>
            <a:ext cx="8460432" cy="523220"/>
          </a:xfrm>
          <a:prstGeom prst="rect">
            <a:avLst/>
          </a:prstGeom>
          <a:solidFill>
            <a:schemeClr val="tx2">
              <a:alpha val="68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 algn="r">
              <a:defRPr kumimoji="0" lang="pt-BR" sz="2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1" name="Espaço Reservado para Conteúdo 2"/>
          <p:cNvSpPr>
            <a:spLocks noGrp="1"/>
          </p:cNvSpPr>
          <p:nvPr>
            <p:ph idx="13"/>
          </p:nvPr>
        </p:nvSpPr>
        <p:spPr>
          <a:xfrm>
            <a:off x="1043608" y="1783357"/>
            <a:ext cx="7643192" cy="4525963"/>
          </a:xfrm>
          <a:prstGeom prst="rect">
            <a:avLst/>
          </a:prstGeom>
        </p:spPr>
        <p:txBody>
          <a:bodyPr/>
          <a:lstStyle>
            <a:lvl1pPr algn="just"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just"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</p:txBody>
      </p:sp>
      <p:sp>
        <p:nvSpPr>
          <p:cNvPr id="12" name="Subtítulo 2"/>
          <p:cNvSpPr>
            <a:spLocks noGrp="1"/>
          </p:cNvSpPr>
          <p:nvPr>
            <p:ph type="subTitle" idx="1"/>
          </p:nvPr>
        </p:nvSpPr>
        <p:spPr>
          <a:xfrm>
            <a:off x="1043608" y="908720"/>
            <a:ext cx="7416824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4" descr="Untitled-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32656"/>
            <a:ext cx="8460432" cy="523220"/>
          </a:xfrm>
          <a:prstGeom prst="rect">
            <a:avLst/>
          </a:prstGeom>
          <a:solidFill>
            <a:schemeClr val="tx2">
              <a:alpha val="68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 algn="r">
              <a:defRPr kumimoji="0" lang="pt-BR" sz="2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1" name="Espaço Reservado para Conteúdo 2"/>
          <p:cNvSpPr>
            <a:spLocks noGrp="1"/>
          </p:cNvSpPr>
          <p:nvPr>
            <p:ph idx="13"/>
          </p:nvPr>
        </p:nvSpPr>
        <p:spPr>
          <a:xfrm>
            <a:off x="1043608" y="1783357"/>
            <a:ext cx="7643192" cy="4525963"/>
          </a:xfrm>
          <a:prstGeom prst="rect">
            <a:avLst/>
          </a:prstGeom>
        </p:spPr>
        <p:txBody>
          <a:bodyPr/>
          <a:lstStyle>
            <a:lvl1pPr algn="just"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just"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</p:txBody>
      </p:sp>
      <p:sp>
        <p:nvSpPr>
          <p:cNvPr id="12" name="Subtítulo 2"/>
          <p:cNvSpPr>
            <a:spLocks noGrp="1"/>
          </p:cNvSpPr>
          <p:nvPr>
            <p:ph type="subTitle" idx="1"/>
          </p:nvPr>
        </p:nvSpPr>
        <p:spPr>
          <a:xfrm>
            <a:off x="1043608" y="908720"/>
            <a:ext cx="7416824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570224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4" descr="Untitled-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aoliveira\Desktop\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563" y="5969000"/>
            <a:ext cx="715962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LED-Schreder-BR.mp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oliveira\Documents\Layouts\104138S_1SCH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60748" cy="6858000"/>
          </a:xfrm>
          <a:prstGeom prst="rect">
            <a:avLst/>
          </a:prstGeom>
          <a:noFill/>
        </p:spPr>
      </p:pic>
      <p:pic>
        <p:nvPicPr>
          <p:cNvPr id="18" name="Picture 2" descr="C:\Users\alessandra.oliveira\Desktop\0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2160" y="332656"/>
            <a:ext cx="865464" cy="978658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1043608" y="1772816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Escola Schréder de Iluminação</a:t>
            </a:r>
          </a:p>
        </p:txBody>
      </p:sp>
      <p:sp>
        <p:nvSpPr>
          <p:cNvPr id="8" name="Retângulo 7"/>
          <p:cNvSpPr/>
          <p:nvPr/>
        </p:nvSpPr>
        <p:spPr>
          <a:xfrm>
            <a:off x="971600" y="2492896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Como Selecionar Luminárias LED</a:t>
            </a:r>
          </a:p>
          <a:p>
            <a:pPr algn="ctr"/>
            <a:r>
              <a:rPr lang="pt-BR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Iluminação Pública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292080" y="6093296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i="1" dirty="0" smtClean="0">
                <a:solidFill>
                  <a:srgbClr val="0070C0"/>
                </a:solidFill>
              </a:rPr>
              <a:t>Anderson Mendes</a:t>
            </a:r>
          </a:p>
          <a:p>
            <a:pPr algn="ctr"/>
            <a:r>
              <a:rPr lang="pt-BR" sz="1400" i="1" dirty="0" smtClean="0">
                <a:solidFill>
                  <a:srgbClr val="0070C0"/>
                </a:solidFill>
              </a:rPr>
              <a:t>Dezembro/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32656"/>
            <a:ext cx="8460432" cy="954107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pt-BR" dirty="0"/>
              <a:t>Como selecionar e comparar luminárias LED’s para aplicações de iluminação exterior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463" y="1601774"/>
            <a:ext cx="4002087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571612"/>
            <a:ext cx="3024188" cy="2020887"/>
          </a:xfrm>
          <a:prstGeom prst="rect">
            <a:avLst/>
          </a:prstGeom>
          <a:noFill/>
          <a:ln w="9525">
            <a:solidFill>
              <a:srgbClr val="1C1C1C"/>
            </a:solidFill>
            <a:miter lim="800000"/>
            <a:headEnd/>
            <a:tailEnd/>
          </a:ln>
        </p:spPr>
      </p:pic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2884488" y="3706799"/>
            <a:ext cx="2087562" cy="1514475"/>
            <a:chOff x="1701" y="2471"/>
            <a:chExt cx="1315" cy="954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841" y="3154"/>
              <a:ext cx="108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Tx/>
                <a:buNone/>
              </a:pPr>
              <a:r>
                <a:rPr kumimoji="1" lang="fr-BE" sz="2200">
                  <a:solidFill>
                    <a:schemeClr val="tx1"/>
                  </a:solidFill>
                  <a:latin typeface="Arial Narrow" pitchFamily="34" charset="0"/>
                </a:rPr>
                <a:t>Branco Frio</a:t>
              </a:r>
            </a:p>
          </p:txBody>
        </p:sp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1" y="2471"/>
              <a:ext cx="1315" cy="706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</p:pic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847725" y="3705212"/>
            <a:ext cx="1882775" cy="1509712"/>
            <a:chOff x="431" y="2478"/>
            <a:chExt cx="1186" cy="951"/>
          </a:xfrm>
        </p:grpSpPr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454" y="3158"/>
              <a:ext cx="1148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Tx/>
                <a:buNone/>
              </a:pPr>
              <a:r>
                <a:rPr kumimoji="1" lang="fr-BE" sz="2200">
                  <a:solidFill>
                    <a:schemeClr val="tx1"/>
                  </a:solidFill>
                  <a:latin typeface="Arial Narrow" pitchFamily="34" charset="0"/>
                </a:rPr>
                <a:t>Branco Quente</a:t>
              </a:r>
            </a:p>
          </p:txBody>
        </p:sp>
        <p:pic>
          <p:nvPicPr>
            <p:cNvPr id="13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1" y="2478"/>
              <a:ext cx="1186" cy="702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</p:pic>
      </p:grpSp>
      <p:sp>
        <p:nvSpPr>
          <p:cNvPr id="14" name="Retângulo 13"/>
          <p:cNvSpPr/>
          <p:nvPr/>
        </p:nvSpPr>
        <p:spPr>
          <a:xfrm>
            <a:off x="1115616" y="5556609"/>
            <a:ext cx="7742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0070C0"/>
                </a:solidFill>
              </a:rPr>
              <a:t>Temperatura </a:t>
            </a:r>
            <a:r>
              <a:rPr lang="pt-BR" sz="2000" b="1" dirty="0">
                <a:solidFill>
                  <a:srgbClr val="0070C0"/>
                </a:solidFill>
              </a:rPr>
              <a:t>de cor: </a:t>
            </a:r>
            <a:r>
              <a:rPr lang="pt-BR" sz="2000" dirty="0">
                <a:solidFill>
                  <a:srgbClr val="0070C0"/>
                </a:solidFill>
              </a:rPr>
              <a:t>Com temperaturas de cor </a:t>
            </a:r>
            <a:r>
              <a:rPr lang="pt-BR" sz="2000" dirty="0" smtClean="0">
                <a:solidFill>
                  <a:srgbClr val="0070C0"/>
                </a:solidFill>
              </a:rPr>
              <a:t>frias obtém-se </a:t>
            </a:r>
            <a:r>
              <a:rPr lang="pt-BR" sz="2000" dirty="0">
                <a:solidFill>
                  <a:srgbClr val="0070C0"/>
                </a:solidFill>
              </a:rPr>
              <a:t>melhor eficiência do LED mas pior índice </a:t>
            </a:r>
            <a:r>
              <a:rPr lang="pt-BR" sz="2000" dirty="0" smtClean="0">
                <a:solidFill>
                  <a:srgbClr val="0070C0"/>
                </a:solidFill>
              </a:rPr>
              <a:t>de reprodução </a:t>
            </a:r>
            <a:r>
              <a:rPr lang="pt-BR" sz="2000" dirty="0">
                <a:solidFill>
                  <a:srgbClr val="0070C0"/>
                </a:solidFill>
              </a:rPr>
              <a:t>cromática (IRC) e a temperaturas </a:t>
            </a:r>
            <a:r>
              <a:rPr lang="pt-BR" sz="2000" dirty="0" smtClean="0">
                <a:solidFill>
                  <a:srgbClr val="0070C0"/>
                </a:solidFill>
              </a:rPr>
              <a:t>mais quentes</a:t>
            </a:r>
            <a:r>
              <a:rPr lang="pt-BR" sz="2000" dirty="0">
                <a:solidFill>
                  <a:srgbClr val="0070C0"/>
                </a:solidFill>
              </a:rPr>
              <a:t>, pior eficiência mas melhor </a:t>
            </a:r>
            <a:r>
              <a:rPr lang="pt-BR" sz="2000" dirty="0" smtClean="0">
                <a:solidFill>
                  <a:srgbClr val="0070C0"/>
                </a:solidFill>
              </a:rPr>
              <a:t>IRC;</a:t>
            </a:r>
            <a:endParaRPr lang="pt-BR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9124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32656"/>
            <a:ext cx="8460432" cy="954107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pt-BR" dirty="0"/>
              <a:t>Como selecionar e comparar luminárias LED’s para aplicações de iluminação exterior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15616" y="1500174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0070C0"/>
                </a:solidFill>
              </a:rPr>
              <a:t>Perdas </a:t>
            </a:r>
            <a:r>
              <a:rPr lang="pt-BR" sz="2000" b="1" dirty="0">
                <a:solidFill>
                  <a:srgbClr val="0070C0"/>
                </a:solidFill>
              </a:rPr>
              <a:t>no equipamento de </a:t>
            </a:r>
            <a:r>
              <a:rPr lang="pt-BR" sz="2000" b="1" dirty="0" smtClean="0">
                <a:solidFill>
                  <a:srgbClr val="0070C0"/>
                </a:solidFill>
              </a:rPr>
              <a:t>alimentação: </a:t>
            </a:r>
            <a:r>
              <a:rPr lang="pt-BR" sz="2000" dirty="0" smtClean="0">
                <a:solidFill>
                  <a:srgbClr val="0070C0"/>
                </a:solidFill>
              </a:rPr>
              <a:t>Alimentação em tensão alternada (normalmente entre </a:t>
            </a:r>
            <a:r>
              <a:rPr lang="pt-BR" sz="2000" dirty="0">
                <a:solidFill>
                  <a:srgbClr val="0070C0"/>
                </a:solidFill>
              </a:rPr>
              <a:t>90 – 240 VAC) e introduzem perdas no sistema</a:t>
            </a:r>
            <a:r>
              <a:rPr lang="pt-BR" sz="2000" dirty="0" smtClean="0">
                <a:solidFill>
                  <a:srgbClr val="0070C0"/>
                </a:solidFill>
              </a:rPr>
              <a:t>;</a:t>
            </a:r>
            <a:endParaRPr lang="pt-BR" sz="2000" dirty="0">
              <a:solidFill>
                <a:srgbClr val="0070C0"/>
              </a:solidFill>
            </a:endParaRPr>
          </a:p>
        </p:txBody>
      </p:sp>
      <p:pic>
        <p:nvPicPr>
          <p:cNvPr id="5" name="Picture 44" descr="Dscn1187"/>
          <p:cNvPicPr>
            <a:picLocks noChangeAspect="1" noChangeArrowheads="1"/>
          </p:cNvPicPr>
          <p:nvPr/>
        </p:nvPicPr>
        <p:blipFill>
          <a:blip r:embed="rId2" cstate="print"/>
          <a:srcRect t="17810" r="-2777" b="26071"/>
          <a:stretch>
            <a:fillRect/>
          </a:stretch>
        </p:blipFill>
        <p:spPr bwMode="auto">
          <a:xfrm>
            <a:off x="5113358" y="5064143"/>
            <a:ext cx="245903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o 41"/>
          <p:cNvGrpSpPr>
            <a:grpSpLocks/>
          </p:cNvGrpSpPr>
          <p:nvPr/>
        </p:nvGrpSpPr>
        <p:grpSpPr bwMode="auto">
          <a:xfrm>
            <a:off x="900113" y="3416308"/>
            <a:ext cx="8066087" cy="1155700"/>
            <a:chOff x="-105528" y="1625600"/>
            <a:chExt cx="9070016" cy="1298575"/>
          </a:xfrm>
        </p:grpSpPr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-105528" y="2043113"/>
              <a:ext cx="1296987" cy="306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3950" tIns="26975" rIns="53950" bIns="26975"/>
            <a:lstStyle/>
            <a:p>
              <a:pPr eaLnBrk="0" hangingPunct="0"/>
              <a:r>
                <a:rPr lang="fr-BE" sz="1200">
                  <a:solidFill>
                    <a:srgbClr val="000000"/>
                  </a:solidFill>
                  <a:latin typeface="Verdana" pitchFamily="34" charset="0"/>
                </a:rPr>
                <a:t>220/230 V ~</a:t>
              </a:r>
              <a:endParaRPr lang="fr-FR" sz="1200">
                <a:solidFill>
                  <a:srgbClr val="003366"/>
                </a:solidFill>
                <a:latin typeface="Verdana" pitchFamily="34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1403350" y="1771650"/>
              <a:ext cx="1655763" cy="863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1557283" y="1916113"/>
              <a:ext cx="140981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BE" sz="1400">
                  <a:latin typeface="Verdana" pitchFamily="34" charset="0"/>
                  <a:cs typeface="Arial" charset="0"/>
                </a:rPr>
                <a:t>AC/DC </a:t>
              </a:r>
              <a:br>
                <a:rPr lang="fr-BE" sz="1400">
                  <a:latin typeface="Verdana" pitchFamily="34" charset="0"/>
                  <a:cs typeface="Arial" charset="0"/>
                </a:rPr>
              </a:br>
              <a:r>
                <a:rPr lang="fr-BE" sz="1400">
                  <a:latin typeface="Verdana" pitchFamily="34" charset="0"/>
                  <a:cs typeface="Arial" charset="0"/>
                </a:rPr>
                <a:t>Power Supply</a:t>
              </a:r>
              <a:endParaRPr lang="en-US" sz="14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 flipH="1">
              <a:off x="971550" y="1987550"/>
              <a:ext cx="431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H="1">
              <a:off x="971550" y="2419350"/>
              <a:ext cx="431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3059113" y="1987550"/>
              <a:ext cx="10080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3059113" y="2347913"/>
              <a:ext cx="10080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3059113" y="1987550"/>
              <a:ext cx="84510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BE" sz="1400">
                  <a:latin typeface="Verdana" pitchFamily="34" charset="0"/>
                  <a:cs typeface="Arial" charset="0"/>
                </a:rPr>
                <a:t>24/48V</a:t>
              </a:r>
              <a:endParaRPr lang="en-US" sz="14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4067175" y="1771650"/>
              <a:ext cx="1800225" cy="863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4067175" y="1771650"/>
              <a:ext cx="180022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BE" sz="1400">
                  <a:latin typeface="Verdana" pitchFamily="34" charset="0"/>
                  <a:cs typeface="Arial" charset="0"/>
                </a:rPr>
                <a:t>Current Source </a:t>
              </a:r>
              <a:endParaRPr lang="en-US" sz="14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4716463" y="2132013"/>
              <a:ext cx="431800" cy="431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 flipV="1">
              <a:off x="4932363" y="2203450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>
              <a:off x="5867400" y="1987550"/>
              <a:ext cx="10080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>
              <a:off x="5868144" y="2347913"/>
              <a:ext cx="10080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Text Box 23"/>
            <p:cNvSpPr txBox="1">
              <a:spLocks noChangeArrowheads="1"/>
            </p:cNvSpPr>
            <p:nvPr/>
          </p:nvSpPr>
          <p:spPr bwMode="auto">
            <a:xfrm>
              <a:off x="5968633" y="1987550"/>
              <a:ext cx="8867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BE" sz="1400">
                  <a:latin typeface="Verdana" pitchFamily="34" charset="0"/>
                  <a:cs typeface="Arial" charset="0"/>
                </a:rPr>
                <a:t>350 mA</a:t>
              </a:r>
              <a:endParaRPr lang="en-US" sz="14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22" name="Rectangle 24"/>
            <p:cNvSpPr>
              <a:spLocks noChangeArrowheads="1"/>
            </p:cNvSpPr>
            <p:nvPr/>
          </p:nvSpPr>
          <p:spPr bwMode="auto">
            <a:xfrm>
              <a:off x="7019801" y="1771650"/>
              <a:ext cx="1800225" cy="863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6948363" y="2329135"/>
              <a:ext cx="180022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BE" sz="1400">
                  <a:latin typeface="Verdana" pitchFamily="34" charset="0"/>
                  <a:cs typeface="Arial" charset="0"/>
                </a:rPr>
                <a:t>LEDs + PCBs </a:t>
              </a:r>
              <a:endParaRPr lang="en-US" sz="14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>
              <a:off x="7019801" y="1987550"/>
              <a:ext cx="15843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>
              <a:off x="8604126" y="1987550"/>
              <a:ext cx="0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 flipH="1">
              <a:off x="7019801" y="2347913"/>
              <a:ext cx="15843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AutoShape 29"/>
            <p:cNvSpPr>
              <a:spLocks noChangeArrowheads="1"/>
            </p:cNvSpPr>
            <p:nvPr/>
          </p:nvSpPr>
          <p:spPr bwMode="auto">
            <a:xfrm rot="5400000">
              <a:off x="7165057" y="1915319"/>
              <a:ext cx="144463" cy="14287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8" name="Line 30"/>
            <p:cNvSpPr>
              <a:spLocks noChangeShapeType="1"/>
            </p:cNvSpPr>
            <p:nvPr/>
          </p:nvSpPr>
          <p:spPr bwMode="auto">
            <a:xfrm>
              <a:off x="7308726" y="1916113"/>
              <a:ext cx="0" cy="1428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AutoShape 31"/>
            <p:cNvSpPr>
              <a:spLocks noChangeArrowheads="1"/>
            </p:cNvSpPr>
            <p:nvPr/>
          </p:nvSpPr>
          <p:spPr bwMode="auto">
            <a:xfrm rot="5400000">
              <a:off x="7450808" y="1916906"/>
              <a:ext cx="144462" cy="14287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" name="Line 32"/>
            <p:cNvSpPr>
              <a:spLocks noChangeShapeType="1"/>
            </p:cNvSpPr>
            <p:nvPr/>
          </p:nvSpPr>
          <p:spPr bwMode="auto">
            <a:xfrm>
              <a:off x="7594476" y="1917700"/>
              <a:ext cx="0" cy="1428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AutoShape 33"/>
            <p:cNvSpPr>
              <a:spLocks noChangeArrowheads="1"/>
            </p:cNvSpPr>
            <p:nvPr/>
          </p:nvSpPr>
          <p:spPr bwMode="auto">
            <a:xfrm rot="5400000">
              <a:off x="7739733" y="1916906"/>
              <a:ext cx="144462" cy="14287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" name="Line 34"/>
            <p:cNvSpPr>
              <a:spLocks noChangeShapeType="1"/>
            </p:cNvSpPr>
            <p:nvPr/>
          </p:nvSpPr>
          <p:spPr bwMode="auto">
            <a:xfrm>
              <a:off x="7883401" y="1917700"/>
              <a:ext cx="0" cy="1428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AutoShape 35"/>
            <p:cNvSpPr>
              <a:spLocks noChangeArrowheads="1"/>
            </p:cNvSpPr>
            <p:nvPr/>
          </p:nvSpPr>
          <p:spPr bwMode="auto">
            <a:xfrm rot="5400000">
              <a:off x="8027070" y="1916906"/>
              <a:ext cx="144462" cy="14287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4" name="Line 36"/>
            <p:cNvSpPr>
              <a:spLocks noChangeShapeType="1"/>
            </p:cNvSpPr>
            <p:nvPr/>
          </p:nvSpPr>
          <p:spPr bwMode="auto">
            <a:xfrm>
              <a:off x="8170738" y="1917700"/>
              <a:ext cx="0" cy="1428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AutoShape 37"/>
            <p:cNvSpPr>
              <a:spLocks noChangeArrowheads="1"/>
            </p:cNvSpPr>
            <p:nvPr/>
          </p:nvSpPr>
          <p:spPr bwMode="auto">
            <a:xfrm rot="5400000">
              <a:off x="8315995" y="1916906"/>
              <a:ext cx="144462" cy="14287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6" name="Line 38"/>
            <p:cNvSpPr>
              <a:spLocks noChangeShapeType="1"/>
            </p:cNvSpPr>
            <p:nvPr/>
          </p:nvSpPr>
          <p:spPr bwMode="auto">
            <a:xfrm>
              <a:off x="8459663" y="1917700"/>
              <a:ext cx="0" cy="1428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Oval 39"/>
            <p:cNvSpPr>
              <a:spLocks noChangeArrowheads="1"/>
            </p:cNvSpPr>
            <p:nvPr/>
          </p:nvSpPr>
          <p:spPr bwMode="auto">
            <a:xfrm>
              <a:off x="889000" y="1949450"/>
              <a:ext cx="73025" cy="7143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8" name="Oval 40"/>
            <p:cNvSpPr>
              <a:spLocks noChangeArrowheads="1"/>
            </p:cNvSpPr>
            <p:nvPr/>
          </p:nvSpPr>
          <p:spPr bwMode="auto">
            <a:xfrm>
              <a:off x="890588" y="2379663"/>
              <a:ext cx="73025" cy="7143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9" name="Rectangle 41"/>
            <p:cNvSpPr>
              <a:spLocks noChangeArrowheads="1"/>
            </p:cNvSpPr>
            <p:nvPr/>
          </p:nvSpPr>
          <p:spPr bwMode="auto">
            <a:xfrm>
              <a:off x="6875338" y="1627188"/>
              <a:ext cx="2089150" cy="129698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0" name="Rectangle 58"/>
            <p:cNvSpPr>
              <a:spLocks noChangeArrowheads="1"/>
            </p:cNvSpPr>
            <p:nvPr/>
          </p:nvSpPr>
          <p:spPr bwMode="auto">
            <a:xfrm>
              <a:off x="1144220" y="1625600"/>
              <a:ext cx="4824413" cy="129698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pic>
        <p:nvPicPr>
          <p:cNvPr id="41" name="Picture 61" descr="Dscn2533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 l="17741" t="20728" r="35027" b="24078"/>
          <a:stretch>
            <a:fillRect/>
          </a:stretch>
        </p:blipFill>
        <p:spPr bwMode="auto">
          <a:xfrm>
            <a:off x="2500298" y="4786322"/>
            <a:ext cx="1794868" cy="157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 Box 62"/>
          <p:cNvSpPr txBox="1">
            <a:spLocks noChangeArrowheads="1"/>
          </p:cNvSpPr>
          <p:nvPr/>
        </p:nvSpPr>
        <p:spPr bwMode="auto">
          <a:xfrm>
            <a:off x="2844800" y="6437336"/>
            <a:ext cx="11350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3950" tIns="26975" rIns="53950" bIns="26975"/>
          <a:lstStyle/>
          <a:p>
            <a:pPr algn="ctr" eaLnBrk="0" hangingPunct="0"/>
            <a:r>
              <a:rPr lang="fr-BE" b="1">
                <a:solidFill>
                  <a:srgbClr val="009999"/>
                </a:solidFill>
                <a:latin typeface="Arial Narrow" pitchFamily="34" charset="0"/>
              </a:rPr>
              <a:t>&gt; 90 %</a:t>
            </a:r>
            <a:endParaRPr lang="fr-FR" b="1">
              <a:solidFill>
                <a:srgbClr val="009999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0150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32656"/>
            <a:ext cx="8460432" cy="954107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pt-BR" dirty="0"/>
              <a:t>Como selecionar e comparar luminárias LED’s para aplicações de iluminação exterior</a:t>
            </a:r>
          </a:p>
        </p:txBody>
      </p:sp>
      <p:sp>
        <p:nvSpPr>
          <p:cNvPr id="4" name="Retângulo 3"/>
          <p:cNvSpPr/>
          <p:nvPr/>
        </p:nvSpPr>
        <p:spPr>
          <a:xfrm>
            <a:off x="928662" y="1428736"/>
            <a:ext cx="8001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0070C0"/>
                </a:solidFill>
              </a:rPr>
              <a:t>Fotometria</a:t>
            </a:r>
            <a:endParaRPr lang="pt-BR" sz="2000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842024"/>
            <a:ext cx="3332811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lipse 5"/>
          <p:cNvSpPr/>
          <p:nvPr/>
        </p:nvSpPr>
        <p:spPr>
          <a:xfrm>
            <a:off x="6059135" y="4857760"/>
            <a:ext cx="57150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0413" y="1988840"/>
            <a:ext cx="4333875" cy="2619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31488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32656"/>
            <a:ext cx="8460432" cy="954107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pt-BR" dirty="0"/>
              <a:t>Como selecionar e comparar luminárias LED’s para aplicações de iluminação exterior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1076357" y="1772816"/>
            <a:ext cx="7824788" cy="3240087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b="1" dirty="0" err="1" smtClean="0">
                <a:latin typeface="Arial Narrow" pitchFamily="34" charset="0"/>
              </a:rPr>
              <a:t>Eficácia</a:t>
            </a:r>
            <a:r>
              <a:rPr lang="en-US" sz="2400" b="1" dirty="0" smtClean="0">
                <a:latin typeface="Arial Narrow" pitchFamily="34" charset="0"/>
              </a:rPr>
              <a:t> do </a:t>
            </a:r>
            <a:r>
              <a:rPr lang="en-US" sz="2400" b="1" dirty="0" err="1" smtClean="0">
                <a:latin typeface="Arial Narrow" pitchFamily="34" charset="0"/>
              </a:rPr>
              <a:t>sistema</a:t>
            </a:r>
            <a:r>
              <a:rPr lang="en-US" sz="2400" b="1" dirty="0" smtClean="0">
                <a:latin typeface="Arial Narrow" pitchFamily="34" charset="0"/>
              </a:rPr>
              <a:t> de LED</a:t>
            </a:r>
          </a:p>
          <a:p>
            <a:pPr algn="ctr" eaLnBrk="1" hangingPunct="1">
              <a:buFontTx/>
              <a:buNone/>
            </a:pP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366870" y="3932684"/>
            <a:ext cx="76342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3950" tIns="26975" rIns="53950" bIns="26975"/>
          <a:lstStyle/>
          <a:p>
            <a:pPr eaLnBrk="0" hangingPunct="0">
              <a:tabLst>
                <a:tab pos="1438275" algn="ctr"/>
                <a:tab pos="2333625" algn="ctr"/>
                <a:tab pos="3228975" algn="ctr"/>
                <a:tab pos="4219575" algn="ctr"/>
                <a:tab pos="5200650" algn="ctr"/>
                <a:tab pos="6096000" algn="ctr"/>
                <a:tab pos="7086600" algn="ctr"/>
              </a:tabLst>
            </a:pPr>
            <a:r>
              <a:rPr lang="fr-BE" sz="2400" b="1">
                <a:latin typeface="Arial Narrow" pitchFamily="34" charset="0"/>
              </a:rPr>
              <a:t>100 lm/W	x	90 %	x	85 %	x	95 %</a:t>
            </a:r>
          </a:p>
          <a:p>
            <a:pPr algn="ctr" eaLnBrk="0" hangingPunct="0">
              <a:tabLst>
                <a:tab pos="1438275" algn="ctr"/>
                <a:tab pos="2333625" algn="ctr"/>
                <a:tab pos="3228975" algn="ctr"/>
                <a:tab pos="4219575" algn="ctr"/>
                <a:tab pos="5200650" algn="ctr"/>
                <a:tab pos="6096000" algn="ctr"/>
                <a:tab pos="7086600" algn="ctr"/>
              </a:tabLst>
            </a:pPr>
            <a:endParaRPr lang="de-DE" sz="2400" b="1">
              <a:latin typeface="Arial Narrow" pitchFamily="34" charset="0"/>
            </a:endParaRPr>
          </a:p>
          <a:p>
            <a:pPr algn="ctr" eaLnBrk="0" hangingPunct="0">
              <a:tabLst>
                <a:tab pos="1438275" algn="ctr"/>
                <a:tab pos="2333625" algn="ctr"/>
                <a:tab pos="3228975" algn="ctr"/>
                <a:tab pos="4219575" algn="ctr"/>
                <a:tab pos="5200650" algn="ctr"/>
                <a:tab pos="6096000" algn="ctr"/>
                <a:tab pos="7086600" algn="ctr"/>
              </a:tabLst>
            </a:pPr>
            <a:endParaRPr lang="fr-FR" sz="2400" b="1">
              <a:solidFill>
                <a:schemeClr val="accent1"/>
              </a:solidFill>
              <a:latin typeface="Arial Narrow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66870" y="3932684"/>
            <a:ext cx="76342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3950" tIns="26975" rIns="53950" bIns="26975"/>
          <a:lstStyle/>
          <a:p>
            <a:pPr eaLnBrk="0" hangingPunct="0">
              <a:tabLst>
                <a:tab pos="1438275" algn="ctr"/>
                <a:tab pos="2333625" algn="ctr"/>
                <a:tab pos="3228975" algn="ctr"/>
                <a:tab pos="4219575" algn="ctr"/>
                <a:tab pos="5200650" algn="ctr"/>
                <a:tab pos="6096000" algn="ctr"/>
                <a:tab pos="7086600" algn="ctr"/>
              </a:tabLst>
            </a:pPr>
            <a:r>
              <a:rPr lang="fr-BE" sz="2400" b="1" dirty="0">
                <a:solidFill>
                  <a:schemeClr val="hlink"/>
                </a:solidFill>
                <a:latin typeface="Arial Narrow" pitchFamily="34" charset="0"/>
              </a:rPr>
              <a:t>100 lm/W</a:t>
            </a:r>
            <a:r>
              <a:rPr lang="fr-BE" sz="2400" b="1" dirty="0">
                <a:latin typeface="Arial Narrow" pitchFamily="34" charset="0"/>
              </a:rPr>
              <a:t>	x	90 %	x	85 %	x	95 %</a:t>
            </a:r>
          </a:p>
          <a:p>
            <a:pPr algn="ctr" eaLnBrk="0" hangingPunct="0">
              <a:tabLst>
                <a:tab pos="1438275" algn="ctr"/>
                <a:tab pos="2333625" algn="ctr"/>
                <a:tab pos="3228975" algn="ctr"/>
                <a:tab pos="4219575" algn="ctr"/>
                <a:tab pos="5200650" algn="ctr"/>
                <a:tab pos="6096000" algn="ctr"/>
                <a:tab pos="7086600" algn="ctr"/>
              </a:tabLst>
            </a:pPr>
            <a:endParaRPr lang="de-DE" sz="2400" b="1" dirty="0">
              <a:latin typeface="Arial Narrow" pitchFamily="34" charset="0"/>
            </a:endParaRPr>
          </a:p>
          <a:p>
            <a:pPr algn="ctr" eaLnBrk="0" hangingPunct="0">
              <a:tabLst>
                <a:tab pos="1438275" algn="ctr"/>
                <a:tab pos="2333625" algn="ctr"/>
                <a:tab pos="3228975" algn="ctr"/>
                <a:tab pos="4219575" algn="ctr"/>
                <a:tab pos="5200650" algn="ctr"/>
                <a:tab pos="6096000" algn="ctr"/>
                <a:tab pos="7086600" algn="ctr"/>
              </a:tabLst>
            </a:pPr>
            <a:r>
              <a:rPr lang="de-DE" sz="2400" b="1" dirty="0">
                <a:solidFill>
                  <a:schemeClr val="hlink"/>
                </a:solidFill>
                <a:latin typeface="Arial Narrow" pitchFamily="34" charset="0"/>
              </a:rPr>
              <a:t>= 73 lm/W </a:t>
            </a:r>
            <a:r>
              <a:rPr lang="de-DE" sz="2400" b="1" dirty="0" smtClean="0">
                <a:solidFill>
                  <a:schemeClr val="hlink"/>
                </a:solidFill>
                <a:latin typeface="Arial Narrow" pitchFamily="34" charset="0"/>
              </a:rPr>
              <a:t>disponível</a:t>
            </a:r>
            <a:endParaRPr lang="fr-FR" b="1" i="1" dirty="0">
              <a:solidFill>
                <a:schemeClr val="hlink"/>
              </a:solidFill>
              <a:latin typeface="Arial Narrow" pitchFamily="34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792195" y="3284984"/>
            <a:ext cx="18716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de-DE" sz="2000" dirty="0">
                <a:latin typeface="Arial Narrow" pitchFamily="34" charset="0"/>
              </a:rPr>
              <a:t>Eficácia LED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2041557" y="3284984"/>
            <a:ext cx="30956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de-DE" sz="2000" dirty="0">
                <a:latin typeface="Arial Narrow" pitchFamily="34" charset="0"/>
              </a:rPr>
              <a:t> x  </a:t>
            </a:r>
            <a:r>
              <a:rPr lang="es-ES" sz="2000" dirty="0"/>
              <a:t>eficiencia </a:t>
            </a:r>
            <a:r>
              <a:rPr lang="de-DE" sz="2000" dirty="0">
                <a:latin typeface="Arial Narrow" pitchFamily="34" charset="0"/>
              </a:rPr>
              <a:t>do driver  x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560920" y="3284984"/>
            <a:ext cx="27114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ES" sz="2000" dirty="0"/>
              <a:t>eficiencia</a:t>
            </a:r>
            <a:r>
              <a:rPr lang="de-DE" sz="2000" dirty="0">
                <a:latin typeface="Arial Narrow" pitchFamily="34" charset="0"/>
              </a:rPr>
              <a:t> da otica x</a:t>
            </a: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6480207" y="3284984"/>
            <a:ext cx="26638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de-DE" sz="2000">
                <a:latin typeface="Arial Narrow" pitchFamily="34" charset="0"/>
              </a:rPr>
              <a:t>Eficiencia térmica</a:t>
            </a:r>
          </a:p>
        </p:txBody>
      </p:sp>
    </p:spTree>
    <p:extLst>
      <p:ext uri="{BB962C8B-B14F-4D97-AF65-F5344CB8AC3E}">
        <p14:creationId xmlns="" xmlns:p14="http://schemas.microsoft.com/office/powerpoint/2010/main" val="1237890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32656"/>
            <a:ext cx="8460432" cy="954107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pt-BR" dirty="0"/>
              <a:t>Como selecionar e comparar luminárias LED’s para aplicações de iluminação exterior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15616" y="1428736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70C0"/>
                </a:solidFill>
              </a:rPr>
              <a:t>A </a:t>
            </a:r>
            <a:r>
              <a:rPr lang="pt-BR" sz="2000" b="1" dirty="0">
                <a:solidFill>
                  <a:srgbClr val="0070C0"/>
                </a:solidFill>
              </a:rPr>
              <a:t>eficácia</a:t>
            </a:r>
            <a:r>
              <a:rPr lang="pt-BR" sz="2000" dirty="0">
                <a:solidFill>
                  <a:srgbClr val="0070C0"/>
                </a:solidFill>
              </a:rPr>
              <a:t> é um parâmetro que engloba a qualidade dos </a:t>
            </a:r>
            <a:r>
              <a:rPr lang="pt-BR" sz="2000" u="sng" dirty="0">
                <a:solidFill>
                  <a:srgbClr val="0070C0"/>
                </a:solidFill>
              </a:rPr>
              <a:t>elementos introduzidos na luminária</a:t>
            </a:r>
            <a:r>
              <a:rPr lang="pt-BR" sz="2000" dirty="0">
                <a:solidFill>
                  <a:srgbClr val="0070C0"/>
                </a:solidFill>
              </a:rPr>
              <a:t>, a capacidade de dissipar o </a:t>
            </a:r>
            <a:r>
              <a:rPr lang="pt-BR" sz="2000" u="sng" dirty="0">
                <a:solidFill>
                  <a:srgbClr val="0070C0"/>
                </a:solidFill>
              </a:rPr>
              <a:t>calor da luminária</a:t>
            </a:r>
            <a:r>
              <a:rPr lang="pt-BR" sz="2000" dirty="0">
                <a:solidFill>
                  <a:srgbClr val="0070C0"/>
                </a:solidFill>
              </a:rPr>
              <a:t> e a </a:t>
            </a:r>
            <a:r>
              <a:rPr lang="pt-BR" sz="2000" u="sng" dirty="0">
                <a:solidFill>
                  <a:srgbClr val="0070C0"/>
                </a:solidFill>
              </a:rPr>
              <a:t>eficiência do conjunto óptico utilizado</a:t>
            </a:r>
            <a:r>
              <a:rPr lang="pt-BR" sz="2000" dirty="0" smtClean="0">
                <a:solidFill>
                  <a:srgbClr val="0070C0"/>
                </a:solidFill>
              </a:rPr>
              <a:t>;</a:t>
            </a:r>
            <a:endParaRPr lang="pt-BR" sz="2000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5248300"/>
            <a:ext cx="2202187" cy="146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525" y="5120310"/>
            <a:ext cx="2959095" cy="140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5801"/>
          <a:stretch>
            <a:fillRect/>
          </a:stretch>
        </p:blipFill>
        <p:spPr bwMode="auto">
          <a:xfrm>
            <a:off x="928662" y="2491458"/>
            <a:ext cx="2357454" cy="236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19" y="4714884"/>
            <a:ext cx="178593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jllambert\Pictures\35713_115414S_1SCHR_mi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1115" y="2478097"/>
            <a:ext cx="3143250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jllambert\Pictures\35711_115412S_1SCH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99377" y="3338522"/>
            <a:ext cx="223678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avec flèche 11"/>
          <p:cNvCxnSpPr/>
          <p:nvPr/>
        </p:nvCxnSpPr>
        <p:spPr>
          <a:xfrm flipV="1">
            <a:off x="6085252" y="2981334"/>
            <a:ext cx="642938" cy="523875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37890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32656"/>
            <a:ext cx="8460432" cy="954107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pt-BR" dirty="0"/>
              <a:t>Como selecionar e comparar luminárias LED’s para aplicações de iluminação exterior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15616" y="1428736"/>
            <a:ext cx="73448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dirty="0">
                <a:solidFill>
                  <a:srgbClr val="0070C0"/>
                </a:solidFill>
              </a:rPr>
              <a:t>Não se pode passar a informação sobre a </a:t>
            </a:r>
            <a:r>
              <a:rPr lang="pt-BR" sz="2000" b="1" dirty="0">
                <a:solidFill>
                  <a:srgbClr val="0070C0"/>
                </a:solidFill>
              </a:rPr>
              <a:t>vida e a eficiência dos </a:t>
            </a:r>
            <a:r>
              <a:rPr lang="pt-BR" sz="2000" b="1" dirty="0" err="1" smtClean="0">
                <a:solidFill>
                  <a:srgbClr val="0070C0"/>
                </a:solidFill>
              </a:rPr>
              <a:t>LEDs</a:t>
            </a:r>
            <a:r>
              <a:rPr lang="pt-BR" sz="2000" b="1" dirty="0" smtClean="0">
                <a:solidFill>
                  <a:srgbClr val="0070C0"/>
                </a:solidFill>
              </a:rPr>
              <a:t> individuais</a:t>
            </a:r>
            <a:r>
              <a:rPr lang="pt-BR" sz="2000" dirty="0" smtClean="0">
                <a:solidFill>
                  <a:srgbClr val="0070C0"/>
                </a:solidFill>
              </a:rPr>
              <a:t> </a:t>
            </a:r>
            <a:r>
              <a:rPr lang="pt-BR" sz="2000" dirty="0">
                <a:solidFill>
                  <a:srgbClr val="0070C0"/>
                </a:solidFill>
              </a:rPr>
              <a:t>diretamente para luminárias, módulos de LED'S ou lâmpadas de substituição: O ensaio realizado pelo fabricante do </a:t>
            </a:r>
            <a:r>
              <a:rPr lang="pt-BR" sz="2000" dirty="0" smtClean="0">
                <a:solidFill>
                  <a:srgbClr val="0070C0"/>
                </a:solidFill>
              </a:rPr>
              <a:t>LED não </a:t>
            </a:r>
            <a:r>
              <a:rPr lang="pt-BR" sz="2000" dirty="0">
                <a:solidFill>
                  <a:srgbClr val="0070C0"/>
                </a:solidFill>
              </a:rPr>
              <a:t>é representativo do funcionamento dos LEDs dentro destes </a:t>
            </a:r>
            <a:r>
              <a:rPr lang="pt-BR" sz="2000" dirty="0" smtClean="0">
                <a:solidFill>
                  <a:srgbClr val="0070C0"/>
                </a:solidFill>
              </a:rPr>
              <a:t>elementos;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57" y="3143248"/>
            <a:ext cx="27527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919918"/>
            <a:ext cx="2857520" cy="208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3230" y="4714884"/>
            <a:ext cx="23431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5429264"/>
            <a:ext cx="31210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5741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32656"/>
            <a:ext cx="8460432" cy="954107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pt-BR" dirty="0"/>
              <a:t>Como selecionar e comparar luminárias LED’s para aplicações de iluminação exterior</a:t>
            </a:r>
          </a:p>
        </p:txBody>
      </p:sp>
      <p:sp>
        <p:nvSpPr>
          <p:cNvPr id="7" name="Retângulo 6"/>
          <p:cNvSpPr/>
          <p:nvPr/>
        </p:nvSpPr>
        <p:spPr>
          <a:xfrm>
            <a:off x="857256" y="1357298"/>
            <a:ext cx="835821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70C0"/>
                </a:solidFill>
              </a:rPr>
              <a:t>Número de </a:t>
            </a:r>
            <a:r>
              <a:rPr lang="pt-BR" sz="2000" dirty="0" err="1" smtClean="0">
                <a:solidFill>
                  <a:srgbClr val="0070C0"/>
                </a:solidFill>
              </a:rPr>
              <a:t>LEDs</a:t>
            </a:r>
            <a:endParaRPr lang="pt-BR" sz="2000" dirty="0" smtClean="0">
              <a:solidFill>
                <a:srgbClr val="0070C0"/>
              </a:solidFill>
            </a:endParaRPr>
          </a:p>
          <a:p>
            <a:pPr marL="800100" lvl="1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70C0"/>
                </a:solidFill>
              </a:rPr>
              <a:t>Potência total das Luminárias</a:t>
            </a:r>
          </a:p>
          <a:p>
            <a:pPr marL="1257300" lvl="2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70C0"/>
                </a:solidFill>
              </a:rPr>
              <a:t>Material da Luminária</a:t>
            </a:r>
          </a:p>
          <a:p>
            <a:pPr marL="1714500" lvl="3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70C0"/>
                </a:solidFill>
              </a:rPr>
              <a:t>Fotometria</a:t>
            </a:r>
          </a:p>
          <a:p>
            <a:pPr marL="2171700" lvl="4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70C0"/>
                </a:solidFill>
              </a:rPr>
              <a:t>Corrente Nominal;</a:t>
            </a:r>
          </a:p>
          <a:p>
            <a:pPr marL="2628900" lvl="5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70C0"/>
                </a:solidFill>
              </a:rPr>
              <a:t>Ciclo de Vida (</a:t>
            </a:r>
            <a:r>
              <a:rPr lang="pt-BR" sz="2000" dirty="0" err="1" smtClean="0">
                <a:solidFill>
                  <a:srgbClr val="0070C0"/>
                </a:solidFill>
              </a:rPr>
              <a:t>LxBy</a:t>
            </a:r>
            <a:r>
              <a:rPr lang="pt-BR" sz="2000" dirty="0" smtClean="0">
                <a:solidFill>
                  <a:srgbClr val="0070C0"/>
                </a:solidFill>
              </a:rPr>
              <a:t>)</a:t>
            </a:r>
          </a:p>
          <a:p>
            <a:pPr marL="3086100" lvl="6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70C0"/>
                </a:solidFill>
              </a:rPr>
              <a:t>Grau de Proteção IP</a:t>
            </a:r>
          </a:p>
          <a:p>
            <a:pPr marL="3543300" lvl="7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70C0"/>
                </a:solidFill>
              </a:rPr>
              <a:t>Resistência Aerodinâmica</a:t>
            </a:r>
          </a:p>
          <a:p>
            <a:pPr marL="4000500" lvl="8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70C0"/>
                </a:solidFill>
              </a:rPr>
              <a:t>Tensão de Alimentação</a:t>
            </a:r>
          </a:p>
        </p:txBody>
      </p:sp>
      <p:sp>
        <p:nvSpPr>
          <p:cNvPr id="8" name="Retângulo 7"/>
          <p:cNvSpPr/>
          <p:nvPr/>
        </p:nvSpPr>
        <p:spPr>
          <a:xfrm>
            <a:off x="857224" y="4847594"/>
            <a:ext cx="52863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70C0"/>
                </a:solidFill>
              </a:rPr>
              <a:t>Classe de Isolamento Elétrico</a:t>
            </a:r>
          </a:p>
          <a:p>
            <a:pPr marL="800100" lvl="1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70C0"/>
                </a:solidFill>
              </a:rPr>
              <a:t>Peso da Luminária</a:t>
            </a:r>
          </a:p>
          <a:p>
            <a:pPr marL="1257300" lvl="2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70C0"/>
                </a:solidFill>
              </a:rPr>
              <a:t>Temperatura de Operação</a:t>
            </a:r>
          </a:p>
          <a:p>
            <a:pPr marL="1714500" lvl="3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70C0"/>
                </a:solidFill>
              </a:rPr>
              <a:t>Temperatura de Cor</a:t>
            </a:r>
          </a:p>
          <a:p>
            <a:pPr marL="2171700" lvl="4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70C0"/>
                </a:solidFill>
              </a:rPr>
              <a:t>Etc.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1756" y="1371602"/>
            <a:ext cx="28194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90150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32656"/>
            <a:ext cx="8460432" cy="954107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pt-BR" dirty="0"/>
              <a:t>Como selecionar e comparar luminárias LED’s para aplicações de iluminação exterior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15616" y="3985607"/>
            <a:ext cx="734481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70C0"/>
                </a:solidFill>
              </a:rPr>
              <a:t>Fluxo </a:t>
            </a:r>
            <a:r>
              <a:rPr lang="pt-BR" sz="2000" dirty="0">
                <a:solidFill>
                  <a:srgbClr val="0070C0"/>
                </a:solidFill>
              </a:rPr>
              <a:t>útil emitido pela </a:t>
            </a:r>
            <a:r>
              <a:rPr lang="pt-BR" sz="2000" dirty="0" smtClean="0">
                <a:solidFill>
                  <a:srgbClr val="0070C0"/>
                </a:solidFill>
              </a:rPr>
              <a:t>luminária, em </a:t>
            </a:r>
            <a:r>
              <a:rPr lang="pt-BR" sz="2000" dirty="0" err="1" smtClean="0">
                <a:solidFill>
                  <a:srgbClr val="0070C0"/>
                </a:solidFill>
              </a:rPr>
              <a:t>lm</a:t>
            </a:r>
            <a:r>
              <a:rPr lang="pt-BR" sz="2000" dirty="0" smtClean="0">
                <a:solidFill>
                  <a:srgbClr val="0070C0"/>
                </a:solidFill>
              </a:rPr>
              <a:t>, </a:t>
            </a:r>
            <a:r>
              <a:rPr lang="pt-BR" sz="2000" dirty="0">
                <a:solidFill>
                  <a:srgbClr val="0070C0"/>
                </a:solidFill>
              </a:rPr>
              <a:t>para ser usado em cálculos de </a:t>
            </a:r>
            <a:r>
              <a:rPr lang="pt-BR" sz="2000" dirty="0" smtClean="0">
                <a:solidFill>
                  <a:srgbClr val="0070C0"/>
                </a:solidFill>
              </a:rPr>
              <a:t>iluminação;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70C0"/>
                </a:solidFill>
              </a:rPr>
              <a:t>Potência </a:t>
            </a:r>
            <a:r>
              <a:rPr lang="pt-BR" sz="2000" dirty="0">
                <a:solidFill>
                  <a:srgbClr val="0070C0"/>
                </a:solidFill>
              </a:rPr>
              <a:t>nominal do sistema de LED's (</a:t>
            </a:r>
            <a:r>
              <a:rPr lang="pt-BR" sz="2000" dirty="0" smtClean="0">
                <a:solidFill>
                  <a:srgbClr val="0070C0"/>
                </a:solidFill>
              </a:rPr>
              <a:t>Nº de LED'S</a:t>
            </a:r>
            <a:r>
              <a:rPr lang="pt-BR" sz="2000" dirty="0">
                <a:solidFill>
                  <a:srgbClr val="0070C0"/>
                </a:solidFill>
              </a:rPr>
              <a:t>, </a:t>
            </a:r>
            <a:r>
              <a:rPr lang="pt-BR" sz="2000" dirty="0" smtClean="0">
                <a:solidFill>
                  <a:srgbClr val="0070C0"/>
                </a:solidFill>
              </a:rPr>
              <a:t>do fluxo e potência nominal individual);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70C0"/>
                </a:solidFill>
              </a:rPr>
              <a:t>Potência </a:t>
            </a:r>
            <a:r>
              <a:rPr lang="pt-BR" sz="2000" dirty="0">
                <a:solidFill>
                  <a:srgbClr val="0070C0"/>
                </a:solidFill>
              </a:rPr>
              <a:t>total consumida pela luminária </a:t>
            </a:r>
            <a:r>
              <a:rPr lang="pt-BR" sz="2000" dirty="0" smtClean="0">
                <a:solidFill>
                  <a:srgbClr val="0070C0"/>
                </a:solidFill>
              </a:rPr>
              <a:t>LED, </a:t>
            </a:r>
            <a:r>
              <a:rPr lang="pt-BR" sz="2000" dirty="0">
                <a:solidFill>
                  <a:srgbClr val="0070C0"/>
                </a:solidFill>
              </a:rPr>
              <a:t>em </a:t>
            </a:r>
            <a:r>
              <a:rPr lang="pt-BR" sz="2000" dirty="0" smtClean="0">
                <a:solidFill>
                  <a:srgbClr val="0070C0"/>
                </a:solidFill>
              </a:rPr>
              <a:t>W;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dirty="0">
                <a:solidFill>
                  <a:srgbClr val="0070C0"/>
                </a:solidFill>
              </a:rPr>
              <a:t>Eficácia</a:t>
            </a:r>
            <a:r>
              <a:rPr lang="pt-BR" sz="2000" b="1" dirty="0" smtClean="0">
                <a:solidFill>
                  <a:srgbClr val="FF0000"/>
                </a:solidFill>
              </a:rPr>
              <a:t> </a:t>
            </a:r>
            <a:r>
              <a:rPr lang="pt-BR" sz="2000" dirty="0" smtClean="0">
                <a:solidFill>
                  <a:srgbClr val="0070C0"/>
                </a:solidFill>
              </a:rPr>
              <a:t>do </a:t>
            </a:r>
            <a:r>
              <a:rPr lang="pt-BR" sz="2000" dirty="0">
                <a:solidFill>
                  <a:srgbClr val="0070C0"/>
                </a:solidFill>
              </a:rPr>
              <a:t>sistema de </a:t>
            </a:r>
            <a:r>
              <a:rPr lang="pt-BR" sz="2000" dirty="0" smtClean="0">
                <a:solidFill>
                  <a:srgbClr val="0070C0"/>
                </a:solidFill>
              </a:rPr>
              <a:t>LED’S </a:t>
            </a:r>
            <a:r>
              <a:rPr lang="pt-BR" sz="2000" dirty="0">
                <a:solidFill>
                  <a:srgbClr val="0070C0"/>
                </a:solidFill>
              </a:rPr>
              <a:t>funcionando na luminária, em </a:t>
            </a:r>
            <a:r>
              <a:rPr lang="pt-BR" sz="2000" dirty="0" err="1" smtClean="0">
                <a:solidFill>
                  <a:srgbClr val="0070C0"/>
                </a:solidFill>
              </a:rPr>
              <a:t>lm</a:t>
            </a:r>
            <a:r>
              <a:rPr lang="pt-BR" sz="2000" dirty="0" smtClean="0">
                <a:solidFill>
                  <a:srgbClr val="0070C0"/>
                </a:solidFill>
              </a:rPr>
              <a:t>/W;</a:t>
            </a: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87624" y="2249577"/>
            <a:ext cx="7272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pt-BR" sz="2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000" cap="none" dirty="0" smtClean="0">
                <a:solidFill>
                  <a:srgbClr val="0070C0"/>
                </a:solidFill>
                <a:latin typeface="+mn-lt"/>
              </a:rPr>
              <a:t>Recomendam-se</a:t>
            </a:r>
            <a:r>
              <a:rPr lang="pt-BR" sz="2000" b="0" cap="none" dirty="0" smtClean="0">
                <a:solidFill>
                  <a:srgbClr val="0070C0"/>
                </a:solidFill>
                <a:latin typeface="+mn-lt"/>
              </a:rPr>
              <a:t> as </a:t>
            </a:r>
            <a:r>
              <a:rPr lang="pt-BR" sz="2000" b="0" cap="none" dirty="0">
                <a:solidFill>
                  <a:srgbClr val="0070C0"/>
                </a:solidFill>
                <a:latin typeface="+mn-lt"/>
              </a:rPr>
              <a:t>seguintes medidas preventivas destinadas a uma avaliação adequada de uma solução de </a:t>
            </a:r>
            <a:r>
              <a:rPr lang="pt-BR" sz="2000" b="0" cap="none" dirty="0" smtClean="0">
                <a:solidFill>
                  <a:srgbClr val="0070C0"/>
                </a:solidFill>
                <a:latin typeface="+mn-lt"/>
              </a:rPr>
              <a:t>iluminação com </a:t>
            </a:r>
            <a:r>
              <a:rPr lang="pt-BR" sz="2000" b="0" cap="none" dirty="0">
                <a:solidFill>
                  <a:srgbClr val="0070C0"/>
                </a:solidFill>
                <a:latin typeface="+mn-lt"/>
              </a:rPr>
              <a:t>luminárias com fonte de luz LED, solicitando ao fabricante as seguintes informações:</a:t>
            </a:r>
            <a:endParaRPr lang="fr-BE" sz="2000" b="0" cap="none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627784" y="1476073"/>
            <a:ext cx="4464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pt-BR" sz="2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BE" sz="3200" cap="none" dirty="0" smtClean="0">
                <a:solidFill>
                  <a:srgbClr val="0070C0"/>
                </a:solidFill>
                <a:latin typeface="+mn-lt"/>
              </a:rPr>
              <a:t>Conclusões</a:t>
            </a:r>
            <a:endParaRPr lang="fr-BE" sz="3200" cap="none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3981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32656"/>
            <a:ext cx="8460432" cy="954107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pt-BR" dirty="0"/>
              <a:t>Como selecionar e comparar luminárias LED’s para aplicações de iluminação exterior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15616" y="2316350"/>
            <a:ext cx="75608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70C0"/>
                </a:solidFill>
              </a:rPr>
              <a:t>Fator </a:t>
            </a:r>
            <a:r>
              <a:rPr lang="pt-BR" sz="2000" dirty="0">
                <a:solidFill>
                  <a:srgbClr val="0070C0"/>
                </a:solidFill>
              </a:rPr>
              <a:t>de manutenção da luminária a utilizar nos cálculos e sua </a:t>
            </a:r>
            <a:r>
              <a:rPr lang="pt-BR" sz="2000" dirty="0" smtClean="0">
                <a:solidFill>
                  <a:srgbClr val="0070C0"/>
                </a:solidFill>
              </a:rPr>
              <a:t>justificativa;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dirty="0">
                <a:solidFill>
                  <a:srgbClr val="0070C0"/>
                </a:solidFill>
              </a:rPr>
              <a:t>Temperatura de cor em </a:t>
            </a:r>
            <a:r>
              <a:rPr lang="pt-BR" sz="2000" dirty="0" err="1">
                <a:solidFill>
                  <a:srgbClr val="0070C0"/>
                </a:solidFill>
              </a:rPr>
              <a:t>°K</a:t>
            </a:r>
            <a:r>
              <a:rPr lang="pt-BR" sz="2000" dirty="0">
                <a:solidFill>
                  <a:srgbClr val="0070C0"/>
                </a:solidFill>
              </a:rPr>
              <a:t> do LED usado;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dirty="0">
                <a:solidFill>
                  <a:srgbClr val="0070C0"/>
                </a:solidFill>
              </a:rPr>
              <a:t>Fotometria e/ou estudo luminotécnico;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dirty="0">
                <a:solidFill>
                  <a:srgbClr val="0070C0"/>
                </a:solidFill>
              </a:rPr>
              <a:t>Vida útil do sistema de LED´s da luminária em horas (X </a:t>
            </a:r>
            <a:r>
              <a:rPr lang="pt-BR" sz="2000" dirty="0" err="1">
                <a:solidFill>
                  <a:srgbClr val="0070C0"/>
                </a:solidFill>
              </a:rPr>
              <a:t>Kh</a:t>
            </a:r>
            <a:r>
              <a:rPr lang="pt-BR" sz="2000" dirty="0" smtClean="0">
                <a:solidFill>
                  <a:srgbClr val="0070C0"/>
                </a:solidFill>
              </a:rPr>
              <a:t>). (</a:t>
            </a:r>
            <a:r>
              <a:rPr lang="pt-BR" sz="2000" dirty="0">
                <a:solidFill>
                  <a:srgbClr val="0070C0"/>
                </a:solidFill>
              </a:rPr>
              <a:t>Ex.: L70/B10: manutenção de 70% do fluxo inicial estabelecido para a luminária em no mínimo 90% </a:t>
            </a:r>
            <a:r>
              <a:rPr lang="pt-BR" sz="2000" dirty="0" smtClean="0">
                <a:solidFill>
                  <a:srgbClr val="0070C0"/>
                </a:solidFill>
              </a:rPr>
              <a:t>da população de </a:t>
            </a:r>
            <a:r>
              <a:rPr lang="pt-BR" sz="2000" dirty="0" err="1" smtClean="0">
                <a:solidFill>
                  <a:srgbClr val="0070C0"/>
                </a:solidFill>
              </a:rPr>
              <a:t>LEDs</a:t>
            </a:r>
            <a:r>
              <a:rPr lang="pt-BR" sz="2000" dirty="0" smtClean="0">
                <a:solidFill>
                  <a:srgbClr val="0070C0"/>
                </a:solidFill>
              </a:rPr>
              <a:t> da luminária). </a:t>
            </a:r>
            <a:r>
              <a:rPr lang="pt-BR" sz="2000" dirty="0">
                <a:solidFill>
                  <a:srgbClr val="0070C0"/>
                </a:solidFill>
              </a:rPr>
              <a:t>O valor que deverá ser utilizado para o cálculo do fator de manutenção);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70C0"/>
                </a:solidFill>
              </a:rPr>
              <a:t>A </a:t>
            </a:r>
            <a:r>
              <a:rPr lang="pt-BR" sz="2000" dirty="0">
                <a:solidFill>
                  <a:srgbClr val="0070C0"/>
                </a:solidFill>
              </a:rPr>
              <a:t>vida média do conjunto </a:t>
            </a:r>
            <a:r>
              <a:rPr lang="pt-BR" sz="2000" dirty="0" smtClean="0">
                <a:solidFill>
                  <a:srgbClr val="0070C0"/>
                </a:solidFill>
              </a:rPr>
              <a:t>eletrônico </a:t>
            </a:r>
            <a:r>
              <a:rPr lang="pt-BR" sz="2000" dirty="0">
                <a:solidFill>
                  <a:srgbClr val="0070C0"/>
                </a:solidFill>
              </a:rPr>
              <a:t>(horas a partir das quais podem aparecer </a:t>
            </a:r>
            <a:r>
              <a:rPr lang="pt-BR" sz="2000" dirty="0" smtClean="0">
                <a:solidFill>
                  <a:srgbClr val="0070C0"/>
                </a:solidFill>
              </a:rPr>
              <a:t>falhas superiores </a:t>
            </a:r>
            <a:r>
              <a:rPr lang="pt-BR" sz="2000" dirty="0">
                <a:solidFill>
                  <a:srgbClr val="0070C0"/>
                </a:solidFill>
              </a:rPr>
              <a:t>a uma determinada percentagem</a:t>
            </a:r>
            <a:r>
              <a:rPr lang="pt-BR" sz="2000" dirty="0" smtClean="0">
                <a:solidFill>
                  <a:srgbClr val="0070C0"/>
                </a:solidFill>
              </a:rPr>
              <a:t>);</a:t>
            </a: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627784" y="1476073"/>
            <a:ext cx="4464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pt-BR" sz="2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BE" sz="3200" cap="none" dirty="0" smtClean="0">
                <a:solidFill>
                  <a:srgbClr val="0070C0"/>
                </a:solidFill>
                <a:latin typeface="+mn-lt"/>
              </a:rPr>
              <a:t>Conclusões</a:t>
            </a:r>
            <a:endParaRPr lang="fr-BE" sz="3200" cap="none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4725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32656"/>
            <a:ext cx="8460432" cy="954107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pt-BR" dirty="0"/>
              <a:t>Como selecionar e comparar luminárias LED’s para aplicações de iluminação exterior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15616" y="2316350"/>
            <a:ext cx="756084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70C0"/>
                </a:solidFill>
              </a:rPr>
              <a:t>Limites </a:t>
            </a:r>
            <a:r>
              <a:rPr lang="pt-BR" sz="2000" dirty="0">
                <a:solidFill>
                  <a:srgbClr val="0070C0"/>
                </a:solidFill>
              </a:rPr>
              <a:t>de temperatura ambiente em que a luminária pode operar continuamente sem </a:t>
            </a:r>
            <a:r>
              <a:rPr lang="pt-BR" sz="2000" dirty="0" smtClean="0">
                <a:solidFill>
                  <a:srgbClr val="0070C0"/>
                </a:solidFill>
              </a:rPr>
              <a:t>ocorrer uma </a:t>
            </a:r>
            <a:r>
              <a:rPr lang="pt-BR" sz="2000" dirty="0">
                <a:solidFill>
                  <a:srgbClr val="0070C0"/>
                </a:solidFill>
              </a:rPr>
              <a:t>alteração </a:t>
            </a:r>
            <a:r>
              <a:rPr lang="pt-BR" sz="2000" dirty="0" smtClean="0">
                <a:solidFill>
                  <a:srgbClr val="0070C0"/>
                </a:solidFill>
              </a:rPr>
              <a:t>das </a:t>
            </a:r>
            <a:r>
              <a:rPr lang="pt-BR" sz="2000" dirty="0">
                <a:solidFill>
                  <a:srgbClr val="0070C0"/>
                </a:solidFill>
              </a:rPr>
              <a:t>suas </a:t>
            </a:r>
            <a:r>
              <a:rPr lang="pt-BR" sz="2000" dirty="0" smtClean="0">
                <a:solidFill>
                  <a:srgbClr val="0070C0"/>
                </a:solidFill>
              </a:rPr>
              <a:t>especificações;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70C0"/>
                </a:solidFill>
              </a:rPr>
              <a:t>Por </a:t>
            </a:r>
            <a:r>
              <a:rPr lang="pt-BR" sz="2000" dirty="0">
                <a:solidFill>
                  <a:srgbClr val="0070C0"/>
                </a:solidFill>
              </a:rPr>
              <a:t>se tratar de uma luminária para iluminação exterior e alojar componentes </a:t>
            </a:r>
            <a:r>
              <a:rPr lang="pt-BR" sz="2000" dirty="0" smtClean="0">
                <a:solidFill>
                  <a:srgbClr val="0070C0"/>
                </a:solidFill>
              </a:rPr>
              <a:t>eletrônicos</a:t>
            </a:r>
            <a:r>
              <a:rPr lang="pt-BR" sz="2000" dirty="0">
                <a:solidFill>
                  <a:srgbClr val="0070C0"/>
                </a:solidFill>
              </a:rPr>
              <a:t>, </a:t>
            </a:r>
            <a:r>
              <a:rPr lang="pt-BR" sz="2000" dirty="0" smtClean="0">
                <a:solidFill>
                  <a:srgbClr val="0070C0"/>
                </a:solidFill>
              </a:rPr>
              <a:t>deve haver </a:t>
            </a:r>
            <a:r>
              <a:rPr lang="pt-BR" sz="2000" dirty="0">
                <a:solidFill>
                  <a:srgbClr val="0070C0"/>
                </a:solidFill>
              </a:rPr>
              <a:t>um grau de </a:t>
            </a:r>
            <a:r>
              <a:rPr lang="pt-BR" sz="2000" dirty="0" smtClean="0">
                <a:solidFill>
                  <a:srgbClr val="0070C0"/>
                </a:solidFill>
              </a:rPr>
              <a:t>estanqueidade </a:t>
            </a:r>
            <a:r>
              <a:rPr lang="pt-BR" sz="2000" dirty="0">
                <a:solidFill>
                  <a:srgbClr val="0070C0"/>
                </a:solidFill>
              </a:rPr>
              <a:t>IP (é recomendado que não seja inferior a </a:t>
            </a:r>
            <a:r>
              <a:rPr lang="pt-BR" sz="2000" b="1" dirty="0" smtClean="0">
                <a:solidFill>
                  <a:srgbClr val="0070C0"/>
                </a:solidFill>
              </a:rPr>
              <a:t>IP66</a:t>
            </a:r>
            <a:r>
              <a:rPr lang="pt-BR" sz="2000" dirty="0" smtClean="0">
                <a:solidFill>
                  <a:srgbClr val="0070C0"/>
                </a:solidFill>
              </a:rPr>
              <a:t>), boa resistência </a:t>
            </a:r>
            <a:r>
              <a:rPr lang="pt-BR" sz="2000" dirty="0">
                <a:solidFill>
                  <a:srgbClr val="0070C0"/>
                </a:solidFill>
              </a:rPr>
              <a:t>aos impactos IK, qualidade do material do corpo e </a:t>
            </a:r>
            <a:r>
              <a:rPr lang="pt-BR" sz="2000" dirty="0" smtClean="0">
                <a:solidFill>
                  <a:srgbClr val="0070C0"/>
                </a:solidFill>
              </a:rPr>
              <a:t>protetor, </a:t>
            </a:r>
            <a:r>
              <a:rPr lang="pt-BR" sz="2000" dirty="0">
                <a:solidFill>
                  <a:srgbClr val="0070C0"/>
                </a:solidFill>
              </a:rPr>
              <a:t>sistema de abertura </a:t>
            </a:r>
            <a:r>
              <a:rPr lang="pt-BR" sz="2000" dirty="0" smtClean="0">
                <a:solidFill>
                  <a:srgbClr val="0070C0"/>
                </a:solidFill>
              </a:rPr>
              <a:t>e fecho</a:t>
            </a:r>
            <a:r>
              <a:rPr lang="pt-BR" sz="2000" dirty="0">
                <a:solidFill>
                  <a:srgbClr val="0070C0"/>
                </a:solidFill>
              </a:rPr>
              <a:t>, tipo de fixação mecânica, pintura... e outras características mecânicas que definem </a:t>
            </a:r>
            <a:r>
              <a:rPr lang="pt-BR" sz="2000" dirty="0" smtClean="0">
                <a:solidFill>
                  <a:srgbClr val="0070C0"/>
                </a:solidFill>
              </a:rPr>
              <a:t>a qualidade </a:t>
            </a:r>
            <a:r>
              <a:rPr lang="pt-BR" sz="2000" dirty="0">
                <a:solidFill>
                  <a:srgbClr val="0070C0"/>
                </a:solidFill>
              </a:rPr>
              <a:t>de uma luminária e sua adequação ou aptidão para esta aplicação.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627784" y="1476073"/>
            <a:ext cx="4464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pt-BR" sz="2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BE" sz="3200" cap="none" dirty="0" smtClean="0">
                <a:solidFill>
                  <a:srgbClr val="0070C0"/>
                </a:solidFill>
                <a:latin typeface="+mn-lt"/>
              </a:rPr>
              <a:t>Conclusões</a:t>
            </a:r>
            <a:endParaRPr lang="fr-BE" sz="3200" cap="none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5981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Tecnologia LED - Introdução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444306" y="2282320"/>
            <a:ext cx="705678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300"/>
              </a:spcAft>
              <a:buFont typeface="Wingdings" pitchFamily="2" charset="2"/>
              <a:buChar char="Ø"/>
            </a:pPr>
            <a:r>
              <a:rPr lang="pt-BR" sz="2600" dirty="0" smtClean="0">
                <a:solidFill>
                  <a:srgbClr val="0070C0"/>
                </a:solidFill>
              </a:rPr>
              <a:t>Schréder no Brasil e no mundo</a:t>
            </a:r>
          </a:p>
          <a:p>
            <a:pPr marL="457200" indent="-457200" algn="just">
              <a:spcAft>
                <a:spcPts val="300"/>
              </a:spcAft>
              <a:buFont typeface="Wingdings" pitchFamily="2" charset="2"/>
              <a:buChar char="Ø"/>
            </a:pPr>
            <a:endParaRPr lang="pt-BR" sz="2600" dirty="0" smtClean="0">
              <a:solidFill>
                <a:srgbClr val="0070C0"/>
              </a:solidFill>
            </a:endParaRPr>
          </a:p>
          <a:p>
            <a:pPr marL="457200" indent="-457200" algn="just">
              <a:spcAft>
                <a:spcPts val="300"/>
              </a:spcAft>
              <a:buFont typeface="Wingdings" pitchFamily="2" charset="2"/>
              <a:buChar char="Ø"/>
            </a:pPr>
            <a:r>
              <a:rPr lang="pt-BR" sz="2600" dirty="0" smtClean="0">
                <a:solidFill>
                  <a:srgbClr val="0070C0"/>
                </a:solidFill>
              </a:rPr>
              <a:t>Tecnologia LED – Introdução (Vídeo)</a:t>
            </a:r>
          </a:p>
          <a:p>
            <a:pPr marL="457200" indent="-457200" algn="just">
              <a:spcAft>
                <a:spcPts val="300"/>
              </a:spcAft>
            </a:pPr>
            <a:endParaRPr lang="pt-BR" sz="2600" b="1" dirty="0">
              <a:solidFill>
                <a:srgbClr val="FF0000"/>
              </a:solidFill>
            </a:endParaRPr>
          </a:p>
          <a:p>
            <a:pPr marL="457200" indent="-457200" algn="just">
              <a:spcAft>
                <a:spcPts val="300"/>
              </a:spcAft>
              <a:buFont typeface="Wingdings" pitchFamily="2" charset="2"/>
              <a:buChar char="Ø"/>
            </a:pPr>
            <a:r>
              <a:rPr lang="pt-BR" sz="2600" dirty="0" smtClean="0">
                <a:solidFill>
                  <a:srgbClr val="0070C0"/>
                </a:solidFill>
              </a:rPr>
              <a:t>Como </a:t>
            </a:r>
            <a:r>
              <a:rPr lang="pt-BR" sz="2600" dirty="0">
                <a:solidFill>
                  <a:srgbClr val="0070C0"/>
                </a:solidFill>
              </a:rPr>
              <a:t>selecionar e comparar luminárias LED’s para aplicações de iluminação </a:t>
            </a:r>
            <a:r>
              <a:rPr lang="pt-BR" sz="2600" dirty="0" smtClean="0">
                <a:solidFill>
                  <a:srgbClr val="0070C0"/>
                </a:solidFill>
              </a:rPr>
              <a:t>exterior</a:t>
            </a:r>
            <a:endParaRPr lang="pt-BR" sz="2600" dirty="0">
              <a:solidFill>
                <a:srgbClr val="0070C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475656" y="1052736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/>
              <a:t>AGENDA</a:t>
            </a:r>
            <a:endParaRPr lang="pt-BR" sz="4800" dirty="0"/>
          </a:p>
        </p:txBody>
      </p:sp>
    </p:spTree>
    <p:extLst>
      <p:ext uri="{BB962C8B-B14F-4D97-AF65-F5344CB8AC3E}">
        <p14:creationId xmlns="" xmlns:p14="http://schemas.microsoft.com/office/powerpoint/2010/main" val="870288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oliveira\Documents\Layouts\104138S_1SCH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60748" cy="6858000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899592" y="2492896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OBRIGADO!</a:t>
            </a:r>
            <a:endParaRPr lang="pt-BR" sz="36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alessandra.oliveira\Desktop\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2160" y="332656"/>
            <a:ext cx="865464" cy="978658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5148064" y="6093296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i="1" dirty="0" smtClean="0">
                <a:solidFill>
                  <a:srgbClr val="0070C0"/>
                </a:solidFill>
              </a:rPr>
              <a:t>Anderson Mendes</a:t>
            </a:r>
          </a:p>
          <a:p>
            <a:pPr algn="ctr"/>
            <a:r>
              <a:rPr lang="pt-BR" sz="1400" i="1" dirty="0" smtClean="0">
                <a:solidFill>
                  <a:srgbClr val="0070C0"/>
                </a:solidFill>
              </a:rPr>
              <a:t>Dezembro/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38238" y="3351213"/>
            <a:ext cx="6877050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buFontTx/>
              <a:buNone/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performance e inovação são a base para a criação de produtos de iluminação de alta qualidade fotométrica e mecânica.</a:t>
            </a:r>
          </a:p>
          <a:p>
            <a:pPr algn="just">
              <a:buFontTx/>
              <a:buNone/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 designers do Grupo Schréder também preocupam-se em dotar as luminárias com designs originais e estão sempre atentos às tendências. </a:t>
            </a:r>
          </a:p>
          <a:p>
            <a:pPr algn="just">
              <a:defRPr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FontTx/>
              <a:buNone/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Iluminar corretamente é o compromisso e paixão de mais de 2200 colaboradores em mais de 40 empresas Schréder espalhadas pelo mundo. </a:t>
            </a:r>
          </a:p>
        </p:txBody>
      </p:sp>
      <p:pic>
        <p:nvPicPr>
          <p:cNvPr id="18434" name="Picture 2" descr="http://www.abh-ace.be/fr/binaries/js_tcm449-105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610350" y="1162050"/>
            <a:ext cx="1428750" cy="1790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Retângulo 17"/>
          <p:cNvSpPr/>
          <p:nvPr/>
        </p:nvSpPr>
        <p:spPr>
          <a:xfrm>
            <a:off x="1138238" y="1296988"/>
            <a:ext cx="4967287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Tx/>
              <a:buNone/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Desde a sua criação a mais de 100 anos em Bruxelas, na Bélgica, o Grupo Schréder adquiriu um know-how e um avanço tecnológico que ainda hoje lhe confere uma reputação internacional no campo da iluminação.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193674"/>
            <a:ext cx="8499475" cy="499021"/>
          </a:xfrm>
          <a:prstGeom prst="rect">
            <a:avLst/>
          </a:prstGeom>
          <a:solidFill>
            <a:schemeClr val="tx2">
              <a:alpha val="68000"/>
            </a:schemeClr>
          </a:solidFill>
          <a:ln>
            <a:noFill/>
          </a:ln>
          <a:effectLst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de-DE" sz="2800" b="1" cap="small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Grupo </a:t>
            </a:r>
            <a:r>
              <a:rPr lang="de-DE" sz="2800" b="1" cap="sm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Schréder</a:t>
            </a:r>
            <a:endParaRPr lang="fr-FR" sz="2800" b="1" cap="small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4225925" y="1827213"/>
            <a:ext cx="4924425" cy="503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C:\Users\aoliveira\Desktop\Catalogo-green-PO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1835150" y="3438525"/>
            <a:ext cx="2738438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784225" y="1870075"/>
            <a:ext cx="4010025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 local demonstra a vontade da Schréder de contribuir para o desenvolvimento sustentável das gerações futuras.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793750" y="1052513"/>
            <a:ext cx="70231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buFontTx/>
              <a:buNone/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proximidade com nossos clientes significa menor perda de energia, menos transporte e entregas mais rápidas.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193674"/>
            <a:ext cx="8499475" cy="499021"/>
          </a:xfrm>
          <a:prstGeom prst="rect">
            <a:avLst/>
          </a:prstGeom>
          <a:solidFill>
            <a:schemeClr val="tx2">
              <a:alpha val="68000"/>
            </a:schemeClr>
          </a:solidFill>
          <a:ln>
            <a:noFill/>
          </a:ln>
          <a:effectLst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 algn="r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de-DE" sz="2800" b="1" cap="sm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Schréder no Mundo</a:t>
            </a:r>
            <a:endParaRPr lang="fr-FR" sz="2800" b="1" cap="small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aoliveira\Pictures\seleção de fotos\Fotos Fábrica - faixada\Parodi (160).JPG"/>
          <p:cNvPicPr>
            <a:picLocks noChangeAspect="1" noChangeArrowheads="1"/>
          </p:cNvPicPr>
          <p:nvPr/>
        </p:nvPicPr>
        <p:blipFill>
          <a:blip r:embed="rId2" cstate="email"/>
          <a:srcRect l="11068"/>
          <a:stretch>
            <a:fillRect/>
          </a:stretch>
        </p:blipFill>
        <p:spPr bwMode="auto">
          <a:xfrm>
            <a:off x="936154" y="1028700"/>
            <a:ext cx="3276155" cy="5546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tângulo 15"/>
          <p:cNvSpPr/>
          <p:nvPr/>
        </p:nvSpPr>
        <p:spPr>
          <a:xfrm>
            <a:off x="4176713" y="1031875"/>
            <a:ext cx="3995737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Tx/>
              <a:buNone/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Tendo por base a expertise do Grupo mundial, a Schréder do Brasil iniciou suas atividades em 2001.</a:t>
            </a:r>
          </a:p>
          <a:p>
            <a:pPr algn="just">
              <a:defRPr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FontTx/>
              <a:buNone/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empresa trouxe para o país novas tecnologias e um novo conceito de iluminação externa com produtos duráveis, altas performances fotométricas e manutenção simples e pouco dispendiosa.   </a:t>
            </a:r>
          </a:p>
          <a:p>
            <a:pPr algn="just">
              <a:defRPr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FontTx/>
              <a:buNone/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Iniciou com a importação de produtos, porém logo percebeu a necessidade da produção local para atender o mercado brasileiro.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93674"/>
            <a:ext cx="8499475" cy="499021"/>
          </a:xfrm>
          <a:prstGeom prst="rect">
            <a:avLst/>
          </a:prstGeom>
          <a:solidFill>
            <a:schemeClr val="tx2">
              <a:alpha val="68000"/>
            </a:schemeClr>
          </a:solidFill>
          <a:ln>
            <a:noFill/>
          </a:ln>
          <a:effectLst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de-DE" sz="2800" b="1" cap="sm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Schréder do Brasil</a:t>
            </a:r>
            <a:endParaRPr lang="fr-FR" sz="2800" b="1" cap="small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Tecnologia LED - Introdução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259632" y="1791101"/>
            <a:ext cx="7056784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300"/>
              </a:spcAft>
              <a:buFont typeface="Wingdings" pitchFamily="2" charset="2"/>
              <a:buChar char="Ø"/>
            </a:pPr>
            <a:r>
              <a:rPr lang="pt-BR" sz="2600" dirty="0" smtClean="0">
                <a:solidFill>
                  <a:srgbClr val="0070C0"/>
                </a:solidFill>
              </a:rPr>
              <a:t>Definição</a:t>
            </a:r>
          </a:p>
          <a:p>
            <a:pPr marL="457200" indent="-457200" algn="just">
              <a:spcAft>
                <a:spcPts val="300"/>
              </a:spcAft>
              <a:buFont typeface="Wingdings" pitchFamily="2" charset="2"/>
              <a:buChar char="Ø"/>
            </a:pPr>
            <a:r>
              <a:rPr lang="pt-BR" sz="2600" dirty="0" smtClean="0">
                <a:solidFill>
                  <a:srgbClr val="0070C0"/>
                </a:solidFill>
              </a:rPr>
              <a:t>Histórico – Evolução</a:t>
            </a:r>
          </a:p>
          <a:p>
            <a:pPr marL="457200" indent="-457200" algn="just">
              <a:spcAft>
                <a:spcPts val="300"/>
              </a:spcAft>
              <a:buFont typeface="Wingdings" pitchFamily="2" charset="2"/>
              <a:buChar char="Ø"/>
            </a:pPr>
            <a:r>
              <a:rPr lang="pt-BR" sz="2600" dirty="0" smtClean="0">
                <a:solidFill>
                  <a:srgbClr val="0070C0"/>
                </a:solidFill>
              </a:rPr>
              <a:t>Princípio de Funcionamento</a:t>
            </a:r>
          </a:p>
          <a:p>
            <a:pPr marL="457200" indent="-457200" algn="just">
              <a:spcAft>
                <a:spcPts val="300"/>
              </a:spcAft>
              <a:buFont typeface="Wingdings" pitchFamily="2" charset="2"/>
              <a:buChar char="Ø"/>
            </a:pPr>
            <a:r>
              <a:rPr lang="pt-BR" sz="2600" dirty="0" smtClean="0">
                <a:solidFill>
                  <a:srgbClr val="0070C0"/>
                </a:solidFill>
              </a:rPr>
              <a:t>LED Branco e RGB</a:t>
            </a:r>
          </a:p>
          <a:p>
            <a:pPr marL="457200" indent="-457200" algn="just">
              <a:spcAft>
                <a:spcPts val="300"/>
              </a:spcAft>
              <a:buFont typeface="Wingdings" pitchFamily="2" charset="2"/>
              <a:buChar char="Ø"/>
            </a:pPr>
            <a:r>
              <a:rPr lang="pt-BR" sz="2600" dirty="0" smtClean="0">
                <a:solidFill>
                  <a:srgbClr val="0070C0"/>
                </a:solidFill>
              </a:rPr>
              <a:t>Eficácia Luminosa</a:t>
            </a:r>
          </a:p>
          <a:p>
            <a:pPr marL="457200" indent="-457200" algn="just">
              <a:spcAft>
                <a:spcPts val="300"/>
              </a:spcAft>
              <a:buFont typeface="Wingdings" pitchFamily="2" charset="2"/>
              <a:buChar char="Ø"/>
            </a:pPr>
            <a:r>
              <a:rPr lang="pt-BR" sz="2600" dirty="0" smtClean="0">
                <a:solidFill>
                  <a:srgbClr val="0070C0"/>
                </a:solidFill>
              </a:rPr>
              <a:t>Performance de Luminárias LED’s</a:t>
            </a:r>
          </a:p>
          <a:p>
            <a:pPr marL="914400" lvl="1" indent="-457200" algn="just">
              <a:spcAft>
                <a:spcPts val="300"/>
              </a:spcAft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0070C0"/>
                </a:solidFill>
              </a:rPr>
              <a:t>Dissipação Térmica</a:t>
            </a:r>
          </a:p>
          <a:p>
            <a:pPr marL="914400" lvl="1" indent="-457200" algn="just">
              <a:spcAft>
                <a:spcPts val="300"/>
              </a:spcAft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0070C0"/>
                </a:solidFill>
              </a:rPr>
              <a:t>Alimentação</a:t>
            </a:r>
          </a:p>
          <a:p>
            <a:pPr marL="914400" lvl="1" indent="-457200" algn="just">
              <a:spcAft>
                <a:spcPts val="300"/>
              </a:spcAft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0070C0"/>
                </a:solidFill>
              </a:rPr>
              <a:t>Fotometria</a:t>
            </a:r>
          </a:p>
          <a:p>
            <a:pPr marL="914400" lvl="1" indent="-457200" algn="just">
              <a:spcAft>
                <a:spcPts val="300"/>
              </a:spcAft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0070C0"/>
                </a:solidFill>
              </a:rPr>
              <a:t>Proteção</a:t>
            </a:r>
          </a:p>
          <a:p>
            <a:pPr marL="914400" lvl="1" indent="-457200" algn="just">
              <a:spcAft>
                <a:spcPts val="300"/>
              </a:spcAft>
              <a:buFont typeface="Wingdings" pitchFamily="2" charset="2"/>
              <a:buChar char="§"/>
            </a:pPr>
            <a:r>
              <a:rPr lang="pt-BR" sz="2400" dirty="0">
                <a:solidFill>
                  <a:srgbClr val="0070C0"/>
                </a:solidFill>
              </a:rPr>
              <a:t>Telegestão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627784" y="1052736"/>
            <a:ext cx="4464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pt-BR" sz="2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BE" sz="3200" cap="none" dirty="0" smtClean="0">
                <a:solidFill>
                  <a:srgbClr val="0070C0"/>
                </a:solidFill>
                <a:latin typeface="+mn-lt"/>
              </a:rPr>
              <a:t>Conteúdo do Vídeo</a:t>
            </a:r>
            <a:endParaRPr lang="fr-BE" sz="3200" cap="none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6523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hlinkClick r:id="rId2" action="ppaction://hlinkfile"/>
          </p:cNvPr>
          <p:cNvSpPr/>
          <p:nvPr/>
        </p:nvSpPr>
        <p:spPr>
          <a:xfrm>
            <a:off x="831098" y="13062"/>
            <a:ext cx="8312902" cy="68449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/>
              <a:t>Tecnologia LED - Introdução</a:t>
            </a:r>
          </a:p>
        </p:txBody>
      </p:sp>
      <p:pic>
        <p:nvPicPr>
          <p:cNvPr id="10" name="Imagem 9" descr="Sem título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975" y="1508183"/>
            <a:ext cx="8316000" cy="4675467"/>
          </a:xfrm>
          <a:prstGeom prst="rect">
            <a:avLst/>
          </a:prstGeom>
        </p:spPr>
      </p:pic>
      <p:sp>
        <p:nvSpPr>
          <p:cNvPr id="12" name="Retângulo 11">
            <a:hlinkClick r:id="rId2" action="ppaction://hlinkfile"/>
          </p:cNvPr>
          <p:cNvSpPr/>
          <p:nvPr/>
        </p:nvSpPr>
        <p:spPr>
          <a:xfrm>
            <a:off x="831130" y="1378118"/>
            <a:ext cx="8312902" cy="1428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70288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32656"/>
            <a:ext cx="8460432" cy="954107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pt-BR" dirty="0"/>
              <a:t>Como selecionar e comparar luminárias LED’s para aplicações de iluminação exterior</a:t>
            </a:r>
          </a:p>
        </p:txBody>
      </p:sp>
      <p:sp>
        <p:nvSpPr>
          <p:cNvPr id="4" name="Retângulo 3"/>
          <p:cNvSpPr/>
          <p:nvPr/>
        </p:nvSpPr>
        <p:spPr>
          <a:xfrm>
            <a:off x="857224" y="1357298"/>
            <a:ext cx="8143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0070C0"/>
                </a:solidFill>
              </a:rPr>
              <a:t>D</a:t>
            </a:r>
            <a:r>
              <a:rPr lang="pt-BR" sz="2000" b="1" dirty="0" smtClean="0">
                <a:solidFill>
                  <a:srgbClr val="0070C0"/>
                </a:solidFill>
              </a:rPr>
              <a:t>issipação </a:t>
            </a:r>
            <a:r>
              <a:rPr lang="pt-BR" sz="2000" b="1" dirty="0">
                <a:solidFill>
                  <a:srgbClr val="0070C0"/>
                </a:solidFill>
              </a:rPr>
              <a:t>de calor: </a:t>
            </a:r>
            <a:r>
              <a:rPr lang="pt-BR" sz="2000" dirty="0" smtClean="0">
                <a:solidFill>
                  <a:srgbClr val="0070C0"/>
                </a:solidFill>
              </a:rPr>
              <a:t>o </a:t>
            </a:r>
            <a:r>
              <a:rPr lang="pt-BR" sz="2000" dirty="0">
                <a:solidFill>
                  <a:srgbClr val="0070C0"/>
                </a:solidFill>
              </a:rPr>
              <a:t>calor produzido no processo </a:t>
            </a:r>
            <a:r>
              <a:rPr lang="pt-BR" sz="2000" dirty="0" smtClean="0">
                <a:solidFill>
                  <a:srgbClr val="0070C0"/>
                </a:solidFill>
              </a:rPr>
              <a:t>de geração </a:t>
            </a:r>
            <a:r>
              <a:rPr lang="pt-BR" sz="2000" dirty="0">
                <a:solidFill>
                  <a:srgbClr val="0070C0"/>
                </a:solidFill>
              </a:rPr>
              <a:t>de luz, deve ser </a:t>
            </a:r>
            <a:r>
              <a:rPr lang="pt-BR" sz="2000" dirty="0" smtClean="0">
                <a:solidFill>
                  <a:srgbClr val="0070C0"/>
                </a:solidFill>
              </a:rPr>
              <a:t>dissipado. </a:t>
            </a:r>
            <a:r>
              <a:rPr lang="pt-BR" sz="2000" dirty="0">
                <a:solidFill>
                  <a:srgbClr val="0070C0"/>
                </a:solidFill>
              </a:rPr>
              <a:t>Um aumento </a:t>
            </a:r>
            <a:r>
              <a:rPr lang="pt-BR" sz="2000" dirty="0" smtClean="0">
                <a:solidFill>
                  <a:srgbClr val="0070C0"/>
                </a:solidFill>
              </a:rPr>
              <a:t>na temperatura pode causar a longo prazo uma </a:t>
            </a:r>
            <a:r>
              <a:rPr lang="pt-BR" sz="2000" dirty="0">
                <a:solidFill>
                  <a:srgbClr val="0070C0"/>
                </a:solidFill>
              </a:rPr>
              <a:t>diminuição no fluxo </a:t>
            </a:r>
            <a:r>
              <a:rPr lang="pt-BR" sz="2000" dirty="0" smtClean="0">
                <a:solidFill>
                  <a:srgbClr val="0070C0"/>
                </a:solidFill>
              </a:rPr>
              <a:t>luminoso ou depreciação.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1000100" y="3143248"/>
            <a:ext cx="5400000" cy="3240000"/>
            <a:chOff x="1896597" y="2928934"/>
            <a:chExt cx="5961551" cy="385765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3398" t="16601" r="13867" b="14062"/>
            <a:stretch>
              <a:fillRect/>
            </a:stretch>
          </p:blipFill>
          <p:spPr bwMode="auto">
            <a:xfrm>
              <a:off x="2968167" y="2928934"/>
              <a:ext cx="4889981" cy="3857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1289" t="11914" r="71680" b="58789"/>
            <a:stretch>
              <a:fillRect/>
            </a:stretch>
          </p:blipFill>
          <p:spPr bwMode="auto">
            <a:xfrm>
              <a:off x="1896597" y="3000371"/>
              <a:ext cx="1071570" cy="267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3266" y="4600595"/>
            <a:ext cx="17907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2791" y="2743207"/>
            <a:ext cx="17811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79124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32656"/>
            <a:ext cx="8460432" cy="954107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pt-BR" dirty="0"/>
              <a:t>Como selecionar e comparar luminárias LED’s para aplicações de iluminação exterior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15616" y="1428736"/>
            <a:ext cx="734481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0070C0"/>
                </a:solidFill>
              </a:rPr>
              <a:t>Corrente elétrica: </a:t>
            </a:r>
            <a:r>
              <a:rPr lang="pt-BR" sz="2000" dirty="0" smtClean="0">
                <a:solidFill>
                  <a:srgbClr val="0070C0"/>
                </a:solidFill>
              </a:rPr>
              <a:t>em excesso, </a:t>
            </a:r>
            <a:r>
              <a:rPr lang="pt-BR" sz="2000" dirty="0">
                <a:solidFill>
                  <a:srgbClr val="0070C0"/>
                </a:solidFill>
              </a:rPr>
              <a:t>pode </a:t>
            </a:r>
            <a:r>
              <a:rPr lang="pt-BR" sz="2000" dirty="0" smtClean="0">
                <a:solidFill>
                  <a:srgbClr val="0070C0"/>
                </a:solidFill>
              </a:rPr>
              <a:t>afetar </a:t>
            </a:r>
            <a:r>
              <a:rPr lang="pt-BR" sz="2000" dirty="0">
                <a:solidFill>
                  <a:srgbClr val="0070C0"/>
                </a:solidFill>
              </a:rPr>
              <a:t>a vida útil do </a:t>
            </a:r>
            <a:r>
              <a:rPr lang="pt-BR" sz="2000" dirty="0" smtClean="0">
                <a:solidFill>
                  <a:srgbClr val="0070C0"/>
                </a:solidFill>
              </a:rPr>
              <a:t>LED;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0070C0"/>
                </a:solidFill>
              </a:rPr>
              <a:t>Vida útil dos </a:t>
            </a:r>
            <a:r>
              <a:rPr lang="pt-BR" sz="2000" b="1" dirty="0" err="1" smtClean="0">
                <a:solidFill>
                  <a:srgbClr val="0070C0"/>
                </a:solidFill>
              </a:rPr>
              <a:t>LEDs</a:t>
            </a:r>
            <a:r>
              <a:rPr lang="pt-BR" sz="2000" b="1" dirty="0" smtClean="0">
                <a:solidFill>
                  <a:srgbClr val="0070C0"/>
                </a:solidFill>
              </a:rPr>
              <a:t> </a:t>
            </a:r>
            <a:r>
              <a:rPr lang="pt-BR" sz="2000" dirty="0" smtClean="0">
                <a:solidFill>
                  <a:srgbClr val="0070C0"/>
                </a:solidFill>
              </a:rPr>
              <a:t>depende da corrente que o atravessa, a temperatura da junção (TJ) e da temperatura ambiente na vizinhança do LED;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Ø"/>
            </a:pPr>
            <a:endParaRPr lang="pt-BR" sz="2000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071942"/>
            <a:ext cx="4140000" cy="261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571876"/>
            <a:ext cx="4140000" cy="250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Elipse 19"/>
          <p:cNvSpPr/>
          <p:nvPr/>
        </p:nvSpPr>
        <p:spPr>
          <a:xfrm>
            <a:off x="2786050" y="4461381"/>
            <a:ext cx="142876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reto 21"/>
          <p:cNvCxnSpPr/>
          <p:nvPr/>
        </p:nvCxnSpPr>
        <p:spPr>
          <a:xfrm>
            <a:off x="1571606" y="4526696"/>
            <a:ext cx="121444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>
            <a:stCxn id="20" idx="4"/>
          </p:cNvCxnSpPr>
          <p:nvPr/>
        </p:nvCxnSpPr>
        <p:spPr>
          <a:xfrm rot="5400000">
            <a:off x="2373547" y="5088198"/>
            <a:ext cx="967883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/>
          <p:cNvSpPr/>
          <p:nvPr/>
        </p:nvSpPr>
        <p:spPr>
          <a:xfrm>
            <a:off x="7689146" y="6143644"/>
            <a:ext cx="142876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0" name="Conector reto 29"/>
          <p:cNvCxnSpPr/>
          <p:nvPr/>
        </p:nvCxnSpPr>
        <p:spPr>
          <a:xfrm rot="16200000" flipH="1">
            <a:off x="7182959" y="5572140"/>
            <a:ext cx="114300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5455382" y="5000636"/>
            <a:ext cx="230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79124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9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4534</TotalTime>
  <Words>1022</Words>
  <Application>Microsoft Office PowerPoint</Application>
  <PresentationFormat>Apresentação na tela (4:3)</PresentationFormat>
  <Paragraphs>111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Slide 1</vt:lpstr>
      <vt:lpstr>Tecnologia LED - Introdução</vt:lpstr>
      <vt:lpstr>Slide 3</vt:lpstr>
      <vt:lpstr>Slide 4</vt:lpstr>
      <vt:lpstr>Slide 5</vt:lpstr>
      <vt:lpstr>Tecnologia LED - Introdução</vt:lpstr>
      <vt:lpstr>Tecnologia LED - Introdução</vt:lpstr>
      <vt:lpstr>Como selecionar e comparar luminárias LED’s para aplicações de iluminação exterior</vt:lpstr>
      <vt:lpstr>Como selecionar e comparar luminárias LED’s para aplicações de iluminação exterior</vt:lpstr>
      <vt:lpstr>Como selecionar e comparar luminárias LED’s para aplicações de iluminação exterior</vt:lpstr>
      <vt:lpstr>Como selecionar e comparar luminárias LED’s para aplicações de iluminação exterior</vt:lpstr>
      <vt:lpstr>Como selecionar e comparar luminárias LED’s para aplicações de iluminação exterior</vt:lpstr>
      <vt:lpstr>Como selecionar e comparar luminárias LED’s para aplicações de iluminação exterior</vt:lpstr>
      <vt:lpstr>Como selecionar e comparar luminárias LED’s para aplicações de iluminação exterior</vt:lpstr>
      <vt:lpstr>Como selecionar e comparar luminárias LED’s para aplicações de iluminação exterior</vt:lpstr>
      <vt:lpstr>Como selecionar e comparar luminárias LED’s para aplicações de iluminação exterior</vt:lpstr>
      <vt:lpstr>Como selecionar e comparar luminárias LED’s para aplicações de iluminação exterior</vt:lpstr>
      <vt:lpstr>Como selecionar e comparar luminárias LED’s para aplicações de iluminação exterior</vt:lpstr>
      <vt:lpstr>Como selecionar e comparar luminárias LED’s para aplicações de iluminação exterior</vt:lpstr>
      <vt:lpstr>Slide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aoliveira</dc:creator>
  <cp:lastModifiedBy>anmendes</cp:lastModifiedBy>
  <cp:revision>423</cp:revision>
  <dcterms:created xsi:type="dcterms:W3CDTF">2011-05-30T17:14:06Z</dcterms:created>
  <dcterms:modified xsi:type="dcterms:W3CDTF">2012-12-17T16:13:13Z</dcterms:modified>
</cp:coreProperties>
</file>