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256" r:id="rId2"/>
    <p:sldId id="322" r:id="rId3"/>
    <p:sldId id="323" r:id="rId4"/>
    <p:sldId id="324" r:id="rId5"/>
    <p:sldId id="325" r:id="rId6"/>
    <p:sldId id="359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60" r:id="rId34"/>
    <p:sldId id="361" r:id="rId35"/>
    <p:sldId id="352" r:id="rId36"/>
    <p:sldId id="353" r:id="rId37"/>
    <p:sldId id="354" r:id="rId38"/>
    <p:sldId id="355" r:id="rId39"/>
    <p:sldId id="356" r:id="rId40"/>
    <p:sldId id="357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" id="{FADD390E-8DAD-4985-B22B-F45BE9550FBB}">
          <p14:sldIdLst>
            <p14:sldId id="256"/>
            <p14:sldId id="318"/>
            <p14:sldId id="320"/>
            <p14:sldId id="322"/>
            <p14:sldId id="323"/>
          </p14:sldIdLst>
        </p14:section>
        <p14:section name="II" id="{74FAE9E6-A746-4C02-81C7-2DC58B0A23FF}">
          <p14:sldIdLst>
            <p14:sldId id="325"/>
          </p14:sldIdLst>
        </p14:section>
        <p14:section name="III" id="{8213FECF-5F3E-4D82-9D5A-E68F6E516172}">
          <p14:sldIdLst>
            <p14:sldId id="332"/>
            <p14:sldId id="333"/>
            <p14:sldId id="334"/>
            <p14:sldId id="335"/>
            <p14:sldId id="336"/>
            <p14:sldId id="338"/>
            <p14:sldId id="344"/>
            <p14:sldId id="345"/>
            <p14:sldId id="346"/>
          </p14:sldIdLst>
        </p14:section>
        <p14:section name="IV" id="{C287DB31-316B-4656-A875-A12EB4A373D7}">
          <p14:sldIdLst>
            <p14:sldId id="347"/>
            <p14:sldId id="348"/>
            <p14:sldId id="350"/>
            <p14:sldId id="351"/>
            <p14:sldId id="352"/>
            <p14:sldId id="359"/>
            <p14:sldId id="360"/>
            <p14:sldId id="361"/>
            <p14:sldId id="362"/>
            <p14:sldId id="364"/>
            <p14:sldId id="365"/>
            <p14:sldId id="353"/>
            <p14:sldId id="354"/>
            <p14:sldId id="355"/>
            <p14:sldId id="356"/>
            <p14:sldId id="357"/>
            <p14:sldId id="358"/>
            <p14:sldId id="366"/>
            <p14:sldId id="367"/>
            <p14:sldId id="368"/>
            <p14:sldId id="369"/>
            <p14:sldId id="370"/>
            <p14:sldId id="3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FF"/>
    <a:srgbClr val="990000"/>
    <a:srgbClr val="FFFF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6" autoAdjust="0"/>
    <p:restoredTop sz="97204" autoAdjust="0"/>
  </p:normalViewPr>
  <p:slideViewPr>
    <p:cSldViewPr>
      <p:cViewPr>
        <p:scale>
          <a:sx n="50" d="100"/>
          <a:sy n="50" d="100"/>
        </p:scale>
        <p:origin x="-1896" y="-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051E56-2A15-4425-B20F-6461BF045027}" type="datetimeFigureOut">
              <a:rPr lang="pt-BR"/>
              <a:pPr>
                <a:defRPr/>
              </a:pPr>
              <a:t>04/02/2015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FBB52A-ADC4-4304-BAE6-43DEAFE0FC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1608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pPr>
              <a:defRPr/>
            </a:pPr>
            <a:fld id="{F1DB4CB3-6A0F-46A7-8058-45E50AFA16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309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B4CB3-6A0F-46A7-8058-45E50AFA16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206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B4CB3-6A0F-46A7-8058-45E50AFA16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63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755650" y="4508500"/>
            <a:ext cx="777716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492375"/>
            <a:ext cx="7010400" cy="1873250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E5EE-0147-4132-930A-4B5ADDF3F0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0875" y="476250"/>
            <a:ext cx="2143125" cy="27400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6738" y="476250"/>
            <a:ext cx="6281737" cy="27400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B6E3-FDC2-490C-84E8-645C576A859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476250"/>
            <a:ext cx="8001000" cy="6842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4211637" cy="1947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30775" y="1268413"/>
            <a:ext cx="4213225" cy="19478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4EB0-8AED-445B-B9EF-FA4EB4A5D0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57166"/>
            <a:ext cx="8001000" cy="684213"/>
          </a:xfrm>
        </p:spPr>
        <p:txBody>
          <a:bodyPr/>
          <a:lstStyle>
            <a:lvl1pPr>
              <a:defRPr sz="28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040559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CF27D-713D-4926-8C53-890E1D0E2E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m 6" descr="logo ufj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43966" y="928670"/>
            <a:ext cx="428628" cy="316113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1AA1-0E42-4629-9EAA-A5AD46464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268413"/>
            <a:ext cx="4211637" cy="194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30775" y="1268413"/>
            <a:ext cx="4213225" cy="194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D987-075A-442A-A7DA-F0474CB517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F9420-61B2-4A6A-AA2B-CDE17745ED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C04E-A650-4BB6-B27C-591D035038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8ED28-40DF-4D28-8818-092A0FFC7D2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565E-48D0-4F6A-A657-8619BE2357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C916-4C0B-4839-A079-24B658EAF4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476250"/>
            <a:ext cx="88583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44" y="1268413"/>
            <a:ext cx="8858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0" y="1125539"/>
            <a:ext cx="8567738" cy="88884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317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 sz="2400">
              <a:latin typeface="Times New Roman" pitchFamily="18" charset="0"/>
            </a:endParaRP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27" y="6473825"/>
            <a:ext cx="53654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731A49-13B6-40C5-9C03-988DA9C1AA7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312" name="Text Box 24"/>
          <p:cNvSpPr txBox="1">
            <a:spLocks noChangeArrowheads="1"/>
          </p:cNvSpPr>
          <p:nvPr userDrawn="1"/>
        </p:nvSpPr>
        <p:spPr bwMode="auto">
          <a:xfrm>
            <a:off x="0" y="-16351"/>
            <a:ext cx="918051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200" b="1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Programa de Pós-Graduação em Engenharia Elétrica – Universidade Federal de Juiz de Fora</a:t>
            </a:r>
            <a:endParaRPr lang="pt-BR" sz="1200" b="1" cap="small" baseline="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ts val="600"/>
        </a:spcBef>
        <a:spcAft>
          <a:spcPts val="600"/>
        </a:spcAft>
        <a:buClrTx/>
        <a:buFont typeface="Arial" pitchFamily="34" charset="0"/>
        <a:buChar char="•"/>
        <a:defRPr sz="2400" b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ts val="600"/>
        </a:spcBef>
        <a:spcAft>
          <a:spcPts val="600"/>
        </a:spcAft>
        <a:buClrTx/>
        <a:buFont typeface="Wingdings" pitchFamily="2" charset="2"/>
        <a:buChar char="ü"/>
        <a:defRPr sz="2000" b="0">
          <a:solidFill>
            <a:schemeClr val="accent6">
              <a:lumMod val="50000"/>
            </a:schemeClr>
          </a:solidFill>
          <a:latin typeface="+mn-lt"/>
        </a:defRPr>
      </a:lvl2pPr>
      <a:lvl3pPr marL="1304925" indent="-395288" algn="l" rtl="0" eaLnBrk="0" fontAlgn="base" hangingPunct="0">
        <a:spcBef>
          <a:spcPts val="600"/>
        </a:spcBef>
        <a:spcAft>
          <a:spcPts val="600"/>
        </a:spcAft>
        <a:buClrTx/>
        <a:buFont typeface="Wingdings" pitchFamily="2" charset="2"/>
        <a:buChar char="§"/>
        <a:defRPr sz="2000" b="0" i="1">
          <a:solidFill>
            <a:schemeClr val="accent6">
              <a:lumMod val="50000"/>
            </a:schemeClr>
          </a:solidFill>
          <a:latin typeface="+mn-lt"/>
        </a:defRPr>
      </a:lvl3pPr>
      <a:lvl4pPr marL="1693863" indent="-387350" algn="l" rtl="0" eaLnBrk="0" fontAlgn="base" hangingPunct="0">
        <a:spcBef>
          <a:spcPts val="600"/>
        </a:spcBef>
        <a:spcAft>
          <a:spcPts val="600"/>
        </a:spcAft>
        <a:buClrTx/>
        <a:buSzPct val="80000"/>
        <a:buFont typeface="Wingdings" pitchFamily="2" charset="2"/>
        <a:buChar char="q"/>
        <a:defRPr sz="2000" b="0" i="0">
          <a:solidFill>
            <a:schemeClr val="bg2">
              <a:lumMod val="25000"/>
            </a:schemeClr>
          </a:solidFill>
          <a:latin typeface="+mn-lt"/>
        </a:defRPr>
      </a:lvl4pPr>
      <a:lvl5pPr marL="2093913" indent="-398463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Char char="o"/>
        <a:defRPr sz="2000" b="0" i="1">
          <a:solidFill>
            <a:schemeClr val="bg2">
              <a:lumMod val="25000"/>
            </a:schemeClr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Char char="o"/>
        <a:defRPr i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Char char="o"/>
        <a:defRPr i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Char char="o"/>
        <a:defRPr i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Char char="o"/>
        <a:defRPr i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143248"/>
            <a:ext cx="9144000" cy="523220"/>
          </a:xfrm>
        </p:spPr>
        <p:txBody>
          <a:bodyPr/>
          <a:lstStyle/>
          <a:p>
            <a:pPr algn="ctr" eaLnBrk="1" hangingPunct="1"/>
            <a:r>
              <a:rPr lang="pt-BR" sz="2800" b="1" cap="small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Difusor Cossenoidal</a:t>
            </a:r>
            <a:endParaRPr lang="en-US" sz="2800" b="1" cap="small" noProof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1071538" y="4880560"/>
            <a:ext cx="71993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pt-BR" sz="2000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8192" y="748521"/>
            <a:ext cx="2000232" cy="1024295"/>
            <a:chOff x="5940152" y="404664"/>
            <a:chExt cx="2000232" cy="1024295"/>
          </a:xfrm>
        </p:grpSpPr>
        <p:pic>
          <p:nvPicPr>
            <p:cNvPr id="7" name="Imagem 6" descr="logo ufj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0218" y="404664"/>
              <a:ext cx="914400" cy="67437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5940152" y="998072"/>
              <a:ext cx="2000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cap="small" baseline="0" dirty="0" smtClean="0"/>
                <a:t>Universidade Federal de Juiz de Fora</a:t>
              </a:r>
              <a:endParaRPr lang="pt-BR" sz="1100" b="1" cap="small" baseline="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9840" y="980728"/>
            <a:ext cx="3168352" cy="737424"/>
            <a:chOff x="467544" y="188640"/>
            <a:chExt cx="4902200" cy="1308100"/>
          </a:xfrm>
        </p:grpSpPr>
        <p:pic>
          <p:nvPicPr>
            <p:cNvPr id="4" name="Picture 3" descr="Captura de Tela 2014-04-07 às 00.37.3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544" y="188640"/>
              <a:ext cx="4902200" cy="1308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3923928" y="1052736"/>
              <a:ext cx="1368152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56" y="880367"/>
            <a:ext cx="2344664" cy="783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339650"/>
          </a:xfrm>
        </p:spPr>
        <p:txBody>
          <a:bodyPr/>
          <a:lstStyle/>
          <a:p>
            <a:r>
              <a:rPr lang="pt-BR" dirty="0" smtClean="0"/>
              <a:t>Nesta apresentação será mostrado como fazer uma nova calibração. Para isso, selecione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Calibration</a:t>
            </a:r>
            <a:r>
              <a:rPr lang="pt-BR" i="1" dirty="0" smtClean="0"/>
              <a:t> </a:t>
            </a:r>
            <a:r>
              <a:rPr lang="pt-BR" dirty="0" smtClean="0"/>
              <a:t>e clique em </a:t>
            </a:r>
            <a:r>
              <a:rPr lang="pt-BR" i="1" dirty="0" err="1" smtClean="0"/>
              <a:t>Next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6626" name="Picture 2" descr="C:\Users\Usuario\Documents\NIMO\Projetos\Apresentação Difusor Cossenoidal\Fotos\05.png"/>
          <p:cNvPicPr>
            <a:picLocks noChangeAspect="1" noChangeArrowheads="1"/>
          </p:cNvPicPr>
          <p:nvPr/>
        </p:nvPicPr>
        <p:blipFill>
          <a:blip r:embed="rId2" cstate="print"/>
          <a:srcRect l="23225" t="14983" r="23225" b="16384"/>
          <a:stretch>
            <a:fillRect/>
          </a:stretch>
        </p:blipFill>
        <p:spPr bwMode="auto">
          <a:xfrm>
            <a:off x="1835696" y="2132856"/>
            <a:ext cx="4896544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938992"/>
          </a:xfrm>
        </p:spPr>
        <p:txBody>
          <a:bodyPr/>
          <a:lstStyle/>
          <a:p>
            <a:r>
              <a:rPr lang="pt-BR" dirty="0" smtClean="0"/>
              <a:t>Na nova janela que se abre deve-se configurar  o aspecto </a:t>
            </a:r>
            <a:r>
              <a:rPr lang="pt-BR" i="1" dirty="0" err="1" smtClean="0"/>
              <a:t>Integration</a:t>
            </a:r>
            <a:r>
              <a:rPr lang="pt-BR" i="1" dirty="0" smtClean="0"/>
              <a:t> Time </a:t>
            </a:r>
            <a:r>
              <a:rPr lang="pt-BR" dirty="0" smtClean="0"/>
              <a:t>para que o valor de pico da lâmpada de medição seja próximo ao valor de pico recomendado. Para fazê-lo, basta clicar em </a:t>
            </a:r>
            <a:r>
              <a:rPr lang="pt-BR" i="1" dirty="0" smtClean="0"/>
              <a:t>Set </a:t>
            </a:r>
            <a:r>
              <a:rPr lang="pt-BR" i="1" dirty="0" err="1" smtClean="0"/>
              <a:t>Automaticaly</a:t>
            </a:r>
            <a:r>
              <a:rPr lang="pt-BR" dirty="0" smtClean="0"/>
              <a:t>, e esperar as duas medidas ficarem pretas.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7650" name="Picture 2" descr="C:\Users\Usuario\Documents\NIMO\Projetos\Apresentação Difusor Cossenoidal\Fotos\06.png"/>
          <p:cNvPicPr>
            <a:picLocks noChangeAspect="1" noChangeArrowheads="1"/>
          </p:cNvPicPr>
          <p:nvPr/>
        </p:nvPicPr>
        <p:blipFill>
          <a:blip r:embed="rId2" cstate="print"/>
          <a:srcRect l="23225" t="14983" r="22438" b="16384"/>
          <a:stretch>
            <a:fillRect/>
          </a:stretch>
        </p:blipFill>
        <p:spPr bwMode="auto">
          <a:xfrm>
            <a:off x="1907704" y="3140968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200329"/>
          </a:xfrm>
        </p:spPr>
        <p:txBody>
          <a:bodyPr/>
          <a:lstStyle/>
          <a:p>
            <a:r>
              <a:rPr lang="pt-BR" dirty="0" smtClean="0"/>
              <a:t>Pode ser necessário clicar no botão </a:t>
            </a:r>
            <a:r>
              <a:rPr lang="pt-BR" i="1" dirty="0" smtClean="0"/>
              <a:t>Set </a:t>
            </a:r>
            <a:r>
              <a:rPr lang="pt-BR" i="1" dirty="0" err="1" smtClean="0"/>
              <a:t>Automatically</a:t>
            </a:r>
            <a:r>
              <a:rPr lang="pt-BR" i="1" dirty="0" smtClean="0"/>
              <a:t> </a:t>
            </a:r>
            <a:r>
              <a:rPr lang="pt-BR" dirty="0" smtClean="0"/>
              <a:t>algumas vezes até que a medida fique ótima. Uma vez que isto ocorre, basta clicar em </a:t>
            </a:r>
            <a:r>
              <a:rPr lang="pt-BR" i="1" dirty="0" err="1" smtClean="0"/>
              <a:t>Next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8674" name="Picture 2" descr="C:\Users\Usuario\Documents\NIMO\Projetos\Apresentação Difusor Cossenoidal\Fotos\07.png"/>
          <p:cNvPicPr>
            <a:picLocks noChangeAspect="1" noChangeArrowheads="1"/>
          </p:cNvPicPr>
          <p:nvPr/>
        </p:nvPicPr>
        <p:blipFill>
          <a:blip r:embed="rId2" cstate="print"/>
          <a:srcRect l="23225" t="16384" r="22438" b="16384"/>
          <a:stretch>
            <a:fillRect/>
          </a:stretch>
        </p:blipFill>
        <p:spPr bwMode="auto">
          <a:xfrm>
            <a:off x="2123728" y="2708920"/>
            <a:ext cx="4968552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277547"/>
          </a:xfrm>
        </p:spPr>
        <p:txBody>
          <a:bodyPr/>
          <a:lstStyle/>
          <a:p>
            <a:r>
              <a:rPr lang="pt-BR" dirty="0" smtClean="0"/>
              <a:t>Para fazer os cálculos necessários para a interpretação da medida, o programa precisa de dois dados: </a:t>
            </a:r>
          </a:p>
          <a:p>
            <a:pPr marL="928687" lvl="1" indent="-457200">
              <a:buFont typeface="+mj-lt"/>
              <a:buAutoNum type="arabicPeriod"/>
            </a:pPr>
            <a:r>
              <a:rPr lang="pt-BR" dirty="0" smtClean="0"/>
              <a:t>A medida da lâmpada de calibração</a:t>
            </a:r>
          </a:p>
          <a:p>
            <a:pPr marL="928687" lvl="1" indent="-457200">
              <a:buFont typeface="+mj-lt"/>
              <a:buAutoNum type="arabicPeriod"/>
            </a:pPr>
            <a:r>
              <a:rPr lang="pt-BR" dirty="0" smtClean="0"/>
              <a:t>A medida da lâmpada de calibração com o percurso da luz bloqueado.</a:t>
            </a:r>
          </a:p>
          <a:p>
            <a:pPr marL="490537" indent="-457200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 descr="C:\Users\Usuario\Documents\NIMO\Projetos\Apresentação Difusor Cossenoidal\Fotos\08.png"/>
          <p:cNvPicPr>
            <a:picLocks noChangeAspect="1" noChangeArrowheads="1"/>
          </p:cNvPicPr>
          <p:nvPr/>
        </p:nvPicPr>
        <p:blipFill>
          <a:blip r:embed="rId2" cstate="print"/>
          <a:srcRect l="23225" t="14983" r="22438" b="16384"/>
          <a:stretch>
            <a:fillRect/>
          </a:stretch>
        </p:blipFill>
        <p:spPr bwMode="auto">
          <a:xfrm>
            <a:off x="3707904" y="3068960"/>
            <a:ext cx="4968552" cy="352839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323528" y="3284984"/>
            <a:ext cx="30243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537" indent="-45720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Para captar os dados da lâmpada de calibração, simplesmente clique no ícone de lâmpada da nova página.</a:t>
            </a:r>
          </a:p>
          <a:p>
            <a:pPr marL="490537" indent="-457200"/>
            <a:endParaRPr lang="pt-B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723549"/>
          </a:xfrm>
        </p:spPr>
        <p:txBody>
          <a:bodyPr/>
          <a:lstStyle/>
          <a:p>
            <a:r>
              <a:rPr lang="pt-BR" dirty="0" smtClean="0"/>
              <a:t>É possível carregar dados desta medida, para que não seja necessário refazê-la. No slide </a:t>
            </a:r>
            <a:r>
              <a:rPr lang="pt-BR" dirty="0" smtClean="0"/>
              <a:t>35 </a:t>
            </a:r>
            <a:r>
              <a:rPr lang="pt-BR" dirty="0" smtClean="0"/>
              <a:t>é mostrado o processo de salvar a medida.</a:t>
            </a:r>
          </a:p>
          <a:p>
            <a:r>
              <a:rPr lang="pt-BR" dirty="0" smtClean="0"/>
              <a:t>Para continuar, clique em </a:t>
            </a:r>
            <a:r>
              <a:rPr lang="pt-BR" i="1" dirty="0" err="1" smtClean="0"/>
              <a:t>Next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22" name="Picture 2" descr="C:\Users\Usuario\Documents\NIMO\Projetos\Apresentação Difusor Cossenoidal\Fotos\09.png"/>
          <p:cNvPicPr>
            <a:picLocks noChangeAspect="1" noChangeArrowheads="1"/>
          </p:cNvPicPr>
          <p:nvPr/>
        </p:nvPicPr>
        <p:blipFill>
          <a:blip r:embed="rId2" cstate="print"/>
          <a:srcRect l="23225" t="14983" r="22438" b="16384"/>
          <a:stretch>
            <a:fillRect/>
          </a:stretch>
        </p:blipFill>
        <p:spPr bwMode="auto">
          <a:xfrm>
            <a:off x="2195736" y="3068960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723549"/>
          </a:xfrm>
        </p:spPr>
        <p:txBody>
          <a:bodyPr/>
          <a:lstStyle/>
          <a:p>
            <a:r>
              <a:rPr lang="pt-BR" dirty="0" smtClean="0"/>
              <a:t>Na janela que se segue, deve-se realizar a medição bloqueando o percurso da luz. Após o bloqueio, basta clicar no ícone da lâmpada que os dados serão gravados.</a:t>
            </a:r>
          </a:p>
          <a:p>
            <a:r>
              <a:rPr lang="pt-BR" dirty="0" smtClean="0"/>
              <a:t>Clique em </a:t>
            </a:r>
            <a:r>
              <a:rPr lang="pt-BR" i="1" dirty="0" err="1" smtClean="0"/>
              <a:t>Next</a:t>
            </a:r>
            <a:r>
              <a:rPr lang="pt-BR" dirty="0" smtClean="0"/>
              <a:t> para prosseguir.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1746" name="Picture 2" descr="C:\Users\Usuario\Documents\NIMO\Projetos\Apresentação Difusor Cossenoidal\Fotos\11b.png"/>
          <p:cNvPicPr>
            <a:picLocks noChangeAspect="1" noChangeArrowheads="1"/>
          </p:cNvPicPr>
          <p:nvPr/>
        </p:nvPicPr>
        <p:blipFill>
          <a:blip r:embed="rId2" cstate="print"/>
          <a:srcRect l="23225" t="16384" r="22437" b="16384"/>
          <a:stretch>
            <a:fillRect/>
          </a:stretch>
        </p:blipFill>
        <p:spPr bwMode="auto">
          <a:xfrm>
            <a:off x="2195736" y="3068960"/>
            <a:ext cx="4968552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092881"/>
          </a:xfrm>
        </p:spPr>
        <p:txBody>
          <a:bodyPr/>
          <a:lstStyle/>
          <a:p>
            <a:r>
              <a:rPr lang="pt-BR" dirty="0" smtClean="0"/>
              <a:t>Na próxima janela, pede-se a inserção dos dados da lâmpada. Estes dados estão disponíveis no CD da lâmpada.</a:t>
            </a:r>
          </a:p>
          <a:p>
            <a:r>
              <a:rPr lang="pt-BR" dirty="0" smtClean="0"/>
              <a:t>No CD existem dois arquivos. Como será utilizado o difusor </a:t>
            </a:r>
            <a:r>
              <a:rPr lang="pt-BR" dirty="0" err="1" smtClean="0"/>
              <a:t>cossenoidal</a:t>
            </a:r>
            <a:r>
              <a:rPr lang="pt-BR" dirty="0" smtClean="0"/>
              <a:t>, o arquivo a ser escolhido é chamado ‘LSC2730_</a:t>
            </a:r>
            <a:r>
              <a:rPr lang="pt-BR" dirty="0" err="1" smtClean="0"/>
              <a:t>CC.LMP’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2770" name="Picture 2" descr="C:\Users\Usuario\Documents\NIMO\Projetos\Apresentação Difusor Cossenoidal\Fotos\12.png"/>
          <p:cNvPicPr>
            <a:picLocks noChangeAspect="1" noChangeArrowheads="1"/>
          </p:cNvPicPr>
          <p:nvPr/>
        </p:nvPicPr>
        <p:blipFill>
          <a:blip r:embed="rId2" cstate="print"/>
          <a:srcRect l="23225" t="16384" r="22437" b="16384"/>
          <a:stretch>
            <a:fillRect/>
          </a:stretch>
        </p:blipFill>
        <p:spPr bwMode="auto">
          <a:xfrm>
            <a:off x="3491880" y="3068960"/>
            <a:ext cx="4968552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984885"/>
          </a:xfrm>
        </p:spPr>
        <p:txBody>
          <a:bodyPr/>
          <a:lstStyle/>
          <a:p>
            <a:r>
              <a:rPr lang="pt-BR" dirty="0" smtClean="0"/>
              <a:t>Após a seleção do arquivo, um gráfico será mostrado.</a:t>
            </a:r>
          </a:p>
          <a:p>
            <a:r>
              <a:rPr lang="pt-BR" dirty="0" smtClean="0"/>
              <a:t>Clique em </a:t>
            </a:r>
            <a:r>
              <a:rPr lang="pt-BR" i="1" dirty="0" err="1" smtClean="0"/>
              <a:t>Next</a:t>
            </a:r>
            <a:r>
              <a:rPr lang="pt-BR" dirty="0" smtClean="0"/>
              <a:t> para prosseguir.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3794" name="Picture 2" descr="C:\Users\Usuario\Documents\NIMO\Projetos\Apresentação Difusor Cossenoidal\Fotos\13.png"/>
          <p:cNvPicPr>
            <a:picLocks noChangeAspect="1" noChangeArrowheads="1"/>
          </p:cNvPicPr>
          <p:nvPr/>
        </p:nvPicPr>
        <p:blipFill>
          <a:blip r:embed="rId2" cstate="print"/>
          <a:srcRect l="23625" t="15407" r="22039" b="15960"/>
          <a:stretch>
            <a:fillRect/>
          </a:stretch>
        </p:blipFill>
        <p:spPr bwMode="auto">
          <a:xfrm>
            <a:off x="2195736" y="2564904"/>
            <a:ext cx="496855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723549"/>
          </a:xfrm>
        </p:spPr>
        <p:txBody>
          <a:bodyPr/>
          <a:lstStyle/>
          <a:p>
            <a:r>
              <a:rPr lang="pt-BR" dirty="0" smtClean="0"/>
              <a:t>Na nova janela, deve-se inserir os dados do cabo. Como será utilizado o Difusor Cossenoidal, deve-se selecionar </a:t>
            </a:r>
            <a:r>
              <a:rPr lang="pt-BR" i="1" dirty="0" err="1" smtClean="0"/>
              <a:t>Fiber</a:t>
            </a:r>
            <a:r>
              <a:rPr lang="pt-BR" i="1" dirty="0" smtClean="0"/>
              <a:t> </a:t>
            </a:r>
            <a:r>
              <a:rPr lang="pt-BR" i="1" dirty="0" err="1" smtClean="0"/>
              <a:t>Diameter</a:t>
            </a:r>
            <a:r>
              <a:rPr lang="pt-BR" dirty="0" smtClean="0"/>
              <a:t> e digitar 3900.</a:t>
            </a:r>
          </a:p>
          <a:p>
            <a:r>
              <a:rPr lang="pt-BR" dirty="0" smtClean="0"/>
              <a:t>Após isso, clique em </a:t>
            </a:r>
            <a:r>
              <a:rPr lang="pt-BR" i="1" dirty="0" err="1" smtClean="0"/>
              <a:t>Finish</a:t>
            </a:r>
            <a:r>
              <a:rPr lang="pt-BR" dirty="0" smtClean="0"/>
              <a:t> para terminar a calibração.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4818" name="Picture 2" descr="C:\Users\Usuario\Documents\NIMO\Projetos\Apresentação Difusor Cossenoidal\Fotos\14.png"/>
          <p:cNvPicPr>
            <a:picLocks noChangeAspect="1" noChangeArrowheads="1"/>
          </p:cNvPicPr>
          <p:nvPr/>
        </p:nvPicPr>
        <p:blipFill>
          <a:blip r:embed="rId2" cstate="print"/>
          <a:srcRect l="24013" t="16384" r="22437" b="16384"/>
          <a:stretch>
            <a:fillRect/>
          </a:stretch>
        </p:blipFill>
        <p:spPr bwMode="auto">
          <a:xfrm>
            <a:off x="179512" y="3284984"/>
            <a:ext cx="4386487" cy="3096344"/>
          </a:xfrm>
          <a:prstGeom prst="rect">
            <a:avLst/>
          </a:prstGeom>
          <a:noFill/>
        </p:spPr>
      </p:pic>
      <p:pic>
        <p:nvPicPr>
          <p:cNvPr id="34819" name="Picture 3" descr="C:\Users\Usuario\Documents\NIMO\Projetos\Apresentação Difusor Cossenoidal\Fotos\15.png"/>
          <p:cNvPicPr>
            <a:picLocks noChangeAspect="1" noChangeArrowheads="1"/>
          </p:cNvPicPr>
          <p:nvPr/>
        </p:nvPicPr>
        <p:blipFill>
          <a:blip r:embed="rId3" cstate="print"/>
          <a:srcRect l="23625" t="14983" r="22038" b="16384"/>
          <a:stretch>
            <a:fillRect/>
          </a:stretch>
        </p:blipFill>
        <p:spPr bwMode="auto">
          <a:xfrm>
            <a:off x="4716016" y="3287954"/>
            <a:ext cx="4355976" cy="30933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200329"/>
          </a:xfrm>
        </p:spPr>
        <p:txBody>
          <a:bodyPr/>
          <a:lstStyle/>
          <a:p>
            <a:r>
              <a:rPr lang="pt-BR" dirty="0" smtClean="0"/>
              <a:t>Com o fim da calibração, um novo gráfico será aberto. Com a ponta do cabo ainda na lâmpada de calibração, o gráfico mostrado será igual o mostrado na figura a seguir.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5842" name="Picture 2" descr="C:\Users\Usuario\Documents\NIMO\Projetos\Apresentação Difusor Cossenoidal\Fotos\17.png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539552" y="2501218"/>
            <a:ext cx="8172400" cy="43567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3391"/>
            <a:ext cx="9144000" cy="2985433"/>
          </a:xfrm>
        </p:spPr>
        <p:txBody>
          <a:bodyPr/>
          <a:lstStyle/>
          <a:p>
            <a:r>
              <a:rPr lang="pt-BR" noProof="0" dirty="0" smtClean="0"/>
              <a:t>O Difusor Cossenoidal é equipamento utilizado para medir dados </a:t>
            </a:r>
            <a:r>
              <a:rPr lang="pt-BR" noProof="0" dirty="0" smtClean="0"/>
              <a:t>fotométrico, radiométricos e fotossintéticos.</a:t>
            </a:r>
            <a:endParaRPr lang="pt-BR" noProof="0" dirty="0" smtClean="0"/>
          </a:p>
          <a:p>
            <a:r>
              <a:rPr lang="pt-BR" noProof="0" dirty="0" smtClean="0"/>
              <a:t>Por ser um equipamento extremamente portátil, é ideal para medida de iluminação em </a:t>
            </a:r>
            <a:r>
              <a:rPr lang="pt-BR" noProof="0" dirty="0" smtClean="0"/>
              <a:t>ambientes  e campo aberto (Open Field).</a:t>
            </a:r>
            <a:endParaRPr lang="pt-BR" noProof="0" dirty="0" smtClean="0"/>
          </a:p>
          <a:p>
            <a:r>
              <a:rPr lang="pt-BR" noProof="0" dirty="0" smtClean="0"/>
              <a:t>Exemplo de medições: </a:t>
            </a:r>
            <a:r>
              <a:rPr lang="pt-BR" noProof="0" dirty="0" err="1" smtClean="0"/>
              <a:t>Irradiância</a:t>
            </a:r>
            <a:r>
              <a:rPr lang="pt-BR" noProof="0" dirty="0" smtClean="0"/>
              <a:t>, Espectro, </a:t>
            </a:r>
            <a:r>
              <a:rPr lang="pt-BR" noProof="0" dirty="0" smtClean="0"/>
              <a:t>Cor, dados </a:t>
            </a:r>
            <a:r>
              <a:rPr lang="pt-BR" noProof="0" dirty="0" err="1" smtClean="0"/>
              <a:t>luminotécnicos</a:t>
            </a:r>
            <a:r>
              <a:rPr lang="pt-BR" noProof="0" dirty="0" smtClean="0"/>
              <a:t>.</a:t>
            </a:r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27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985433"/>
          </a:xfrm>
        </p:spPr>
        <p:txBody>
          <a:bodyPr/>
          <a:lstStyle/>
          <a:p>
            <a:r>
              <a:rPr lang="pt-BR" dirty="0" smtClean="0"/>
              <a:t>Pode-se conferir a calibração abrindo o arquivo ‘LSC2730_</a:t>
            </a:r>
            <a:r>
              <a:rPr lang="pt-BR" dirty="0" err="1" smtClean="0"/>
              <a:t>CC.LMP</a:t>
            </a:r>
            <a:r>
              <a:rPr lang="pt-BR" dirty="0" smtClean="0"/>
              <a:t>’ com o bloco de notas, e observar um dos valores. Como exemplo, neste arquivo temos que a </a:t>
            </a:r>
            <a:r>
              <a:rPr lang="pt-BR" dirty="0" err="1" smtClean="0"/>
              <a:t>Irradiância</a:t>
            </a:r>
            <a:r>
              <a:rPr lang="pt-BR" dirty="0" smtClean="0"/>
              <a:t> seria 5.505E0 para um comprimento de onda de 600.00.</a:t>
            </a:r>
          </a:p>
          <a:p>
            <a:endParaRPr lang="pt-BR" dirty="0" smtClean="0"/>
          </a:p>
          <a:p>
            <a:r>
              <a:rPr lang="pt-BR" dirty="0" smtClean="0"/>
              <a:t>Ao clicar no gráfico, um cursor vertical surgirá, e é possível ver o valor exato da </a:t>
            </a:r>
            <a:r>
              <a:rPr lang="pt-BR" dirty="0" err="1" smtClean="0"/>
              <a:t>Irradiância</a:t>
            </a:r>
            <a:r>
              <a:rPr lang="pt-BR" dirty="0" smtClean="0"/>
              <a:t> para cada Comprimento de Onda.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Como pode ser visto, o valor para o Comprimento de Onda de 600nm é 5,4870E00, comprovando a eficiência da calibração.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7890" name="Picture 2" descr="C:\Users\Usuario\Documents\NIMO\Projetos\Apresentação Difusor Cossenoidal\Fotos\18.png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827584" y="2276872"/>
            <a:ext cx="7388067" cy="393864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569660"/>
          </a:xfrm>
        </p:spPr>
        <p:txBody>
          <a:bodyPr/>
          <a:lstStyle/>
          <a:p>
            <a:r>
              <a:rPr lang="pt-BR" dirty="0" smtClean="0"/>
              <a:t>Após a calibração, pode-se finalmente retirar o cabo de fibra ótica com o Difusor Cossenoidal da Lâmpada de Calibração e medir outras lâmpadas. Segue abaixo o exemplo de uma medida de uma lâmpada fluorescente compacta.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8914" name="Picture 2" descr="C:\Users\Usuario\Documents\NIMO\Projetos\Apresentação Difusor Cossenoidal\Fotos\19.png"/>
          <p:cNvPicPr>
            <a:picLocks noChangeAspect="1" noChangeArrowheads="1"/>
          </p:cNvPicPr>
          <p:nvPr/>
        </p:nvPicPr>
        <p:blipFill>
          <a:blip r:embed="rId2" cstate="print"/>
          <a:srcRect b="5075"/>
          <a:stretch>
            <a:fillRect/>
          </a:stretch>
        </p:blipFill>
        <p:spPr bwMode="auto">
          <a:xfrm>
            <a:off x="1331640" y="2852936"/>
            <a:ext cx="6611283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Para medir a cor da lâmpada, basta ir no menu </a:t>
            </a:r>
            <a:r>
              <a:rPr lang="pt-BR" i="1" dirty="0" smtClean="0"/>
              <a:t>File</a:t>
            </a:r>
            <a:r>
              <a:rPr lang="pt-BR" dirty="0" smtClean="0"/>
              <a:t> &gt; </a:t>
            </a:r>
            <a:r>
              <a:rPr lang="pt-BR" i="1" dirty="0" err="1" smtClean="0"/>
              <a:t>New</a:t>
            </a:r>
            <a:r>
              <a:rPr lang="pt-BR" dirty="0" smtClean="0"/>
              <a:t> &gt; </a:t>
            </a:r>
            <a:r>
              <a:rPr lang="pt-BR" i="1" dirty="0" err="1" smtClean="0"/>
              <a:t>Color</a:t>
            </a:r>
            <a:r>
              <a:rPr lang="pt-BR" i="1" dirty="0" smtClean="0"/>
              <a:t> </a:t>
            </a:r>
            <a:r>
              <a:rPr lang="pt-BR" i="1" dirty="0" err="1" smtClean="0"/>
              <a:t>Measurement</a:t>
            </a:r>
            <a:endParaRPr lang="en-US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9938" name="Picture 2" descr="C:\Users\Usuario\Documents\NIMO\Projetos\Apresentação Difusor Cossenoidal\Fotos\20.png"/>
          <p:cNvPicPr>
            <a:picLocks noChangeAspect="1" noChangeArrowheads="1"/>
          </p:cNvPicPr>
          <p:nvPr/>
        </p:nvPicPr>
        <p:blipFill>
          <a:blip r:embed="rId2" cstate="print"/>
          <a:srcRect r="64563" b="42997"/>
          <a:stretch>
            <a:fillRect/>
          </a:stretch>
        </p:blipFill>
        <p:spPr bwMode="auto">
          <a:xfrm>
            <a:off x="2843808" y="2708920"/>
            <a:ext cx="3240360" cy="29305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Na nova janela, selecione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absolute</a:t>
            </a:r>
            <a:r>
              <a:rPr lang="pt-BR" i="1" dirty="0" smtClean="0"/>
              <a:t> </a:t>
            </a:r>
            <a:r>
              <a:rPr lang="pt-BR" i="1" dirty="0" err="1" smtClean="0"/>
              <a:t>irradiance</a:t>
            </a:r>
            <a:r>
              <a:rPr lang="pt-BR" i="1" dirty="0" smtClean="0"/>
              <a:t> </a:t>
            </a:r>
            <a:r>
              <a:rPr lang="pt-BR" i="1" dirty="0" err="1" smtClean="0"/>
              <a:t>processing</a:t>
            </a:r>
            <a:r>
              <a:rPr lang="pt-BR" i="1" dirty="0" smtClean="0"/>
              <a:t> </a:t>
            </a:r>
            <a:r>
              <a:rPr lang="pt-BR" dirty="0" smtClean="0"/>
              <a:t>e clique em </a:t>
            </a:r>
            <a:r>
              <a:rPr lang="pt-BR" i="1" dirty="0" err="1" smtClean="0"/>
              <a:t>Accept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63" name="Picture 3" descr="C:\Users\Usuario\Documents\NIMO\Projetos\Apresentação Difusor Cossenoidal\Fotos\21.png"/>
          <p:cNvPicPr>
            <a:picLocks noChangeAspect="1" noChangeArrowheads="1"/>
          </p:cNvPicPr>
          <p:nvPr/>
        </p:nvPicPr>
        <p:blipFill>
          <a:blip r:embed="rId2" cstate="print"/>
          <a:srcRect l="33862" t="21987" r="34638" b="26189"/>
          <a:stretch>
            <a:fillRect/>
          </a:stretch>
        </p:blipFill>
        <p:spPr bwMode="auto">
          <a:xfrm>
            <a:off x="3131840" y="2852936"/>
            <a:ext cx="288032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984885"/>
          </a:xfrm>
        </p:spPr>
        <p:txBody>
          <a:bodyPr/>
          <a:lstStyle/>
          <a:p>
            <a:r>
              <a:rPr lang="pt-BR" dirty="0" smtClean="0"/>
              <a:t>Na nova janela, seleciona-se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spectral</a:t>
            </a:r>
            <a:r>
              <a:rPr lang="pt-BR" i="1" dirty="0" smtClean="0"/>
              <a:t> </a:t>
            </a:r>
            <a:r>
              <a:rPr lang="pt-BR" i="1" dirty="0" err="1" smtClean="0"/>
              <a:t>aquisition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i="1" dirty="0" err="1" smtClean="0"/>
              <a:t>Next</a:t>
            </a:r>
            <a:r>
              <a:rPr lang="pt-BR" dirty="0" smtClean="0"/>
              <a:t> para continuar.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1986" name="Picture 2" descr="C:\Users\Usuario\Documents\NIMO\Projetos\Apresentação Difusor Cossenoidal\Fotos\22.png"/>
          <p:cNvPicPr>
            <a:picLocks noChangeAspect="1" noChangeArrowheads="1"/>
          </p:cNvPicPr>
          <p:nvPr/>
        </p:nvPicPr>
        <p:blipFill>
          <a:blip r:embed="rId2" cstate="print"/>
          <a:srcRect l="23225" t="16384" r="23225" b="16384"/>
          <a:stretch>
            <a:fillRect/>
          </a:stretch>
        </p:blipFill>
        <p:spPr bwMode="auto">
          <a:xfrm>
            <a:off x="2123728" y="2636912"/>
            <a:ext cx="489654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3139321"/>
          </a:xfrm>
        </p:spPr>
        <p:txBody>
          <a:bodyPr/>
          <a:lstStyle/>
          <a:p>
            <a:r>
              <a:rPr lang="pt-BR" dirty="0" smtClean="0"/>
              <a:t>A partir desta etapa, segue-se exatamente os mesmos passos para medida da </a:t>
            </a:r>
            <a:r>
              <a:rPr lang="pt-BR" dirty="0" err="1" smtClean="0"/>
              <a:t>Irradiância</a:t>
            </a:r>
            <a:r>
              <a:rPr lang="pt-BR" dirty="0" smtClean="0"/>
              <a:t> citada nos slides anteriores.</a:t>
            </a:r>
          </a:p>
          <a:p>
            <a:r>
              <a:rPr lang="pt-BR" dirty="0" smtClean="0"/>
              <a:t>Como diferença, após a inserção dos dados dos cabos, abre uma nova janela específica para medição de cor.</a:t>
            </a:r>
          </a:p>
          <a:p>
            <a:r>
              <a:rPr lang="pt-BR" dirty="0" smtClean="0"/>
              <a:t>Em </a:t>
            </a:r>
            <a:r>
              <a:rPr lang="pt-BR" i="1" dirty="0" err="1" smtClean="0"/>
              <a:t>Mode</a:t>
            </a:r>
            <a:r>
              <a:rPr lang="pt-BR" dirty="0" smtClean="0"/>
              <a:t>, selecione </a:t>
            </a:r>
            <a:r>
              <a:rPr lang="pt-BR" i="1" dirty="0" err="1" smtClean="0"/>
              <a:t>Emissive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</a:t>
            </a:r>
            <a:r>
              <a:rPr lang="pt-BR" i="1" dirty="0" err="1" smtClean="0"/>
              <a:t>Observer</a:t>
            </a:r>
            <a:r>
              <a:rPr lang="pt-BR" dirty="0" smtClean="0"/>
              <a:t>, selecione </a:t>
            </a:r>
            <a:r>
              <a:rPr lang="pt-BR" i="1" dirty="0" smtClean="0"/>
              <a:t>2-</a:t>
            </a:r>
            <a:r>
              <a:rPr lang="pt-BR" i="1" dirty="0" err="1" smtClean="0"/>
              <a:t>degree</a:t>
            </a:r>
            <a:r>
              <a:rPr lang="pt-BR" dirty="0" smtClean="0"/>
              <a:t> para condições </a:t>
            </a:r>
            <a:r>
              <a:rPr lang="pt-BR" i="1" dirty="0" err="1" smtClean="0"/>
              <a:t>Fotópicas</a:t>
            </a:r>
            <a:r>
              <a:rPr lang="pt-BR" dirty="0" smtClean="0"/>
              <a:t> e </a:t>
            </a:r>
            <a:r>
              <a:rPr lang="pt-BR" i="1" dirty="0" smtClean="0"/>
              <a:t>10-</a:t>
            </a:r>
            <a:r>
              <a:rPr lang="pt-BR" i="1" dirty="0" err="1" smtClean="0"/>
              <a:t>degree</a:t>
            </a:r>
            <a:r>
              <a:rPr lang="pt-BR" dirty="0" smtClean="0"/>
              <a:t> para condições </a:t>
            </a:r>
            <a:r>
              <a:rPr lang="pt-BR" dirty="0" err="1" smtClean="0"/>
              <a:t>Escotópicas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3010" name="Picture 2" descr="C:\Users\Usuario\Documents\NIMO\Projetos\Apresentação Difusor Cossenoidal\Fotos\33.png"/>
          <p:cNvPicPr>
            <a:picLocks noChangeAspect="1" noChangeArrowheads="1"/>
          </p:cNvPicPr>
          <p:nvPr/>
        </p:nvPicPr>
        <p:blipFill>
          <a:blip r:embed="rId2" cstate="print"/>
          <a:srcRect l="33075" t="23496" r="33063" b="28881"/>
          <a:stretch>
            <a:fillRect/>
          </a:stretch>
        </p:blipFill>
        <p:spPr bwMode="auto">
          <a:xfrm>
            <a:off x="2699792" y="4409728"/>
            <a:ext cx="309634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569660"/>
          </a:xfrm>
        </p:spPr>
        <p:txBody>
          <a:bodyPr/>
          <a:lstStyle/>
          <a:p>
            <a:r>
              <a:rPr lang="pt-BR" dirty="0" smtClean="0"/>
              <a:t>Clique em </a:t>
            </a:r>
            <a:r>
              <a:rPr lang="pt-BR" i="1" dirty="0" err="1" smtClean="0"/>
              <a:t>Accept</a:t>
            </a:r>
            <a:r>
              <a:rPr lang="pt-BR" dirty="0" smtClean="0"/>
              <a:t> e duas novas abas se abrirão. Uma com o Diagrama de </a:t>
            </a:r>
            <a:r>
              <a:rPr lang="pt-BR" dirty="0" err="1" smtClean="0"/>
              <a:t>Cromaticidade</a:t>
            </a:r>
            <a:r>
              <a:rPr lang="pt-BR" dirty="0" smtClean="0"/>
              <a:t> e outra com os Valores de Cor, aonde é possível visualizar vários dados numéricos como o CCT.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4034" name="Picture 2" descr="C:\Users\Usuario\Documents\NIMO\Projetos\Apresentação Difusor Cossenoidal\Fotos\34.png"/>
          <p:cNvPicPr>
            <a:picLocks noChangeAspect="1" noChangeArrowheads="1"/>
          </p:cNvPicPr>
          <p:nvPr/>
        </p:nvPicPr>
        <p:blipFill>
          <a:blip r:embed="rId2" cstate="print"/>
          <a:srcRect l="11025" b="4755"/>
          <a:stretch>
            <a:fillRect/>
          </a:stretch>
        </p:blipFill>
        <p:spPr bwMode="auto">
          <a:xfrm>
            <a:off x="1619672" y="2492896"/>
            <a:ext cx="6912768" cy="416041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462213"/>
          </a:xfrm>
        </p:spPr>
        <p:txBody>
          <a:bodyPr/>
          <a:lstStyle/>
          <a:p>
            <a:r>
              <a:rPr lang="pt-BR" dirty="0" smtClean="0"/>
              <a:t>Um novo gráfico de </a:t>
            </a:r>
            <a:r>
              <a:rPr lang="pt-BR" dirty="0" err="1" smtClean="0"/>
              <a:t>Irradiância</a:t>
            </a:r>
            <a:r>
              <a:rPr lang="pt-BR" dirty="0" smtClean="0"/>
              <a:t> absoluta também é gerado, possibilitando que a calibração seja conferida da mesma forma mostrada anteriormente.</a:t>
            </a:r>
          </a:p>
          <a:p>
            <a:r>
              <a:rPr lang="pt-BR" dirty="0" smtClean="0"/>
              <a:t>Após  a calibração, pode-se retirar a fibra ótica com o difusor </a:t>
            </a:r>
            <a:r>
              <a:rPr lang="pt-BR" dirty="0" err="1" smtClean="0"/>
              <a:t>cossenoidal</a:t>
            </a:r>
            <a:r>
              <a:rPr lang="pt-BR" dirty="0" smtClean="0"/>
              <a:t> da lâmpada de calibração e medir a lâmpada desejada.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Segue um exemplo da medição de uma lâmpada fluorescente compacta.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5058" name="Picture 2" descr="C:\Users\Usuario\Documents\NIMO\Projetos\Apresentação Difusor Cossenoidal\Fotos\37.png"/>
          <p:cNvPicPr>
            <a:picLocks noChangeAspect="1" noChangeArrowheads="1"/>
          </p:cNvPicPr>
          <p:nvPr/>
        </p:nvPicPr>
        <p:blipFill>
          <a:blip r:embed="rId2" cstate="print"/>
          <a:srcRect l="11812" b="5070"/>
          <a:stretch>
            <a:fillRect/>
          </a:stretch>
        </p:blipFill>
        <p:spPr bwMode="auto">
          <a:xfrm>
            <a:off x="899592" y="2093463"/>
            <a:ext cx="7560840" cy="45758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Necessárias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3077766"/>
          </a:xfrm>
        </p:spPr>
        <p:txBody>
          <a:bodyPr/>
          <a:lstStyle/>
          <a:p>
            <a:r>
              <a:rPr lang="pt-BR" dirty="0" smtClean="0"/>
              <a:t>Difusor Cossenoidal CC-3-UV-S (1)</a:t>
            </a:r>
          </a:p>
          <a:p>
            <a:r>
              <a:rPr lang="pt-BR" dirty="0" smtClean="0"/>
              <a:t>Luz de Calibração LS-1-CAL (2)</a:t>
            </a:r>
          </a:p>
          <a:p>
            <a:r>
              <a:rPr lang="pt-BR" dirty="0" smtClean="0"/>
              <a:t>Cabo de Fibra Ótica </a:t>
            </a:r>
            <a:r>
              <a:rPr lang="pt-BR" dirty="0" err="1" smtClean="0"/>
              <a:t>Ocean</a:t>
            </a:r>
            <a:r>
              <a:rPr lang="pt-BR" dirty="0" smtClean="0"/>
              <a:t> </a:t>
            </a:r>
            <a:r>
              <a:rPr lang="pt-BR" dirty="0" err="1" smtClean="0"/>
              <a:t>Optics</a:t>
            </a:r>
            <a:r>
              <a:rPr lang="pt-BR" dirty="0" smtClean="0"/>
              <a:t> </a:t>
            </a:r>
            <a:r>
              <a:rPr lang="el-GR" dirty="0" smtClean="0"/>
              <a:t>300 μ</a:t>
            </a:r>
            <a:r>
              <a:rPr lang="en-US" dirty="0" smtClean="0"/>
              <a:t>m </a:t>
            </a:r>
            <a:r>
              <a:rPr lang="pt-BR" dirty="0" smtClean="0"/>
              <a:t>(3)</a:t>
            </a:r>
          </a:p>
          <a:p>
            <a:r>
              <a:rPr lang="pt-BR" dirty="0" smtClean="0"/>
              <a:t>Espectrômetro </a:t>
            </a:r>
            <a:r>
              <a:rPr lang="pt-BR" dirty="0" err="1" smtClean="0"/>
              <a:t>Labsphere</a:t>
            </a:r>
            <a:r>
              <a:rPr lang="pt-BR" dirty="0" smtClean="0"/>
              <a:t> CDS-600 / CDS-610 (4)</a:t>
            </a:r>
          </a:p>
          <a:p>
            <a:r>
              <a:rPr lang="pt-BR" dirty="0" smtClean="0"/>
              <a:t>Computador com o </a:t>
            </a:r>
            <a:r>
              <a:rPr lang="pt-BR" i="1" dirty="0" smtClean="0"/>
              <a:t>software</a:t>
            </a:r>
            <a:r>
              <a:rPr lang="pt-BR" dirty="0" smtClean="0"/>
              <a:t> </a:t>
            </a:r>
            <a:r>
              <a:rPr lang="pt-BR" dirty="0" err="1" smtClean="0"/>
              <a:t>SpectraSuite</a:t>
            </a:r>
            <a:endParaRPr lang="en-US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77072"/>
            <a:ext cx="2446060" cy="219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oceanoptics.com/wp-content/uploads/premgradesol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93096"/>
            <a:ext cx="2057371" cy="1872208"/>
          </a:xfrm>
          <a:prstGeom prst="rect">
            <a:avLst/>
          </a:prstGeom>
          <a:noFill/>
        </p:spPr>
      </p:pic>
      <p:pic>
        <p:nvPicPr>
          <p:cNvPr id="1026" name="Picture 2" descr="C:\Users\Usuario\Documents\NIMO\Projetos\Apresentação Difusor Cossenoidal\CC-31-480x4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1925960" cy="1925960"/>
          </a:xfrm>
          <a:prstGeom prst="rect">
            <a:avLst/>
          </a:prstGeom>
          <a:noFill/>
        </p:spPr>
      </p:pic>
      <p:pic>
        <p:nvPicPr>
          <p:cNvPr id="1031" name="Picture 7" descr="http://www.labsphere.com/uploads/photos/CDS-600.jpg"/>
          <p:cNvPicPr>
            <a:picLocks noChangeAspect="1" noChangeArrowheads="1"/>
          </p:cNvPicPr>
          <p:nvPr/>
        </p:nvPicPr>
        <p:blipFill>
          <a:blip r:embed="rId5" cstate="print"/>
          <a:srcRect r="26291"/>
          <a:stretch>
            <a:fillRect/>
          </a:stretch>
        </p:blipFill>
        <p:spPr bwMode="auto">
          <a:xfrm>
            <a:off x="6372200" y="4005064"/>
            <a:ext cx="2615357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200329"/>
          </a:xfrm>
        </p:spPr>
        <p:txBody>
          <a:bodyPr/>
          <a:lstStyle/>
          <a:p>
            <a:r>
              <a:rPr lang="pt-BR" dirty="0" smtClean="0"/>
              <a:t>Tendo uma medição de Irradiação Absoluta, é possível medir grandezas fotométricas como </a:t>
            </a:r>
            <a:r>
              <a:rPr lang="pt-BR" dirty="0" err="1" smtClean="0"/>
              <a:t>Lux</a:t>
            </a:r>
            <a:r>
              <a:rPr lang="pt-BR" dirty="0" smtClean="0"/>
              <a:t>, Lúmen e Candela. Para tal, basta clicar na vela no canto superior direito do gráfico.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6082" name="Picture 2" descr="C:\Users\Usuario\Documents\NIMO\Projetos\Apresentação Difusor Cossenoidal\Fotos\38.png"/>
          <p:cNvPicPr>
            <a:picLocks noChangeAspect="1" noChangeArrowheads="1"/>
          </p:cNvPicPr>
          <p:nvPr/>
        </p:nvPicPr>
        <p:blipFill>
          <a:blip r:embed="rId2" cstate="print"/>
          <a:srcRect l="12600" t="14007" r="12589" b="8957"/>
          <a:stretch>
            <a:fillRect/>
          </a:stretch>
        </p:blipFill>
        <p:spPr bwMode="auto">
          <a:xfrm>
            <a:off x="1331640" y="2492896"/>
            <a:ext cx="6840760" cy="3960440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 bwMode="auto">
          <a:xfrm flipV="1">
            <a:off x="4860032" y="3068960"/>
            <a:ext cx="288032" cy="5760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723549"/>
          </a:xfrm>
        </p:spPr>
        <p:txBody>
          <a:bodyPr/>
          <a:lstStyle/>
          <a:p>
            <a:r>
              <a:rPr lang="pt-BR" dirty="0" smtClean="0"/>
              <a:t>Assim como na medida de cor, deve-se escolher no item </a:t>
            </a:r>
            <a:r>
              <a:rPr lang="pt-BR" i="1" dirty="0" err="1" smtClean="0"/>
              <a:t>Observer</a:t>
            </a:r>
            <a:r>
              <a:rPr lang="pt-BR" i="1" dirty="0" smtClean="0"/>
              <a:t> 2-</a:t>
            </a:r>
            <a:r>
              <a:rPr lang="pt-BR" i="1" dirty="0" err="1" smtClean="0"/>
              <a:t>degree</a:t>
            </a:r>
            <a:r>
              <a:rPr lang="pt-BR" i="1" dirty="0" smtClean="0"/>
              <a:t> </a:t>
            </a:r>
            <a:r>
              <a:rPr lang="pt-BR" dirty="0" smtClean="0"/>
              <a:t>para condições </a:t>
            </a:r>
            <a:r>
              <a:rPr lang="pt-BR" dirty="0" err="1" smtClean="0"/>
              <a:t>fotópicas</a:t>
            </a:r>
            <a:r>
              <a:rPr lang="pt-BR" dirty="0" smtClean="0"/>
              <a:t> e </a:t>
            </a:r>
            <a:r>
              <a:rPr lang="pt-BR" i="1" dirty="0" smtClean="0"/>
              <a:t>10-</a:t>
            </a:r>
            <a:r>
              <a:rPr lang="pt-BR" i="1" dirty="0" err="1" smtClean="0"/>
              <a:t>degree</a:t>
            </a:r>
            <a:r>
              <a:rPr lang="pt-BR" dirty="0" smtClean="0"/>
              <a:t> para condições </a:t>
            </a:r>
            <a:r>
              <a:rPr lang="pt-BR" dirty="0" err="1" smtClean="0"/>
              <a:t>escotópicas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i="1" dirty="0" err="1" smtClean="0"/>
              <a:t>Accept</a:t>
            </a:r>
            <a:r>
              <a:rPr lang="pt-BR" dirty="0" smtClean="0"/>
              <a:t> para continuar.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7106" name="Picture 2" descr="C:\Users\Usuario\Documents\NIMO\Projetos\Apresentação Difusor Cossenoidal\Fotos\39.png"/>
          <p:cNvPicPr>
            <a:picLocks noChangeAspect="1" noChangeArrowheads="1"/>
          </p:cNvPicPr>
          <p:nvPr/>
        </p:nvPicPr>
        <p:blipFill>
          <a:blip r:embed="rId2" cstate="print"/>
          <a:srcRect l="29525" t="24788" r="29525" b="30391"/>
          <a:stretch>
            <a:fillRect/>
          </a:stretch>
        </p:blipFill>
        <p:spPr bwMode="auto">
          <a:xfrm>
            <a:off x="2699792" y="3356992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830997"/>
          </a:xfrm>
        </p:spPr>
        <p:txBody>
          <a:bodyPr/>
          <a:lstStyle/>
          <a:p>
            <a:r>
              <a:rPr lang="pt-BR" dirty="0" smtClean="0"/>
              <a:t>Como pode ser visto, uma nova tabela com dados Fotométricos é gerada.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8130" name="Picture 2" descr="C:\Users\Usuario\Documents\NIMO\Projetos\Apresentação Difusor Cossenoidal\Fotos\40.png"/>
          <p:cNvPicPr>
            <a:picLocks noChangeAspect="1" noChangeArrowheads="1"/>
          </p:cNvPicPr>
          <p:nvPr/>
        </p:nvPicPr>
        <p:blipFill>
          <a:blip r:embed="rId2" cstate="print"/>
          <a:srcRect l="12201" t="13583" b="9381"/>
          <a:stretch>
            <a:fillRect/>
          </a:stretch>
        </p:blipFill>
        <p:spPr bwMode="auto">
          <a:xfrm>
            <a:off x="611560" y="2276872"/>
            <a:ext cx="8028384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723549"/>
          </a:xfrm>
        </p:spPr>
        <p:txBody>
          <a:bodyPr/>
          <a:lstStyle/>
          <a:p>
            <a:r>
              <a:rPr lang="pt-BR" dirty="0" smtClean="0"/>
              <a:t>Para medir os parâmetros </a:t>
            </a:r>
            <a:r>
              <a:rPr lang="pt-BR" dirty="0" smtClean="0"/>
              <a:t>fotossintéticos, é necessário ter criado primeiro um gráfico de Irradiação Absoluta, diretamente ou criando o Diagrama de </a:t>
            </a:r>
            <a:r>
              <a:rPr lang="pt-BR" dirty="0" err="1" smtClean="0"/>
              <a:t>Cromaticidade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Após isto, vá em </a:t>
            </a:r>
            <a:r>
              <a:rPr lang="pt-BR" i="1" dirty="0" smtClean="0"/>
              <a:t>File</a:t>
            </a:r>
            <a:r>
              <a:rPr lang="pt-BR" dirty="0" smtClean="0"/>
              <a:t> &gt; </a:t>
            </a:r>
            <a:r>
              <a:rPr lang="pt-BR" i="1" dirty="0" err="1" smtClean="0"/>
              <a:t>New</a:t>
            </a:r>
            <a:r>
              <a:rPr lang="pt-BR" dirty="0" smtClean="0"/>
              <a:t> &gt;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PARSpec</a:t>
            </a:r>
            <a:r>
              <a:rPr lang="pt-BR" i="1" dirty="0" smtClean="0"/>
              <a:t> </a:t>
            </a:r>
            <a:r>
              <a:rPr lang="pt-BR" i="1" dirty="0" err="1" smtClean="0"/>
              <a:t>Measurement</a:t>
            </a:r>
            <a:endParaRPr lang="pt-BR" i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 descr="C:\Users\Usuario\Documents\NIMO\Projetos\Apresentação Difusor Cossenoidal\Fotos\48.png"/>
          <p:cNvPicPr>
            <a:picLocks noChangeAspect="1" noChangeArrowheads="1"/>
          </p:cNvPicPr>
          <p:nvPr/>
        </p:nvPicPr>
        <p:blipFill>
          <a:blip r:embed="rId2" cstate="print"/>
          <a:srcRect r="35426" b="42573"/>
          <a:stretch>
            <a:fillRect/>
          </a:stretch>
        </p:blipFill>
        <p:spPr bwMode="auto">
          <a:xfrm>
            <a:off x="1691680" y="3501008"/>
            <a:ext cx="590465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200329"/>
          </a:xfrm>
        </p:spPr>
        <p:txBody>
          <a:bodyPr/>
          <a:lstStyle/>
          <a:p>
            <a:r>
              <a:rPr lang="pt-BR" dirty="0" smtClean="0"/>
              <a:t>Uma nova janela com os parâmetros será criada automaticamente, e os parâmetros são atualizados constantemente.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51" name="Picture 3" descr="C:\Users\Usuario\Documents\NIMO\Projetos\Apresentação Difusor Cossenoidal\Fotos\50.png"/>
          <p:cNvPicPr>
            <a:picLocks noChangeAspect="1" noChangeArrowheads="1"/>
          </p:cNvPicPr>
          <p:nvPr/>
        </p:nvPicPr>
        <p:blipFill>
          <a:blip r:embed="rId2" cstate="print"/>
          <a:srcRect l="9051" t="14983" r="40550" b="7980"/>
          <a:stretch>
            <a:fillRect/>
          </a:stretch>
        </p:blipFill>
        <p:spPr bwMode="auto">
          <a:xfrm>
            <a:off x="2483768" y="2492896"/>
            <a:ext cx="4608512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723549"/>
          </a:xfrm>
        </p:spPr>
        <p:txBody>
          <a:bodyPr/>
          <a:lstStyle/>
          <a:p>
            <a:r>
              <a:rPr lang="pt-BR" dirty="0" smtClean="0"/>
              <a:t>Para gravar os dados de referência, deve-se ir à tela principal com o difusor </a:t>
            </a:r>
            <a:r>
              <a:rPr lang="pt-BR" dirty="0" err="1" smtClean="0"/>
              <a:t>cossenoidal</a:t>
            </a:r>
            <a:r>
              <a:rPr lang="pt-BR" dirty="0" smtClean="0"/>
              <a:t> conectado a luz de calibração. </a:t>
            </a:r>
          </a:p>
          <a:p>
            <a:r>
              <a:rPr lang="pt-BR" dirty="0" smtClean="0"/>
              <a:t>Clique no botão </a:t>
            </a:r>
            <a:r>
              <a:rPr lang="pt-BR" i="1" dirty="0" err="1" smtClean="0"/>
              <a:t>Store</a:t>
            </a:r>
            <a:r>
              <a:rPr lang="pt-BR" i="1" dirty="0" smtClean="0"/>
              <a:t> </a:t>
            </a:r>
            <a:r>
              <a:rPr lang="pt-BR" i="1" dirty="0" err="1" smtClean="0"/>
              <a:t>Reference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i="1" dirty="0" smtClean="0"/>
              <a:t> </a:t>
            </a:r>
            <a:r>
              <a:rPr lang="pt-BR" dirty="0" smtClean="0"/>
              <a:t>para guardar a medida da luz de calibração.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6" name="Picture 2" descr="C:\Users\Usuario\Documents\NIMO\Projetos\Apresentação Difusor Cossenoidal\Fotos\41.png"/>
          <p:cNvPicPr>
            <a:picLocks noChangeAspect="1" noChangeArrowheads="1"/>
          </p:cNvPicPr>
          <p:nvPr/>
        </p:nvPicPr>
        <p:blipFill>
          <a:blip r:embed="rId2" cstate="print"/>
          <a:srcRect b="4755"/>
          <a:stretch>
            <a:fillRect/>
          </a:stretch>
        </p:blipFill>
        <p:spPr bwMode="auto">
          <a:xfrm>
            <a:off x="1115616" y="2924944"/>
            <a:ext cx="6876256" cy="36821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200329"/>
          </a:xfrm>
        </p:spPr>
        <p:txBody>
          <a:bodyPr/>
          <a:lstStyle/>
          <a:p>
            <a:r>
              <a:rPr lang="pt-BR" dirty="0" smtClean="0"/>
              <a:t>O próximo passo é guardar os dados de espectro escuro. Para isso, bloqueie a luz da luz de calibração e clique no botão </a:t>
            </a:r>
            <a:r>
              <a:rPr lang="pt-BR" i="1" dirty="0" err="1" smtClean="0"/>
              <a:t>Store</a:t>
            </a:r>
            <a:r>
              <a:rPr lang="pt-BR" i="1" dirty="0" smtClean="0"/>
              <a:t> </a:t>
            </a:r>
            <a:r>
              <a:rPr lang="pt-BR" i="1" dirty="0" err="1" smtClean="0"/>
              <a:t>Dark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0" name="Picture 2" descr="C:\Users\Usuario\Documents\NIMO\Projetos\Apresentação Difusor Cossenoidal\Fotos\42.png"/>
          <p:cNvPicPr>
            <a:picLocks noChangeAspect="1" noChangeArrowheads="1"/>
          </p:cNvPicPr>
          <p:nvPr/>
        </p:nvPicPr>
        <p:blipFill>
          <a:blip r:embed="rId2" cstate="print"/>
          <a:srcRect b="6156"/>
          <a:stretch>
            <a:fillRect/>
          </a:stretch>
        </p:blipFill>
        <p:spPr bwMode="auto">
          <a:xfrm>
            <a:off x="1187624" y="2564904"/>
            <a:ext cx="7369791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1200329"/>
          </a:xfrm>
        </p:spPr>
        <p:txBody>
          <a:bodyPr/>
          <a:lstStyle/>
          <a:p>
            <a:r>
              <a:rPr lang="pt-BR" dirty="0" smtClean="0"/>
              <a:t>No momento, os dados de referência foram apenas guardados. Para que eles possam ser usados na calibração, deve-se clicar no botão </a:t>
            </a:r>
            <a:r>
              <a:rPr lang="pt-BR" i="1" dirty="0" err="1" smtClean="0"/>
              <a:t>Save</a:t>
            </a:r>
            <a:r>
              <a:rPr lang="pt-BR" i="1" dirty="0" smtClean="0"/>
              <a:t> </a:t>
            </a:r>
            <a:r>
              <a:rPr lang="pt-BR" i="1" dirty="0" err="1" smtClean="0"/>
              <a:t>Spectra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3074" name="Picture 2" descr="C:\Users\Usuario\Documents\NIMO\Projetos\Apresentação Difusor Cossenoidal\Fotos\43.png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899592" y="2420888"/>
            <a:ext cx="7884368" cy="42032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769989"/>
          </a:xfrm>
        </p:spPr>
        <p:txBody>
          <a:bodyPr/>
          <a:lstStyle/>
          <a:p>
            <a:r>
              <a:rPr lang="pt-BR" dirty="0" smtClean="0"/>
              <a:t>Uma nova janela será aberta.</a:t>
            </a:r>
          </a:p>
          <a:p>
            <a:r>
              <a:rPr lang="pt-BR" dirty="0" smtClean="0"/>
              <a:t>Para salvar os dados de referência, clique em </a:t>
            </a:r>
            <a:r>
              <a:rPr lang="pt-BR" i="1" dirty="0" err="1" smtClean="0"/>
              <a:t>Browse</a:t>
            </a:r>
            <a:r>
              <a:rPr lang="pt-BR" dirty="0" smtClean="0"/>
              <a:t> e selecione a pasta em que se deseja salvar. Escreva o nome do arquivo e aperte em Ok.</a:t>
            </a:r>
          </a:p>
          <a:p>
            <a:r>
              <a:rPr lang="pt-BR" dirty="0" smtClean="0"/>
              <a:t>Em </a:t>
            </a:r>
            <a:r>
              <a:rPr lang="pt-BR" i="1" dirty="0" err="1" smtClean="0"/>
              <a:t>Disired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, selecione </a:t>
            </a:r>
            <a:r>
              <a:rPr lang="pt-BR" i="1" dirty="0" err="1" smtClean="0"/>
              <a:t>Reference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i="1" dirty="0" err="1" smtClean="0"/>
              <a:t>Save</a:t>
            </a:r>
            <a:r>
              <a:rPr lang="pt-BR" dirty="0" smtClean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2" descr="C:\Users\Usuario\Documents\NIMO\Projetos\Apresentação Difusor Cossenoidal\Fotos\44.png"/>
          <p:cNvPicPr>
            <a:picLocks noChangeAspect="1" noChangeArrowheads="1"/>
          </p:cNvPicPr>
          <p:nvPr/>
        </p:nvPicPr>
        <p:blipFill>
          <a:blip r:embed="rId2" cstate="print"/>
          <a:srcRect l="28738" t="26189" r="28738" b="30391"/>
          <a:stretch>
            <a:fillRect/>
          </a:stretch>
        </p:blipFill>
        <p:spPr bwMode="auto">
          <a:xfrm>
            <a:off x="467544" y="4149080"/>
            <a:ext cx="3888432" cy="2232248"/>
          </a:xfrm>
          <a:prstGeom prst="rect">
            <a:avLst/>
          </a:prstGeom>
          <a:noFill/>
        </p:spPr>
      </p:pic>
      <p:pic>
        <p:nvPicPr>
          <p:cNvPr id="8" name="Picture 3" descr="C:\Users\Usuario\Documents\NIMO\Projetos\Apresentação Difusor Cossenoidal\Fotos\45.png"/>
          <p:cNvPicPr>
            <a:picLocks noChangeAspect="1" noChangeArrowheads="1"/>
          </p:cNvPicPr>
          <p:nvPr/>
        </p:nvPicPr>
        <p:blipFill>
          <a:blip r:embed="rId3" cstate="print"/>
          <a:srcRect l="28738" t="26189" r="28738" b="30391"/>
          <a:stretch>
            <a:fillRect/>
          </a:stretch>
        </p:blipFill>
        <p:spPr bwMode="auto">
          <a:xfrm>
            <a:off x="4788024" y="4149080"/>
            <a:ext cx="3888432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3662541"/>
          </a:xfrm>
        </p:spPr>
        <p:txBody>
          <a:bodyPr/>
          <a:lstStyle/>
          <a:p>
            <a:r>
              <a:rPr lang="pt-BR" dirty="0" smtClean="0"/>
              <a:t>Para salvar os dados de espectro escuro, basta clicar novamente no ícone </a:t>
            </a:r>
            <a:r>
              <a:rPr lang="pt-BR" i="1" dirty="0" err="1" smtClean="0"/>
              <a:t>Save</a:t>
            </a:r>
            <a:r>
              <a:rPr lang="pt-BR" i="1" dirty="0" smtClean="0"/>
              <a:t> </a:t>
            </a:r>
            <a:r>
              <a:rPr lang="pt-BR" i="1" dirty="0" err="1" smtClean="0"/>
              <a:t>Spectra</a:t>
            </a:r>
            <a:r>
              <a:rPr lang="pt-BR" dirty="0" smtClean="0"/>
              <a:t>.</a:t>
            </a:r>
          </a:p>
          <a:p>
            <a:r>
              <a:rPr lang="pt-BR" dirty="0" smtClean="0"/>
              <a:t>Na janela que se abriu clique em </a:t>
            </a:r>
            <a:r>
              <a:rPr lang="pt-BR" i="1" dirty="0" err="1" smtClean="0"/>
              <a:t>Browse</a:t>
            </a:r>
            <a:r>
              <a:rPr lang="pt-BR" dirty="0" smtClean="0"/>
              <a:t> e selecione a pasta em que se deseja salvar. Escreva o nome do arquivo e aperte em Ok.</a:t>
            </a:r>
          </a:p>
          <a:p>
            <a:r>
              <a:rPr lang="pt-BR" dirty="0" smtClean="0"/>
              <a:t>Em </a:t>
            </a:r>
            <a:r>
              <a:rPr lang="pt-BR" i="1" dirty="0" err="1" smtClean="0"/>
              <a:t>Disired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, selecione </a:t>
            </a:r>
            <a:r>
              <a:rPr lang="pt-BR" i="1" dirty="0" err="1" smtClean="0"/>
              <a:t>Dark</a:t>
            </a:r>
            <a:r>
              <a:rPr lang="pt-BR" i="1" dirty="0" smtClean="0"/>
              <a:t> </a:t>
            </a:r>
            <a:r>
              <a:rPr lang="pt-BR" i="1" dirty="0" err="1" smtClean="0"/>
              <a:t>Spectrum</a:t>
            </a:r>
            <a:r>
              <a:rPr lang="pt-BR" dirty="0" smtClean="0"/>
              <a:t>.</a:t>
            </a:r>
          </a:p>
          <a:p>
            <a:r>
              <a:rPr lang="pt-BR" dirty="0" smtClean="0"/>
              <a:t>Clique em </a:t>
            </a:r>
            <a:r>
              <a:rPr lang="pt-BR" i="1" dirty="0" err="1" smtClean="0"/>
              <a:t>Save</a:t>
            </a:r>
            <a:r>
              <a:rPr lang="pt-B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2" descr="C:\Users\Usuario\Documents\NIMO\Projetos\Apresentação Difusor Cossenoidal\Fotos\44.png"/>
          <p:cNvPicPr>
            <a:picLocks noChangeAspect="1" noChangeArrowheads="1"/>
          </p:cNvPicPr>
          <p:nvPr/>
        </p:nvPicPr>
        <p:blipFill>
          <a:blip r:embed="rId2" cstate="print"/>
          <a:srcRect l="28738" t="26189" r="28738" b="30391"/>
          <a:stretch>
            <a:fillRect/>
          </a:stretch>
        </p:blipFill>
        <p:spPr bwMode="auto">
          <a:xfrm>
            <a:off x="467544" y="4365104"/>
            <a:ext cx="3888432" cy="2232248"/>
          </a:xfrm>
          <a:prstGeom prst="rect">
            <a:avLst/>
          </a:prstGeom>
          <a:noFill/>
        </p:spPr>
      </p:pic>
      <p:pic>
        <p:nvPicPr>
          <p:cNvPr id="5122" name="Picture 2" descr="C:\Users\Usuario\Documents\NIMO\Projetos\Apresentação Difusor Cossenoidal\Fotos\46.png"/>
          <p:cNvPicPr>
            <a:picLocks noChangeAspect="1" noChangeArrowheads="1"/>
          </p:cNvPicPr>
          <p:nvPr/>
        </p:nvPicPr>
        <p:blipFill>
          <a:blip r:embed="rId3" cstate="print"/>
          <a:srcRect l="28738" t="24788" r="28738" b="30391"/>
          <a:stretch>
            <a:fillRect/>
          </a:stretch>
        </p:blipFill>
        <p:spPr bwMode="auto">
          <a:xfrm>
            <a:off x="4860032" y="4293096"/>
            <a:ext cx="388843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492896"/>
            <a:ext cx="4344144" cy="32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Montagem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61665"/>
          </a:xfrm>
        </p:spPr>
        <p:txBody>
          <a:bodyPr/>
          <a:lstStyle/>
          <a:p>
            <a:r>
              <a:rPr lang="pt-BR" dirty="0" smtClean="0"/>
              <a:t>A montagem dos equipamentos é feita da seguinte forma: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-396552" y="1397669"/>
            <a:ext cx="561662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Conecte a Fibra Ótica ao Espectrômetro</a:t>
            </a:r>
          </a:p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Plugue o lado não conectado da fibra ótica ao Difusor Cossenoidal</a:t>
            </a:r>
          </a:p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Insira o Difusor Cossenoidal na Lâmpada de Calibração e aperte o parafuso de ajuste.</a:t>
            </a:r>
          </a:p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Ligue a lâmpada de calibração, utilizando uma fonte específica e acionando o interruptor.</a:t>
            </a:r>
          </a:p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Ligue o cabo USB no espectrômetro, e a porta USB no computador.</a:t>
            </a:r>
          </a:p>
          <a:p>
            <a:pPr marL="928687" marR="0" lvl="1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pt-BR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Abra o </a:t>
            </a:r>
            <a:r>
              <a:rPr lang="pt-BR" sz="2000" i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software</a:t>
            </a:r>
            <a:r>
              <a:rPr lang="pt-BR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20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SpectraSuite</a:t>
            </a: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  <a:p>
            <a:pPr marL="490537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Comparação utilizando calibração na hora e calibração com arquivo.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146" name="Picture 2" descr="C:\Users\Usuario\Documents\NIMO\Projetos\Apresentação Difusor Cossenoidal\Fotos\47.png"/>
          <p:cNvPicPr>
            <a:picLocks noChangeAspect="1" noChangeArrowheads="1"/>
          </p:cNvPicPr>
          <p:nvPr/>
        </p:nvPicPr>
        <p:blipFill>
          <a:blip r:embed="rId2" cstate="print"/>
          <a:srcRect b="5179"/>
          <a:stretch>
            <a:fillRect/>
          </a:stretch>
        </p:blipFill>
        <p:spPr bwMode="auto">
          <a:xfrm>
            <a:off x="395536" y="2060848"/>
            <a:ext cx="8388424" cy="447194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Montagem	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2985433"/>
          </a:xfrm>
        </p:spPr>
        <p:txBody>
          <a:bodyPr/>
          <a:lstStyle/>
          <a:p>
            <a:r>
              <a:rPr lang="pt-BR" dirty="0" smtClean="0"/>
              <a:t>Ao abrir o </a:t>
            </a:r>
            <a:r>
              <a:rPr lang="pt-BR" i="1" dirty="0" smtClean="0"/>
              <a:t>software</a:t>
            </a:r>
            <a:r>
              <a:rPr lang="pt-BR" dirty="0" smtClean="0"/>
              <a:t> </a:t>
            </a:r>
            <a:r>
              <a:rPr lang="pt-BR" dirty="0" err="1" smtClean="0"/>
              <a:t>SpectraSuite</a:t>
            </a:r>
            <a:r>
              <a:rPr lang="pt-BR" dirty="0" smtClean="0"/>
              <a:t>, o programa automaticamente irá mostrar uma análise dinâmica do espectro da luz de calibração.</a:t>
            </a:r>
          </a:p>
          <a:p>
            <a:r>
              <a:rPr lang="pt-BR" dirty="0" smtClean="0"/>
              <a:t>Entretanto, deve-se esperar aproximadamente 20min após o acionamento da lâmpada para que ela aqueça o suficiente.</a:t>
            </a:r>
            <a:endParaRPr lang="en-US" dirty="0" smtClean="0"/>
          </a:p>
          <a:p>
            <a:r>
              <a:rPr lang="pt-BR" dirty="0" smtClean="0"/>
              <a:t>Após este tempo, o processo de calibração e medição pode ser realizado.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Montagem	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3" descr="C:\Users\Usuario\Documents\NIMO\Projetos\Apresentação Difusor Cossenoidal\Fotos\1.png"/>
          <p:cNvPicPr>
            <a:picLocks noChangeAspect="1" noChangeArrowheads="1"/>
          </p:cNvPicPr>
          <p:nvPr/>
        </p:nvPicPr>
        <p:blipFill>
          <a:blip r:embed="rId2" cstate="print"/>
          <a:srcRect b="4755"/>
          <a:stretch>
            <a:fillRect/>
          </a:stretch>
        </p:blipFill>
        <p:spPr bwMode="auto">
          <a:xfrm>
            <a:off x="23356" y="1556792"/>
            <a:ext cx="9097289" cy="48715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39978"/>
          </a:xfrm>
        </p:spPr>
        <p:txBody>
          <a:bodyPr/>
          <a:lstStyle/>
          <a:p>
            <a:r>
              <a:rPr lang="pt-BR" dirty="0" smtClean="0"/>
              <a:t>Para realizar uma medida de </a:t>
            </a:r>
            <a:r>
              <a:rPr lang="pt-BR" dirty="0" err="1" smtClean="0"/>
              <a:t>Irradiância</a:t>
            </a:r>
            <a:r>
              <a:rPr lang="pt-BR" dirty="0" smtClean="0"/>
              <a:t>, deve-se acessar o menu </a:t>
            </a:r>
            <a:r>
              <a:rPr lang="pt-BR" i="1" dirty="0" smtClean="0"/>
              <a:t>Files </a:t>
            </a:r>
            <a:r>
              <a:rPr lang="pt-BR" dirty="0" smtClean="0"/>
              <a:t>&gt; </a:t>
            </a:r>
            <a:r>
              <a:rPr lang="pt-BR" i="1" dirty="0" err="1" smtClean="0"/>
              <a:t>New</a:t>
            </a:r>
            <a:r>
              <a:rPr lang="pt-BR" dirty="0" smtClean="0"/>
              <a:t> &gt;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Absolute</a:t>
            </a:r>
            <a:r>
              <a:rPr lang="pt-BR" i="1" dirty="0" smtClean="0"/>
              <a:t> </a:t>
            </a:r>
            <a:r>
              <a:rPr lang="pt-BR" i="1" dirty="0" err="1" smtClean="0"/>
              <a:t>Irradiance</a:t>
            </a:r>
            <a:r>
              <a:rPr lang="pt-BR" i="1" dirty="0" smtClean="0"/>
              <a:t> </a:t>
            </a:r>
            <a:r>
              <a:rPr lang="pt-BR" i="1" dirty="0" err="1" smtClean="0"/>
              <a:t>Measurement</a:t>
            </a:r>
            <a:endParaRPr lang="pt-BR" i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Uma nova janela irá abrir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3554" name="Picture 2" descr="C:\Users\Usuario\Documents\NIMO\Projetos\Apresentação Difusor Cossenoidal\Fotos\02.png"/>
          <p:cNvPicPr>
            <a:picLocks noChangeAspect="1" noChangeArrowheads="1"/>
          </p:cNvPicPr>
          <p:nvPr/>
        </p:nvPicPr>
        <p:blipFill>
          <a:blip r:embed="rId2" cstate="print"/>
          <a:srcRect r="50787" b="26632"/>
          <a:stretch>
            <a:fillRect/>
          </a:stretch>
        </p:blipFill>
        <p:spPr bwMode="auto">
          <a:xfrm>
            <a:off x="1907704" y="2060848"/>
            <a:ext cx="4499992" cy="3771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Na janela que se abriu, deve-se selecionar </a:t>
            </a:r>
            <a:r>
              <a:rPr lang="pt-BR" i="1" dirty="0" err="1" smtClean="0"/>
              <a:t>New</a:t>
            </a:r>
            <a:r>
              <a:rPr lang="pt-BR" i="1" dirty="0" smtClean="0"/>
              <a:t> </a:t>
            </a:r>
            <a:r>
              <a:rPr lang="pt-BR" i="1" dirty="0" err="1" smtClean="0"/>
              <a:t>Spectral</a:t>
            </a:r>
            <a:r>
              <a:rPr lang="pt-BR" i="1" dirty="0" smtClean="0"/>
              <a:t> </a:t>
            </a:r>
            <a:r>
              <a:rPr lang="pt-BR" i="1" dirty="0" err="1" smtClean="0"/>
              <a:t>Aquisition</a:t>
            </a:r>
            <a:r>
              <a:rPr lang="pt-BR" dirty="0" smtClean="0"/>
              <a:t> e clicar em </a:t>
            </a:r>
            <a:r>
              <a:rPr lang="pt-BR" i="1" dirty="0" err="1" smtClean="0"/>
              <a:t>Next</a:t>
            </a:r>
            <a:endParaRPr lang="en-US" i="1" dirty="0"/>
          </a:p>
        </p:txBody>
      </p:sp>
      <p:pic>
        <p:nvPicPr>
          <p:cNvPr id="24579" name="Picture 3" descr="C:\Users\Usuario\Documents\NIMO\Projetos\Apresentação Difusor Cossenoidal\Fotos\03.png"/>
          <p:cNvPicPr>
            <a:picLocks noChangeAspect="1" noChangeArrowheads="1"/>
          </p:cNvPicPr>
          <p:nvPr/>
        </p:nvPicPr>
        <p:blipFill>
          <a:blip r:embed="rId2" cstate="print"/>
          <a:srcRect l="23225" t="14983" r="23225" b="16384"/>
          <a:stretch>
            <a:fillRect/>
          </a:stretch>
        </p:blipFill>
        <p:spPr bwMode="auto">
          <a:xfrm>
            <a:off x="2195736" y="2132856"/>
            <a:ext cx="4896544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e Medição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830997"/>
          </a:xfrm>
        </p:spPr>
        <p:txBody>
          <a:bodyPr/>
          <a:lstStyle/>
          <a:p>
            <a:r>
              <a:rPr lang="pt-BR" dirty="0" smtClean="0"/>
              <a:t>Na nova janela, selecione o espectrômetro utilizado e clique em </a:t>
            </a:r>
            <a:r>
              <a:rPr lang="pt-BR" i="1" dirty="0" err="1" smtClean="0"/>
              <a:t>Next</a:t>
            </a:r>
            <a:endParaRPr lang="en-US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F27D-713D-4926-8C53-890E1D0E2E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5602" name="Picture 2" descr="C:\Users\Usuario\Documents\NIMO\Projetos\Apresentação Difusor Cossenoidal\Fotos\04.png"/>
          <p:cNvPicPr>
            <a:picLocks noChangeAspect="1" noChangeArrowheads="1"/>
          </p:cNvPicPr>
          <p:nvPr/>
        </p:nvPicPr>
        <p:blipFill>
          <a:blip r:embed="rId2" cstate="print"/>
          <a:srcRect l="23225" t="16384" r="23225" b="16384"/>
          <a:stretch>
            <a:fillRect/>
          </a:stretch>
        </p:blipFill>
        <p:spPr bwMode="auto">
          <a:xfrm>
            <a:off x="2267744" y="2492896"/>
            <a:ext cx="4896544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7217</TotalTime>
  <Words>1422</Words>
  <Application>Microsoft Office PowerPoint</Application>
  <PresentationFormat>Apresentação na tela (4:3)</PresentationFormat>
  <Paragraphs>172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Profile</vt:lpstr>
      <vt:lpstr>Slide 1</vt:lpstr>
      <vt:lpstr>Introdução</vt:lpstr>
      <vt:lpstr>Partes Necessárias</vt:lpstr>
      <vt:lpstr>Montagem</vt:lpstr>
      <vt:lpstr>Montagem </vt:lpstr>
      <vt:lpstr>Montagem 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  <vt:lpstr>Calibração e Medição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Gerais da Administração</dc:title>
  <dc:creator>Joao Alberto Passos Filho</dc:creator>
  <cp:lastModifiedBy>Usuario</cp:lastModifiedBy>
  <cp:revision>993</cp:revision>
  <cp:lastPrinted>1601-01-01T00:00:00Z</cp:lastPrinted>
  <dcterms:created xsi:type="dcterms:W3CDTF">2003-02-09T22:25:18Z</dcterms:created>
  <dcterms:modified xsi:type="dcterms:W3CDTF">2015-02-04T20:54:32Z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