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80" r:id="rId22"/>
    <p:sldId id="277" r:id="rId23"/>
    <p:sldId id="278" r:id="rId24"/>
    <p:sldId id="279" r:id="rId25"/>
    <p:sldId id="281" r:id="rId26"/>
    <p:sldId id="285" r:id="rId27"/>
    <p:sldId id="286" r:id="rId28"/>
    <p:sldId id="282" r:id="rId29"/>
    <p:sldId id="275" r:id="rId30"/>
    <p:sldId id="283" r:id="rId31"/>
    <p:sldId id="284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 autoAdjust="0"/>
    <p:restoredTop sz="69665" autoAdjust="0"/>
  </p:normalViewPr>
  <p:slideViewPr>
    <p:cSldViewPr>
      <p:cViewPr varScale="1">
        <p:scale>
          <a:sx n="76" d="100"/>
          <a:sy n="76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483EDF-66FD-4DC5-AAB0-3536E7021C68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D8108B-A515-4B7E-95F5-E4819BC5ED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B8BBE-72C8-4DA7-B15C-73CD5AAB5C5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F434-53D9-4249-AE1A-B75D33605DB8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8EFF65-EBD5-4695-BA06-693DFF55E3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FF72-F960-426F-B9F2-694844758B8B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5DBF-7966-4272-A83C-FD3FC4CAACE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A0D8-8932-4A5D-975B-54AA7FC2B28D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D81E-8FE2-4167-9966-C84BBDB6C6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E2BE-369A-4FED-B59B-9D9D913F5FFC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9F6F-4B71-4213-99B5-1C17FB9108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9421-ED64-4E3F-9BB2-DC9F42EC847C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5ED5-471D-4256-AC4D-CDFC3A256E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8023-41E4-456C-BD29-055793BF1A13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1651-335F-4B58-ABA5-0F7E96F0BC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CD80-5EA2-445F-9920-437FDE5CE478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4313-5B38-4B7F-A92F-EFACF0E270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E7BE-ABEC-4350-96BF-330DD3693CD4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A197-FE0F-497B-8D55-29FCA4C1A5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9076-E8F4-4CB8-A2CA-D64D6C278E05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6AAA1-0978-4B23-8507-6164043D69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AD42-588C-406A-987B-966EDAC75513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E825-C60E-4DB1-9529-35814882B0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2E88-DD64-483F-AAE7-955B8AA4201E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9E4D-1523-4830-8290-32479321A2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783CB1-700E-4148-90E7-6FA48AF90307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A6F08C9-0E20-4752-8184-12A6F1089ED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3" r:id="rId3"/>
    <p:sldLayoutId id="2147483780" r:id="rId4"/>
    <p:sldLayoutId id="2147483779" r:id="rId5"/>
    <p:sldLayoutId id="2147483778" r:id="rId6"/>
    <p:sldLayoutId id="2147483777" r:id="rId7"/>
    <p:sldLayoutId id="2147483784" r:id="rId8"/>
    <p:sldLayoutId id="2147483785" r:id="rId9"/>
    <p:sldLayoutId id="2147483776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Espanha" TargetMode="External"/><Relationship Id="rId3" Type="http://schemas.openxmlformats.org/officeDocument/2006/relationships/hyperlink" Target="http://pt.wikipedia.org/wiki/Vila" TargetMode="External"/><Relationship Id="rId7" Type="http://schemas.openxmlformats.org/officeDocument/2006/relationships/hyperlink" Target="http://pt.wikipedia.org/wiki/Fran%C3%A7a" TargetMode="External"/><Relationship Id="rId2" Type="http://schemas.openxmlformats.org/officeDocument/2006/relationships/hyperlink" Target="http://pt.wikipedia.org/wiki/IB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t.wikipedia.org/wiki/Isl%C3%A2ndia" TargetMode="External"/><Relationship Id="rId5" Type="http://schemas.openxmlformats.org/officeDocument/2006/relationships/hyperlink" Target="http://pt.wikipedia.org/wiki/Dinamarca" TargetMode="External"/><Relationship Id="rId4" Type="http://schemas.openxmlformats.org/officeDocument/2006/relationships/hyperlink" Target="http://pt.wikipedia.org/wiki/Cidad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Portugal" TargetMode="External"/><Relationship Id="rId13" Type="http://schemas.openxmlformats.org/officeDocument/2006/relationships/hyperlink" Target="http://pt.wikipedia.org/wiki/2000" TargetMode="External"/><Relationship Id="rId3" Type="http://schemas.openxmlformats.org/officeDocument/2006/relationships/hyperlink" Target="http://pt.wikipedia.org/wiki/Cidade" TargetMode="External"/><Relationship Id="rId7" Type="http://schemas.openxmlformats.org/officeDocument/2006/relationships/hyperlink" Target="http://pt.wikipedia.org/wiki/Trancoso" TargetMode="External"/><Relationship Id="rId12" Type="http://schemas.openxmlformats.org/officeDocument/2006/relationships/hyperlink" Target="http://pt.wikipedia.org/wiki/Bienal_de_Arquitetura_de_Veneza" TargetMode="External"/><Relationship Id="rId2" Type="http://schemas.openxmlformats.org/officeDocument/2006/relationships/hyperlink" Target="http://pt.wikipedia.org/wiki/Organiza%C3%A7%C3%A3o_das_Na%C3%A7%C3%B5es_Unid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t.wikipedia.org/wiki/Ficheiro:Cidades.PNG" TargetMode="External"/><Relationship Id="rId11" Type="http://schemas.openxmlformats.org/officeDocument/2006/relationships/hyperlink" Target="http://pt.wikipedia.org/wiki/Israel" TargetMode="External"/><Relationship Id="rId5" Type="http://schemas.openxmlformats.org/officeDocument/2006/relationships/hyperlink" Target="http://de.wikipedia.org/wiki/Gro%C3%9Fstadt" TargetMode="External"/><Relationship Id="rId10" Type="http://schemas.openxmlformats.org/officeDocument/2006/relationships/hyperlink" Target="http://pt.wikipedia.org/wiki/Espanha" TargetMode="External"/><Relationship Id="rId4" Type="http://schemas.openxmlformats.org/officeDocument/2006/relationships/hyperlink" Target="http://fr.wikipedia.org/wiki/Ville" TargetMode="External"/><Relationship Id="rId9" Type="http://schemas.openxmlformats.org/officeDocument/2006/relationships/hyperlink" Target="http://pt.wikipedia.org/wiki/Madrid" TargetMode="External"/><Relationship Id="rId14" Type="http://schemas.openxmlformats.org/officeDocument/2006/relationships/hyperlink" Target="http://pt.wikipedia.org/wiki/Habita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jf.mg.gov.br/cidade/lista_cidade/clubes.php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jf.br/ambienteconstruido/" TargetMode="External"/><Relationship Id="rId2" Type="http://schemas.openxmlformats.org/officeDocument/2006/relationships/hyperlink" Target="http://blogdopetcivil.com/2013/11/22/a-polemica-lei-de-edificacoes-da-cidade-de-juiz-de-fo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fjf.br/ppgservicosocia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am4EOAnbZGk/U3gA8i-djjI/AAAAAAAABbA/sGlVvcKmyuE/s1600/DSC00050.JPG" TargetMode="External"/><Relationship Id="rId2" Type="http://schemas.openxmlformats.org/officeDocument/2006/relationships/hyperlink" Target="file:///C:\Documents%20and%20Settings\Maria%20Lucia\Meus%20documentos\Downloads\favelas%20em%20juiz%20de%20for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sp.fflch.usp.br/sites/gesp.fflch.usp.br/files/Espaco_urbano.pdf" TargetMode="External"/><Relationship Id="rId5" Type="http://schemas.openxmlformats.org/officeDocument/2006/relationships/hyperlink" Target="file:///C:\Documents%20and%20Settings\Maria%20Lucia\Meus%20documentos\Downloads\3165-6308-1-SM.pdf" TargetMode="External"/><Relationship Id="rId4" Type="http://schemas.openxmlformats.org/officeDocument/2006/relationships/hyperlink" Target="http://www.mariadoresguardo.com.b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ge.gov.br/" TargetMode="External"/><Relationship Id="rId2" Type="http://schemas.openxmlformats.org/officeDocument/2006/relationships/hyperlink" Target="http://pt.wikipedia.org/wiki/Cidad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b.edu/geocrit/sn/sn-170-23.htm" TargetMode="External"/><Relationship Id="rId5" Type="http://schemas.openxmlformats.org/officeDocument/2006/relationships/hyperlink" Target="http://www.ub.edu/geocrit/sn/sn-146%28133%29.htm" TargetMode="External"/><Relationship Id="rId4" Type="http://schemas.openxmlformats.org/officeDocument/2006/relationships/hyperlink" Target="http://pt.wikipedia.org/wiki/Juiz_de_For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XVI Semana de Geografia UFJF. 2014.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Profª Maria Lucia Pires Menezes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sp>
        <p:nvSpPr>
          <p:cNvPr id="6147" name="Título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pt-BR" smtClean="0"/>
              <a:t>Temas da Geografia de Juiz de Fora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57688" y="2571750"/>
            <a:ext cx="46037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0125" y="857250"/>
            <a:ext cx="7358063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252525"/>
                </a:solidFill>
              </a:rPr>
              <a:t>Não há um padrão mundial que defina uma cidade. Esta definição varia de país para país. Em alguns países, os organismos públicos consideram a existência de uma cidade baseados em critérios quantitativos, em outros, a classificação é feita segundo critérios qualitativos ou administrativos.</a:t>
            </a:r>
            <a:endParaRPr lang="pt-BR" sz="2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pt-BR" sz="2000" dirty="0">
                <a:solidFill>
                  <a:srgbClr val="252525"/>
                </a:solidFill>
                <a:cs typeface="Arial" charset="0"/>
              </a:rPr>
              <a:t>No Brasil, a definição utilizada pelo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2" tooltip="IBGE"/>
              </a:rPr>
              <a:t>IBGE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segue critérios qualitativos e administrativos adotando as classificações realizadas pelas prefeituras municipais. De acordo com este órgão cidade corresponde ao distrito sede do município e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3" tooltip="Vila"/>
              </a:rPr>
              <a:t>vila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é o distrito que não é sede municipal e que é sede distrital </a:t>
            </a:r>
            <a:r>
              <a:rPr lang="pt-BR" sz="2000" baseline="30000" dirty="0">
                <a:solidFill>
                  <a:srgbClr val="0B0080"/>
                </a:solidFill>
                <a:cs typeface="Arial" charset="0"/>
                <a:hlinkClick r:id="rId4"/>
              </a:rPr>
              <a:t>5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.</a:t>
            </a:r>
            <a:endParaRPr lang="pt-BR" sz="2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pt-BR" sz="2000" dirty="0">
                <a:solidFill>
                  <a:srgbClr val="252525"/>
                </a:solidFill>
                <a:cs typeface="Arial" charset="0"/>
              </a:rPr>
              <a:t>Na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5" tooltip="Dinamarca"/>
              </a:rPr>
              <a:t>Dinamarca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 por exemplo, bastam 250 habitantes para uma comunidade urbana ser considerada uma cidade, e na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6" tooltip="Islândia"/>
              </a:rPr>
              <a:t>Islândia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 apenas 300 habitantes. Na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7" tooltip="França"/>
              </a:rPr>
              <a:t>França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 um mínimo de dois mil habitantes é necessário, e na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8" tooltip="Espanha"/>
              </a:rPr>
              <a:t>Espanha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 dez mil habitantes. Organizações e empresas também podem possuir seus próprios critérios de "cidade". </a:t>
            </a:r>
          </a:p>
          <a:p>
            <a:pPr eaLnBrk="0" hangingPunct="0">
              <a:defRPr/>
            </a:pPr>
            <a:endParaRPr lang="pt-BR" sz="2000" dirty="0">
              <a:solidFill>
                <a:srgbClr val="252525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pt-BR" sz="2000" dirty="0">
                <a:solidFill>
                  <a:srgbClr val="252525"/>
                </a:solidFill>
                <a:cs typeface="Arial" charset="0"/>
              </a:rPr>
              <a:t>IN: http://pt.wikipedia.org/wiki/Cidade</a:t>
            </a:r>
            <a:endParaRPr lang="pt-BR" sz="2000" dirty="0">
              <a:solidFill>
                <a:srgbClr val="0B008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625" y="571500"/>
            <a:ext cx="8429625" cy="5940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2000" dirty="0">
                <a:solidFill>
                  <a:srgbClr val="252525"/>
                </a:solidFill>
                <a:cs typeface="Arial" charset="0"/>
              </a:rPr>
              <a:t>A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2" tooltip="Organização das Nações Unidas"/>
              </a:rPr>
              <a:t>Organização das Nações Unidas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 por exemplo, considera uma cidade somente áreas urbanizadas que possuam mais de 20 mil habitantes. Diversos países de língua inglesa possuem duas definições de cidade, </a:t>
            </a:r>
            <a:r>
              <a:rPr lang="pt-BR" sz="2000" i="1" dirty="0">
                <a:solidFill>
                  <a:srgbClr val="252525"/>
                </a:solidFill>
                <a:cs typeface="Arial" charset="0"/>
              </a:rPr>
              <a:t>city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e </a:t>
            </a:r>
            <a:r>
              <a:rPr lang="pt-BR" sz="2000" i="1" dirty="0">
                <a:solidFill>
                  <a:srgbClr val="252525"/>
                </a:solidFill>
                <a:cs typeface="Arial" charset="0"/>
              </a:rPr>
              <a:t>town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 cujas diferenças variam de país para país. A Nova Carta de Atenas define</a:t>
            </a:r>
            <a:r>
              <a:rPr lang="pt-BR" sz="2000" baseline="30000" dirty="0">
                <a:solidFill>
                  <a:srgbClr val="0B0080"/>
                </a:solidFill>
                <a:cs typeface="Arial" charset="0"/>
                <a:hlinkClick r:id="rId3"/>
              </a:rPr>
              <a:t>6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a cidade como um "estabelecimento humano com um certo grau de coerência e coesão". Esta definição abarca o conceito mais lato de "cidade", e engloba tanto os conceitos de línguas que não distinguem as vilas de cidades (por ex., francês</a:t>
            </a:r>
            <a:r>
              <a:rPr lang="pt-BR" sz="2000" i="1" dirty="0">
                <a:solidFill>
                  <a:srgbClr val="663366"/>
                </a:solidFill>
                <a:cs typeface="Arial" charset="0"/>
                <a:hlinkClick r:id="rId4" tooltip="fr:Ville"/>
              </a:rPr>
              <a:t>ville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), como os conceitos da línguas que distinguem cidades de aglomerados ainda maiores (por ex., alemão </a:t>
            </a:r>
            <a:r>
              <a:rPr lang="pt-BR" sz="2000" i="1" dirty="0">
                <a:solidFill>
                  <a:srgbClr val="663366"/>
                </a:solidFill>
                <a:cs typeface="Arial" charset="0"/>
                <a:hlinkClick r:id="rId5" tooltip="de:Großstadt"/>
              </a:rPr>
              <a:t>Großstadt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).</a:t>
            </a:r>
            <a:endParaRPr lang="pt-BR" sz="2000" dirty="0">
              <a:solidFill>
                <a:schemeClr val="tx1"/>
              </a:solidFill>
            </a:endParaRPr>
          </a:p>
          <a:p>
            <a:pPr algn="just" eaLnBrk="0" hangingPunct="0">
              <a:defRPr/>
            </a:pPr>
            <a:r>
              <a:rPr lang="pt-BR" sz="2000" dirty="0">
                <a:solidFill>
                  <a:srgbClr val="0B0080"/>
                </a:solidFill>
                <a:cs typeface="Arial" charset="0"/>
                <a:hlinkClick r:id="rId6"/>
              </a:rPr>
              <a:t>  </a:t>
            </a:r>
            <a:endParaRPr lang="pt-BR" sz="2000" dirty="0">
              <a:solidFill>
                <a:srgbClr val="252525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pt-BR" sz="2000" dirty="0">
                <a:solidFill>
                  <a:srgbClr val="252525"/>
                </a:solidFill>
                <a:cs typeface="Arial" charset="0"/>
              </a:rPr>
              <a:t>A distinta consideração de cidade pode resultar em casos extremos: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7" tooltip="Trancoso"/>
              </a:rPr>
              <a:t>Trancoso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 em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8" tooltip="Portugal"/>
              </a:rPr>
              <a:t>Portugal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(esquerda), é considerada oficialmente cidade desde 2004, com apenas 10.889 habitantes, enquanto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9" tooltip="Madrid"/>
              </a:rPr>
              <a:t>Madrid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10" tooltip="Espanha"/>
              </a:rPr>
              <a:t>Espanha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(direita), é oficialmente uma vila (</a:t>
            </a:r>
            <a:r>
              <a:rPr lang="pt-BR" sz="2000" i="1" dirty="0">
                <a:solidFill>
                  <a:srgbClr val="252525"/>
                </a:solidFill>
                <a:cs typeface="Arial" charset="0"/>
              </a:rPr>
              <a:t>Villa de Madrid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) com 3.213.271 habitantes.</a:t>
            </a:r>
            <a:endParaRPr lang="pt-BR" sz="2000" dirty="0">
              <a:solidFill>
                <a:schemeClr val="tx1"/>
              </a:solidFill>
            </a:endParaRPr>
          </a:p>
          <a:p>
            <a:pPr algn="just" eaLnBrk="0" hangingPunct="0">
              <a:defRPr/>
            </a:pPr>
            <a:r>
              <a:rPr lang="pt-BR" sz="2000" dirty="0">
                <a:solidFill>
                  <a:srgbClr val="252525"/>
                </a:solidFill>
                <a:cs typeface="Arial" charset="0"/>
              </a:rPr>
              <a:t>O pavilhão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11" tooltip="Israel"/>
              </a:rPr>
              <a:t>israelense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na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12" tooltip="Bienal de Arquitetura de Veneza"/>
              </a:rPr>
              <a:t>Bienal de Arquitetura de Veneza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de </a:t>
            </a:r>
            <a:r>
              <a:rPr lang="pt-BR" sz="2000" dirty="0">
                <a:solidFill>
                  <a:srgbClr val="0B0080"/>
                </a:solidFill>
                <a:cs typeface="Arial" charset="0"/>
                <a:hlinkClick r:id="rId13" tooltip="2000"/>
              </a:rPr>
              <a:t>2000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, por exemplo, deu a seguinte definição de cidade:</a:t>
            </a:r>
            <a:r>
              <a:rPr lang="pt-BR" sz="2000" i="1" dirty="0">
                <a:solidFill>
                  <a:srgbClr val="252525"/>
                </a:solidFill>
                <a:cs typeface="Arial" charset="0"/>
              </a:rPr>
              <a:t>A cidade é um </a:t>
            </a:r>
            <a:r>
              <a:rPr lang="pt-BR" sz="2000" i="1" dirty="0">
                <a:solidFill>
                  <a:srgbClr val="0B0080"/>
                </a:solidFill>
                <a:cs typeface="Arial" charset="0"/>
                <a:hlinkClick r:id="rId14" tooltip="Habitat"/>
              </a:rPr>
              <a:t>habitat</a:t>
            </a:r>
            <a:r>
              <a:rPr lang="pt-BR" sz="2000" i="1" dirty="0">
                <a:solidFill>
                  <a:srgbClr val="252525"/>
                </a:solidFill>
                <a:cs typeface="Arial" charset="0"/>
              </a:rPr>
              <a:t> humano que permite com que pessoas formem relações umas com as outras em diferentes níveis de intimidade, enquanto permanecem inteiramente anônimos.</a:t>
            </a:r>
            <a:r>
              <a:rPr lang="pt-BR" sz="2000" dirty="0">
                <a:solidFill>
                  <a:srgbClr val="252525"/>
                </a:solidFill>
                <a:cs typeface="Arial" charset="0"/>
              </a:rPr>
              <a:t> </a:t>
            </a:r>
          </a:p>
          <a:p>
            <a:pPr algn="just" eaLnBrk="0" hangingPunct="0">
              <a:defRPr/>
            </a:pPr>
            <a:endParaRPr lang="pt-BR" sz="2000" dirty="0">
              <a:solidFill>
                <a:srgbClr val="252525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pt-BR" sz="2000" dirty="0">
                <a:solidFill>
                  <a:srgbClr val="252525"/>
                </a:solidFill>
                <a:cs typeface="Arial" charset="0"/>
              </a:rPr>
              <a:t>IN: http://pt.wikipedia.org/wiki/Cidade</a:t>
            </a:r>
            <a:endParaRPr lang="pt-BR" sz="2000" dirty="0">
              <a:solidFill>
                <a:srgbClr val="0B008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71625" y="714375"/>
            <a:ext cx="7143750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Mas... E Juiz de Fora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Se vamos estudá-la e pesquisá-la como devemos proceder?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Em primeiro lugar: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  <a:r>
              <a:rPr lang="pt-BR" dirty="0" smtClean="0"/>
              <a:t>onhecer </a:t>
            </a:r>
            <a:r>
              <a:rPr lang="pt-BR" dirty="0"/>
              <a:t>sua história e geografia. </a:t>
            </a:r>
            <a:r>
              <a:rPr lang="pt-BR" dirty="0"/>
              <a:t>Mesmo que este são seja seu tema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 esteja apenas analisando uma escala territorial, isto é, um  recorte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espacial com um tema muito bem definido.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Por exemplo: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 - o rio Paraibuna no perímetro urbano de Juiz de Fora.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Em segundo lugar: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Estabelecer seus objetivos e justificá-los e </a:t>
            </a:r>
            <a:r>
              <a:rPr lang="pt-BR" dirty="0" smtClean="0"/>
              <a:t>remetê-los </a:t>
            </a:r>
            <a:r>
              <a:rPr lang="pt-BR" dirty="0"/>
              <a:t>ao período </a:t>
            </a:r>
            <a:r>
              <a:rPr lang="pt-BR" dirty="0" smtClean="0"/>
              <a:t>histórico </a:t>
            </a:r>
            <a:r>
              <a:rPr lang="pt-BR" dirty="0"/>
              <a:t>que também deve ser definido e justificado.</a:t>
            </a: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Pois apesar do rio Paraibuna ser um fenômenos hidrográfico, ao se constituir como elemento do espaço urbano ele incorporar funções que são demandas pelo cotidiano da cidade desde o início da história da cidade  até os dias atuais.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88" y="357188"/>
            <a:ext cx="8429625" cy="5663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Mas antes de apresentar os temas creio ser importante ainda se referindo ao domínio da </a:t>
            </a:r>
            <a:r>
              <a:rPr lang="pt-BR" dirty="0" smtClean="0"/>
              <a:t>História </a:t>
            </a:r>
            <a:r>
              <a:rPr lang="pt-BR" dirty="0"/>
              <a:t>e da geografia de Juiz de Fora </a:t>
            </a:r>
            <a:r>
              <a:rPr lang="pt-BR" dirty="0" err="1" smtClean="0"/>
              <a:t>periodicisar</a:t>
            </a:r>
            <a:r>
              <a:rPr lang="pt-BR" dirty="0" smtClean="0"/>
              <a:t> </a:t>
            </a:r>
            <a:r>
              <a:rPr lang="pt-BR" dirty="0"/>
              <a:t>a cidade para que seja possível compreender sua evolução espacial; Assim, poderíamos propor a seguinte cronologia: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1 – Da passagem do Caminho Novo por suas terras até 1850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A proto cidade dispersa entre as hospedarias, </a:t>
            </a:r>
            <a:r>
              <a:rPr lang="pt-BR" sz="1600" b="1" dirty="0" smtClean="0"/>
              <a:t>os arraiais, os equipamentos básicos, os pedágios </a:t>
            </a:r>
            <a:r>
              <a:rPr lang="pt-BR" sz="1600" b="1" dirty="0"/>
              <a:t>e as rotas</a:t>
            </a:r>
            <a:r>
              <a:rPr lang="pt-BR" sz="1600" b="1" dirty="0"/>
              <a:t>. (http://</a:t>
            </a:r>
            <a:r>
              <a:rPr lang="pt-BR" sz="1600" b="1" dirty="0" smtClean="0"/>
              <a:t>www.historiaehistoria.com.br/materia.</a:t>
            </a:r>
            <a:r>
              <a:rPr lang="pt-BR" sz="1600" b="1" dirty="0" err="1" smtClean="0"/>
              <a:t>cfm</a:t>
            </a:r>
            <a:r>
              <a:rPr lang="pt-BR" sz="1600" b="1" dirty="0" smtClean="0"/>
              <a:t>?</a:t>
            </a:r>
            <a:r>
              <a:rPr lang="pt-BR" sz="1600" b="1" dirty="0" err="1" smtClean="0"/>
              <a:t>tb</a:t>
            </a:r>
            <a:r>
              <a:rPr lang="pt-BR" sz="1600" b="1" dirty="0" smtClean="0"/>
              <a:t>=</a:t>
            </a:r>
            <a:r>
              <a:rPr lang="pt-BR" sz="1600" b="1" dirty="0" err="1" smtClean="0"/>
              <a:t>alunos&amp;id</a:t>
            </a:r>
            <a:r>
              <a:rPr lang="pt-BR" sz="1600" b="1" dirty="0" smtClean="0"/>
              <a:t>=306)</a:t>
            </a:r>
            <a:endParaRPr lang="pt-B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2 – De 1850 a 1988 – a criação da cidade, os loteamentos, os equipamentos urbanos, a </a:t>
            </a:r>
            <a:r>
              <a:rPr lang="pt-BR" sz="1600" b="1" dirty="0" smtClean="0"/>
              <a:t>rodovia União </a:t>
            </a:r>
            <a:r>
              <a:rPr lang="pt-BR" sz="1600" b="1" dirty="0"/>
              <a:t>e </a:t>
            </a:r>
            <a:r>
              <a:rPr lang="pt-BR" sz="1600" b="1" dirty="0" smtClean="0"/>
              <a:t>Indústria </a:t>
            </a:r>
            <a:r>
              <a:rPr lang="pt-BR" sz="1600" b="1" dirty="0"/>
              <a:t>e a ferrovia.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3 - De 1889 a 1930 – a industrialização fordista, os bancos e os créditos, os bondes e a crise sobre a cafeicultura regional.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4 – De 1930 a 1960 – o continuar da </a:t>
            </a:r>
            <a:r>
              <a:rPr lang="pt-BR" sz="1600" b="1" dirty="0" smtClean="0"/>
              <a:t>industrialização</a:t>
            </a:r>
            <a:r>
              <a:rPr lang="pt-BR" sz="1600" b="1" dirty="0"/>
              <a:t>, as instalações militares, a ampliação do setor público e dos serviços, a expansão urbana, a consolidação da capital Belo Horizonte, a arrancada da economia paulista, a inauguração de Brasília.</a:t>
            </a:r>
            <a:endParaRPr lang="pt-B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5 – De 1960 a 1990 – novo impulso industrial, a criação da UFJF, o IPPLAN, o projeto Cidades de Porte Médio, a BR 040, o neoliberalismo e as privatizações, o continuar da formação de bairros pobres e da periferia sócio-espacial.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88" y="285750"/>
            <a:ext cx="8786812" cy="5201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6 - De 1990 aos dias atuais – os condomínios, a expansão da cidade em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direção a BR 040, a Cidade Alta, a expansão dos equipamentos de logística, a expansão imobiliária e o retorno às áreas centrais e </a:t>
            </a:r>
            <a:r>
              <a:rPr lang="pt-BR" sz="1600" b="1" dirty="0" err="1"/>
              <a:t>peri-centrais</a:t>
            </a:r>
            <a:r>
              <a:rPr lang="pt-BR" sz="1600" b="1" dirty="0"/>
              <a:t>, expansão da universidades privadas e a consolidação da cidade universitária como área de lazer e cultura, sua expansão e sua inclusão como eixo viário urbano e suas </a:t>
            </a:r>
            <a:r>
              <a:rPr lang="pt-BR" sz="1600" b="1" dirty="0" err="1"/>
              <a:t>consequências</a:t>
            </a:r>
            <a:r>
              <a:rPr lang="pt-BR" sz="1600" b="1" dirty="0"/>
              <a:t>. </a:t>
            </a:r>
            <a:r>
              <a:rPr lang="pt-BR" sz="1600" b="1" dirty="0"/>
              <a:t>Problemas de trânsito e acessibilidade</a:t>
            </a:r>
            <a:r>
              <a:rPr lang="pt-BR" sz="1600" b="1" dirty="0" smtClean="0"/>
              <a:t>.</a:t>
            </a: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	Sobre este contexto histórico-espacial é que embasamos a proposta de estudo de algumas temáticas sobre a cidade de Juiz de Fora.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9459" name="Picture 4" descr="http://1.bp.blogspot.com/_Z_c7w9gjzgE/TBQ87_ThyhI/AAAAAAAAE5U/rwyQdSAgN4Q/s1600/juiz_fo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5"/>
            <a:ext cx="514353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14438" y="1214438"/>
            <a:ext cx="771525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Para Marx “ A cidade constitui o espaço da concentração, da população, </a:t>
            </a:r>
            <a:r>
              <a:rPr lang="pt-BR" sz="2000" dirty="0" smtClean="0"/>
              <a:t>dos </a:t>
            </a:r>
            <a:r>
              <a:rPr lang="pt-BR" sz="2000" dirty="0"/>
              <a:t>instrumentos de produção, do capital, dos prazeres e das necessidades, ao passo que o campo evidencia o oposto, o isolamento e a dispersão”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 A análise em questão coloca em evidência a importância das formações urbanas pós revolução industrial na consolidação do sistema capitalista em nível global.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IN: http://www.unicamp.br/cemarx/ANAIS%20IV%20COLOQUIO/comunica%E7%F5es/GT2/gt2m1c2.pdf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63" y="1285875"/>
            <a:ext cx="8429625" cy="3786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/>
              <a:t>Assim, o espaço urbano apresenta um sentido profundo, pois se revela condição, meio e produto da ação humana – pelo uso - ao longo do tempo. Esse sentido diz respeito à superação da idéia de cidade reduzida à simples localização dos fenômenos (da indústria, por exemplo), para revelá-la como sentido da vida humana em todas as suas dimensões, – de um lado, enquanto acumulação de tempos, e de outro, possibilidade sempre renovada de realização da vida. Assim, a cidade se realizaria também, como lugar do possível – possibilidade de um projeto voltado para o futuro</a:t>
            </a:r>
            <a:r>
              <a:rPr lang="pt-BR" sz="20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(CARLOS, Ana Fani </a:t>
            </a:r>
            <a:r>
              <a:rPr lang="pt-BR" sz="2000" dirty="0" err="1"/>
              <a:t>Alessandri</a:t>
            </a:r>
            <a:r>
              <a:rPr lang="pt-BR" sz="2000" dirty="0"/>
              <a:t>. O Espaço Urbano: Novos Escritos sobre a Cidade. São Paulo: FFLCH, 2007, 123p.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88" y="500063"/>
            <a:ext cx="7572375" cy="1477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1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Os </a:t>
            </a:r>
            <a:r>
              <a:rPr lang="pt-BR" b="1" dirty="0" err="1"/>
              <a:t>granjeamentos</a:t>
            </a:r>
            <a:r>
              <a:rPr lang="pt-BR" b="1" dirty="0"/>
              <a:t> </a:t>
            </a:r>
            <a:r>
              <a:rPr lang="pt-BR" dirty="0"/>
              <a:t>e o processo de valorização do solo e a função de segunda residência. A pré-história dos condomínios fechados? Ou etapa de ampliação do espaço urbanizado? Onde fica este bairro?</a:t>
            </a:r>
          </a:p>
        </p:txBody>
      </p:sp>
      <p:pic>
        <p:nvPicPr>
          <p:cNvPr id="30722" name="Picture 2" descr="http://www.inovarimoveisjf.com.br/imagens/imoveis/5405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214563"/>
            <a:ext cx="6096000" cy="3786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2532" name="CaixaDeTexto 5"/>
          <p:cNvSpPr txBox="1">
            <a:spLocks noChangeArrowheads="1"/>
          </p:cNvSpPr>
          <p:nvPr/>
        </p:nvSpPr>
        <p:spPr bwMode="auto">
          <a:xfrm>
            <a:off x="857250" y="6215063"/>
            <a:ext cx="6319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IN:http://www.inovarimoveisjf.com.br/imagens/imoveis/5405643.jpg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-s1WBO4UEbmc/Td-2H1-Jb-I/AAAAAAAADqw/lhjBgGhhYC0/s400/lago+decada+1960+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214563"/>
            <a:ext cx="381000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1071563" y="5429250"/>
            <a:ext cx="764381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IN: http://www.mariadoresguardo.com.br/2011/05/algum-lugar-de-juiz-de-fora-sem-data_27.html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4438" y="785813"/>
            <a:ext cx="7135812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2 : </a:t>
            </a:r>
            <a:r>
              <a:rPr lang="pt-BR" b="1" dirty="0"/>
              <a:t>Lagos e lagunas em Juiz de Fora</a:t>
            </a:r>
            <a:r>
              <a:rPr lang="pt-BR" dirty="0"/>
              <a:t>. Impacto ambiental num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passado </a:t>
            </a:r>
            <a:r>
              <a:rPr lang="pt-BR" dirty="0" smtClean="0"/>
              <a:t>sem </a:t>
            </a:r>
            <a:r>
              <a:rPr lang="pt-BR" dirty="0"/>
              <a:t>legislação de proteção ambiental.</a:t>
            </a: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	Bairro Eldorado: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88" y="357188"/>
            <a:ext cx="8110537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Os Bondes</a:t>
            </a:r>
            <a:r>
              <a:rPr lang="pt-BR" dirty="0" smtClean="0"/>
              <a:t>:</a:t>
            </a: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 extensão da malha viária, a modernização dos meios de transporte e 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linhas de bondes em Juiz de Fora. A ampliação do espaço produtivo fordista,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dos bairros populares e do fluxo de trabalhadores urbanos.</a:t>
            </a:r>
          </a:p>
        </p:txBody>
      </p:sp>
      <p:pic>
        <p:nvPicPr>
          <p:cNvPr id="33794" name="Picture 2" descr="http://3.bp.blogspot.com/_uQcmeZg5oUI/S7DHvi1SyyI/AAAAAAAABtw/lehJGkWuy_g/s1600/rua+botanag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286000"/>
            <a:ext cx="6929438" cy="3857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4580" name="CaixaDeTexto 5"/>
          <p:cNvSpPr txBox="1">
            <a:spLocks noChangeArrowheads="1"/>
          </p:cNvSpPr>
          <p:nvPr/>
        </p:nvSpPr>
        <p:spPr bwMode="auto">
          <a:xfrm>
            <a:off x="214313" y="6286500"/>
            <a:ext cx="8501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IN: http://3.bp.blogspot.com/_uQcmeZg5oUI/S7DHvi1SyyI/AAAAAAAABtw/lehJGkWuy_g/s1600/rua+botanagua.jpg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71625" y="1285875"/>
            <a:ext cx="6357938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Na sobrevida da economia mineradora e da escravidão, frente aos distúrbios que </a:t>
            </a:r>
            <a:r>
              <a:rPr lang="pt-BR" dirty="0" smtClean="0"/>
              <a:t>permaneceram, </a:t>
            </a:r>
            <a:r>
              <a:rPr lang="pt-BR" dirty="0"/>
              <a:t>o período regencial o Império investe na modernização do Caminho Novo. Esta tarefa foi dada ao então Chefe da Polícia de Ouro Preto, que tinha interesses econômicos na região das minas e tinha enfrentado a Revolta Mineira de </a:t>
            </a:r>
            <a:r>
              <a:rPr lang="pt-BR" dirty="0" smtClean="0"/>
              <a:t>1842</a:t>
            </a:r>
            <a:r>
              <a:rPr lang="pt-BR" dirty="0"/>
              <a:t>. (http://</a:t>
            </a:r>
            <a:r>
              <a:rPr lang="pt-BR" dirty="0" smtClean="0"/>
              <a:t>pt.wikipedia.org/wiki/Heinrich_Wilhelm_Ferdinand_Halfeld)</a:t>
            </a: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 engenheiro de minas e militar Henrique Halfeld fica então encarregado de melhorar as condições de transporte entre a capital d a província mineira- Ouro Preto e a capital do Império – Rio de Janeiro iniciando pelo trecho entre Ouro Preto e Paraibuna, onde os Tostes – família oriunda das Minas do ouro - tinham fazenda e com uma das filhas de quem Halfeld se casou.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813" y="857250"/>
            <a:ext cx="677595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4: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 </a:t>
            </a:r>
            <a:r>
              <a:rPr lang="pt-BR" b="1" dirty="0" err="1"/>
              <a:t>Jockey</a:t>
            </a:r>
            <a:r>
              <a:rPr lang="pt-BR" b="1" dirty="0"/>
              <a:t> </a:t>
            </a:r>
            <a:r>
              <a:rPr lang="pt-BR" b="1" dirty="0" err="1"/>
              <a:t>Club</a:t>
            </a:r>
            <a:r>
              <a:rPr lang="pt-BR" b="1" dirty="0"/>
              <a:t> de Juiz de Fora</a:t>
            </a:r>
            <a:r>
              <a:rPr lang="pt-BR" dirty="0"/>
              <a:t>. Equipamentos e expansão da cidade para 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lazer da elite e do empresariado local.</a:t>
            </a:r>
          </a:p>
        </p:txBody>
      </p:sp>
      <p:pic>
        <p:nvPicPr>
          <p:cNvPr id="34821" name="Picture 5" descr="http://2.bp.blogspot.com/-bSL6njmWTF4/UlqSIgM04AI/AAAAAAAAFd4/IQ5Yy03xQ7Y/s1600/j%C3%B3qu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25"/>
            <a:ext cx="5929312" cy="3786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214313" y="6215063"/>
            <a:ext cx="8062912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/>
              <a:t>IN: http://2.bp.blogspot.com/-bSL6njmWTF4/UlqSIgM04AI/AAAAAAAAFd4/IQ5Yy03xQ7Y/s1600/j%C3%B3quei.jpg</a:t>
            </a:r>
            <a:r>
              <a:rPr lang="pt-BR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75" y="1000125"/>
            <a:ext cx="6875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 </a:t>
            </a:r>
            <a:r>
              <a:rPr lang="pt-BR" b="1" dirty="0"/>
              <a:t>Aeroclube do Juiz de Fora</a:t>
            </a:r>
            <a:r>
              <a:rPr lang="pt-BR" dirty="0"/>
              <a:t>. A expansão ainda para oeste de equipamentos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de lazer da elite e onde é hoje o bairro Nova Era. O que explica esta inversão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g</a:t>
            </a:r>
            <a:r>
              <a:rPr lang="pt-BR" dirty="0" smtClean="0"/>
              <a:t>eográfica </a:t>
            </a:r>
            <a:r>
              <a:rPr lang="pt-BR" dirty="0"/>
              <a:t>de investimentos na cidade?</a:t>
            </a:r>
          </a:p>
        </p:txBody>
      </p:sp>
      <p:pic>
        <p:nvPicPr>
          <p:cNvPr id="38914" name="Picture 2" descr="http://i1020.photobucket.com/albums/af328/fly_jf16/AC3A9roClubedeJuizdeforaem1967guiailustradodeJFadolc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25"/>
            <a:ext cx="7515225" cy="3214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 rot="10800000" flipV="1">
            <a:off x="928686" y="5659418"/>
            <a:ext cx="67151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http://s1020.photobucket.c</a:t>
            </a:r>
            <a:r>
              <a:rPr lang="pt-BR" sz="1400" dirty="0"/>
              <a:t>om/user/fly_jf16/media/AC3A9roClubedeJuizdeforaem1967guiailustradodeJFadolcio.jpg.</a:t>
            </a:r>
            <a:r>
              <a:rPr lang="pt-BR" sz="1400" dirty="0" err="1"/>
              <a:t>html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38" y="357188"/>
            <a:ext cx="637014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6: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Vila Olavo Costa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Um momento de produção do exército industrial de reserva e da ausência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de política habitação social. O continuar da </a:t>
            </a:r>
            <a:r>
              <a:rPr lang="pt-BR" dirty="0" err="1"/>
              <a:t>precarização</a:t>
            </a:r>
            <a:r>
              <a:rPr lang="pt-BR" dirty="0"/>
              <a:t> urbana.</a:t>
            </a:r>
          </a:p>
        </p:txBody>
      </p:sp>
      <p:pic>
        <p:nvPicPr>
          <p:cNvPr id="27651" name="Picture 2" descr="http://3.bp.blogspot.com/-ie4CvI3onVI/UsgoIj948fI/AAAAAAAALHM/ExFL96iq6r8/s1600/vila+olavo+costa+novembro+1974+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857375"/>
            <a:ext cx="63436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aixaDeTexto 4"/>
          <p:cNvSpPr txBox="1">
            <a:spLocks noChangeArrowheads="1"/>
          </p:cNvSpPr>
          <p:nvPr/>
        </p:nvSpPr>
        <p:spPr bwMode="auto">
          <a:xfrm>
            <a:off x="214313" y="5929313"/>
            <a:ext cx="82153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IN: http://3.bp.blogspot.com/-ie4CvI3onVI/UsgoIj948fI/AAAAAAAALHM/ExFL96iq6r8/s1600/vila+olavo+costa+novembro+1974+res.jpg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88" y="857250"/>
            <a:ext cx="664964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7: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Poço Rico</a:t>
            </a:r>
            <a:r>
              <a:rPr lang="pt-BR" dirty="0"/>
              <a:t>. Um bairro onde se localiza  a Praça da República. Um momento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de expansão da classe média alta da cidade.</a:t>
            </a:r>
          </a:p>
        </p:txBody>
      </p:sp>
      <p:pic>
        <p:nvPicPr>
          <p:cNvPr id="28675" name="Picture 2" descr="http://juizdeforaconvention.com.br/v2/conteudo/userfiles/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714625"/>
            <a:ext cx="31337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4.bp.blogspot.com/_DTNdFWCESoY/TNa59C-TLMI/AAAAAAAAAvc/BQV2s1cxeRo/s1600/Po%C3%A7o+Rico+cr%C3%A9di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500"/>
            <a:ext cx="3929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CaixaDeTexto 5"/>
          <p:cNvSpPr txBox="1">
            <a:spLocks noChangeArrowheads="1"/>
          </p:cNvSpPr>
          <p:nvPr/>
        </p:nvSpPr>
        <p:spPr bwMode="auto">
          <a:xfrm>
            <a:off x="642938" y="6072188"/>
            <a:ext cx="7929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IN: </a:t>
            </a:r>
          </a:p>
        </p:txBody>
      </p:sp>
      <p:sp>
        <p:nvSpPr>
          <p:cNvPr id="28678" name="CaixaDeTexto 6"/>
          <p:cNvSpPr txBox="1">
            <a:spLocks noChangeArrowheads="1"/>
          </p:cNvSpPr>
          <p:nvPr/>
        </p:nvSpPr>
        <p:spPr bwMode="auto">
          <a:xfrm>
            <a:off x="795338" y="5929313"/>
            <a:ext cx="77771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400"/>
          </a:p>
          <a:p>
            <a:endParaRPr lang="pt-BR" sz="1400"/>
          </a:p>
          <a:p>
            <a:r>
              <a:rPr lang="pt-BR" sz="1400"/>
              <a:t> http://wellersoncassimiro.blogspot.com.br/2010/11/juiz-de-fora-bairro-poco-rico.html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813" y="714375"/>
            <a:ext cx="675710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8: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O </a:t>
            </a:r>
            <a:r>
              <a:rPr lang="pt-BR" b="1" dirty="0" smtClean="0"/>
              <a:t>bairro </a:t>
            </a:r>
            <a:r>
              <a:rPr lang="pt-BR" b="1" dirty="0"/>
              <a:t>Mariano Procópio</a:t>
            </a:r>
            <a:r>
              <a:rPr lang="pt-BR" dirty="0"/>
              <a:t>. </a:t>
            </a:r>
            <a:r>
              <a:rPr lang="pt-BR" dirty="0"/>
              <a:t>Um bairro com um diferencial no seu projeto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 urbanístico. Um bairro de classe média e média alta.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357438"/>
            <a:ext cx="7358062" cy="3929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50" y="357188"/>
            <a:ext cx="8501063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9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Vegetação Natural e Paisagismo</a:t>
            </a:r>
            <a:r>
              <a:rPr lang="pt-BR" dirty="0"/>
              <a:t>. </a:t>
            </a:r>
            <a:r>
              <a:rPr lang="pt-BR" b="1" dirty="0"/>
              <a:t>Os parques da cidade</a:t>
            </a:r>
            <a:r>
              <a:rPr lang="pt-BR" dirty="0"/>
              <a:t>.</a:t>
            </a: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 desmatamento, a </a:t>
            </a:r>
            <a:r>
              <a:rPr lang="pt-BR" dirty="0" err="1"/>
              <a:t>maria</a:t>
            </a:r>
            <a:r>
              <a:rPr lang="pt-BR" dirty="0"/>
              <a:t> fumaça e o uso do forno a lenha. O </a:t>
            </a:r>
            <a:r>
              <a:rPr lang="pt-BR" dirty="0" err="1"/>
              <a:t>embelazamento</a:t>
            </a:r>
            <a:r>
              <a:rPr lang="pt-BR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 cidade através do Paisagismo. O parque Halfeld, o parque Mariano Procópio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 o Parque da </a:t>
            </a:r>
            <a:r>
              <a:rPr lang="pt-BR" dirty="0" err="1"/>
              <a:t>Laginha</a:t>
            </a:r>
            <a:r>
              <a:rPr lang="pt-BR" dirty="0"/>
              <a:t>. Diferentes momentos, diferentes processos, diferentes paisagens.</a:t>
            </a:r>
          </a:p>
        </p:txBody>
      </p:sp>
      <p:pic>
        <p:nvPicPr>
          <p:cNvPr id="40962" name="Picture 2" descr="http://i585.photobucket.com/albums/ss295/fly_jf5/1223_zps89a4d217.jpg~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643188"/>
            <a:ext cx="6357937" cy="3714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571500" y="6429375"/>
            <a:ext cx="8572500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IN: http://i585.photobucket.com/albums/ss295/fly_jf5/1223_zps89a4d217.jpg</a:t>
            </a:r>
            <a:r>
              <a:rPr lang="pt-BR" sz="1400" dirty="0" err="1"/>
              <a:t>~original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8313" y="404813"/>
            <a:ext cx="7327900" cy="46466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Tema 10:</a:t>
            </a:r>
          </a:p>
          <a:p>
            <a:r>
              <a:rPr lang="pt-BR" b="1" dirty="0">
                <a:solidFill>
                  <a:srgbClr val="000000"/>
                </a:solidFill>
              </a:rPr>
              <a:t>Os clubes</a:t>
            </a:r>
            <a:r>
              <a:rPr lang="pt-BR" dirty="0">
                <a:solidFill>
                  <a:srgbClr val="000000"/>
                </a:solidFill>
              </a:rPr>
              <a:t>. </a:t>
            </a:r>
          </a:p>
          <a:p>
            <a:r>
              <a:rPr lang="pt-BR" dirty="0">
                <a:solidFill>
                  <a:srgbClr val="000000"/>
                </a:solidFill>
              </a:rPr>
              <a:t>Vida social de bairro, de lazer e esporte na cidade. Os diversos </a:t>
            </a:r>
          </a:p>
          <a:p>
            <a:r>
              <a:rPr lang="pt-BR" dirty="0">
                <a:solidFill>
                  <a:srgbClr val="000000"/>
                </a:solidFill>
              </a:rPr>
              <a:t>tipos de clube. E seu significado nos diferentes momentos da cidade. </a:t>
            </a:r>
          </a:p>
          <a:p>
            <a:r>
              <a:rPr lang="pt-BR" dirty="0">
                <a:solidFill>
                  <a:srgbClr val="000000"/>
                </a:solidFill>
              </a:rPr>
              <a:t>Clubes de associações profissionais, clubes militares.</a:t>
            </a:r>
          </a:p>
          <a:p>
            <a:r>
              <a:rPr lang="pt-BR" dirty="0">
                <a:solidFill>
                  <a:srgbClr val="000000"/>
                </a:solidFill>
              </a:rPr>
              <a:t>A base da representação na liga dos esportes do estado e do país.</a:t>
            </a:r>
          </a:p>
          <a:p>
            <a:r>
              <a:rPr lang="pt-BR" dirty="0">
                <a:solidFill>
                  <a:srgbClr val="000000"/>
                </a:solidFill>
              </a:rPr>
              <a:t>Clubes nos aforas da cidade, </a:t>
            </a:r>
            <a:r>
              <a:rPr lang="pt-BR" dirty="0" smtClean="0">
                <a:solidFill>
                  <a:srgbClr val="000000"/>
                </a:solidFill>
              </a:rPr>
              <a:t>clubes de campo: lazer </a:t>
            </a:r>
            <a:r>
              <a:rPr lang="pt-BR" dirty="0">
                <a:solidFill>
                  <a:srgbClr val="000000"/>
                </a:solidFill>
              </a:rPr>
              <a:t>de final de semana.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Lista de clubes na cidade: 44.</a:t>
            </a:r>
          </a:p>
          <a:p>
            <a:r>
              <a:rPr lang="pt-BR" dirty="0">
                <a:solidFill>
                  <a:srgbClr val="000000"/>
                </a:solidFill>
                <a:hlinkClick r:id="rId2"/>
              </a:rPr>
              <a:t>http://www.pjf.mg.gov.br/cidade/lista_cidade/clubes.</a:t>
            </a:r>
            <a:r>
              <a:rPr lang="pt-BR" dirty="0" err="1">
                <a:solidFill>
                  <a:srgbClr val="000000"/>
                </a:solidFill>
                <a:hlinkClick r:id="rId2"/>
              </a:rPr>
              <a:t>php</a:t>
            </a:r>
            <a:r>
              <a:rPr lang="pt-BR" dirty="0">
                <a:solidFill>
                  <a:srgbClr val="000000"/>
                </a:solidFill>
              </a:rPr>
              <a:t>  </a:t>
            </a:r>
            <a:r>
              <a:rPr lang="pt-BR" sz="1400" dirty="0">
                <a:solidFill>
                  <a:srgbClr val="000000"/>
                </a:solidFill>
              </a:rPr>
              <a:t>Foto:</a:t>
            </a:r>
            <a:r>
              <a:rPr lang="pt-BR" sz="1400" dirty="0">
                <a:solidFill>
                  <a:schemeClr val="tx1"/>
                </a:solidFill>
              </a:rPr>
              <a:t>http://defender.org.br/noticias/a-polemica-do-destombamento-em-juiz-de-fora-mg-2</a:t>
            </a:r>
            <a:r>
              <a:rPr lang="pt-BR" sz="1400" dirty="0">
                <a:solidFill>
                  <a:schemeClr val="tx1"/>
                </a:solidFill>
                <a:latin typeface="Arial" charset="0"/>
              </a:rPr>
              <a:t>/</a:t>
            </a:r>
            <a:endParaRPr lang="pt-BR" sz="1400" dirty="0">
              <a:solidFill>
                <a:srgbClr val="000000"/>
              </a:solidFill>
            </a:endParaRPr>
          </a:p>
          <a:p>
            <a:endParaRPr lang="pt-BR" sz="1400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1749" name="AutoShape 5" descr="244995517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31751" name="AutoShape 7" descr="244995517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pic>
        <p:nvPicPr>
          <p:cNvPr id="31753" name="Picture 9" descr="Clube J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429000"/>
            <a:ext cx="5465762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63" y="1071563"/>
            <a:ext cx="608063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Tema </a:t>
            </a:r>
            <a:r>
              <a:rPr lang="pt-BR" dirty="0" smtClean="0"/>
              <a:t>11:</a:t>
            </a: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b="1" dirty="0"/>
              <a:t>Os pequenos produtores</a:t>
            </a:r>
            <a:r>
              <a:rPr lang="pt-BR" dirty="0"/>
              <a:t>, o cinturão verde da cidade e a feira livre.</a:t>
            </a:r>
          </a:p>
          <a:p>
            <a:pPr>
              <a:defRPr/>
            </a:pPr>
            <a:r>
              <a:rPr lang="pt-BR" dirty="0"/>
              <a:t>Desafios da concorrência da produção comercial e o mercado local.</a:t>
            </a:r>
          </a:p>
        </p:txBody>
      </p:sp>
      <p:pic>
        <p:nvPicPr>
          <p:cNvPr id="32771" name="Picture 2" descr="http://quasefocas.files.wordpress.com/2014/06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64318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50" y="1000125"/>
            <a:ext cx="7969250" cy="3714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Tema </a:t>
            </a:r>
            <a:r>
              <a:rPr lang="pt-BR" dirty="0" smtClean="0"/>
              <a:t>12:</a:t>
            </a: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De volta ao passado ou rumo ao futuro? O incremento ao transporte público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de passageiros para trabalho, cultura e lazer.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O trem urbano, suburbano e de turismo em Juiz de Fora</a:t>
            </a:r>
            <a:r>
              <a:rPr lang="pt-BR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https://www.youtube.com/user/amigosdotrem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1986" name="Picture 2" descr="http://2.bp.blogspot.com/-am4EOAnbZGk/U3gA8i-djjI/AAAAAAAABbA/sGlVvcKmyuE/s1600/DSC0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786188"/>
            <a:ext cx="5715000" cy="2714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75" y="571500"/>
            <a:ext cx="7358063" cy="6294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Os maiores desafios:</a:t>
            </a:r>
          </a:p>
          <a:p>
            <a:r>
              <a:rPr lang="pt-BR">
                <a:solidFill>
                  <a:srgbClr val="000000"/>
                </a:solidFill>
              </a:rPr>
              <a:t>A pesquisa de arquivo e documental.</a:t>
            </a:r>
          </a:p>
          <a:p>
            <a:r>
              <a:rPr lang="pt-BR">
                <a:solidFill>
                  <a:srgbClr val="000000"/>
                </a:solidFill>
              </a:rPr>
              <a:t>A leitura da bibliografia impressa e das fontes primárias.</a:t>
            </a:r>
          </a:p>
          <a:p>
            <a:r>
              <a:rPr lang="pt-BR">
                <a:solidFill>
                  <a:srgbClr val="000000"/>
                </a:solidFill>
              </a:rPr>
              <a:t>O conhecimento da legislação urbana básica, do plano diretor, do Estatuto da Cidade.</a:t>
            </a:r>
          </a:p>
          <a:p>
            <a:r>
              <a:rPr lang="pt-BR">
                <a:solidFill>
                  <a:srgbClr val="000000"/>
                </a:solidFill>
              </a:rPr>
              <a:t>Ex: a atual polêmica sobre a </a:t>
            </a:r>
            <a:r>
              <a:rPr lang="pt-BR" b="1">
                <a:solidFill>
                  <a:schemeClr val="tx1"/>
                </a:solidFill>
              </a:rPr>
              <a:t>Lei de Edificações ou Código de Obras</a:t>
            </a:r>
          </a:p>
          <a:p>
            <a:r>
              <a:rPr lang="pt-BR" sz="1400">
                <a:solidFill>
                  <a:schemeClr val="tx1"/>
                </a:solidFill>
              </a:rPr>
              <a:t>IN:  </a:t>
            </a:r>
            <a:r>
              <a:rPr lang="pt-BR" sz="1400">
                <a:solidFill>
                  <a:schemeClr val="tx1"/>
                </a:solidFill>
                <a:hlinkClick r:id="rId2"/>
              </a:rPr>
              <a:t>http://blogdopetcivil.com/2013/11/22/a-polemica-lei-de-edificacoes-da-cidade-de-juiz-de-fora/</a:t>
            </a:r>
            <a:endParaRPr lang="pt-BR" sz="1400">
              <a:solidFill>
                <a:schemeClr val="tx1"/>
              </a:solidFill>
            </a:endParaRPr>
          </a:p>
          <a:p>
            <a:endParaRPr lang="pt-BR" sz="1400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0000"/>
                </a:solidFill>
              </a:rPr>
              <a:t>Acesso e confecção de mapas. Softwares legais.</a:t>
            </a:r>
          </a:p>
          <a:p>
            <a:r>
              <a:rPr lang="pt-BR">
                <a:solidFill>
                  <a:srgbClr val="000000"/>
                </a:solidFill>
              </a:rPr>
              <a:t>O trabalho de campo.</a:t>
            </a:r>
          </a:p>
          <a:p>
            <a:endParaRPr lang="pt-BR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0000"/>
                </a:solidFill>
              </a:rPr>
              <a:t>Não esqueça de visitar o site de todos os programas de pós-graduação e do catálogo de teses da CAPES</a:t>
            </a:r>
          </a:p>
          <a:p>
            <a:r>
              <a:rPr lang="pt-BR">
                <a:solidFill>
                  <a:srgbClr val="000000"/>
                </a:solidFill>
              </a:rPr>
              <a:t>http://bancodeteses.capes.gov.br/</a:t>
            </a:r>
          </a:p>
          <a:p>
            <a:endParaRPr lang="pt-BR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0000"/>
                </a:solidFill>
              </a:rPr>
              <a:t>Ex: Pós Graduação em Ambiente Construído </a:t>
            </a:r>
            <a:r>
              <a:rPr lang="pt-BR">
                <a:solidFill>
                  <a:srgbClr val="000000"/>
                </a:solidFill>
                <a:hlinkClick r:id="rId3"/>
              </a:rPr>
              <a:t>http://www.ufjf.br/ambienteconstruido/</a:t>
            </a:r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0000"/>
                </a:solidFill>
              </a:rPr>
              <a:t>Programa de Pós Graduação em Serviço Social</a:t>
            </a:r>
          </a:p>
          <a:p>
            <a:r>
              <a:rPr lang="pt-BR">
                <a:solidFill>
                  <a:srgbClr val="000000"/>
                </a:solidFill>
                <a:hlinkClick r:id="rId4"/>
              </a:rPr>
              <a:t>http://www.ufjf.br/ppgservicosocial/</a:t>
            </a:r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0000"/>
                </a:solidFill>
              </a:rPr>
              <a:t>Programa de Pós Graduação em Ecologia</a:t>
            </a:r>
          </a:p>
          <a:p>
            <a:r>
              <a:rPr lang="pt-BR">
                <a:solidFill>
                  <a:srgbClr val="000000"/>
                </a:solidFill>
              </a:rPr>
              <a:t>http://www.ufjf.br/ecologia/</a:t>
            </a:r>
          </a:p>
          <a:p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750888"/>
            <a:ext cx="5786438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Viúvo Halfeld</a:t>
            </a:r>
            <a:r>
              <a:rPr lang="pt-BR" dirty="0"/>
              <a:t> herda terras na região, muda o traçado da estrada pelo vale da Graminha – Alto </a:t>
            </a:r>
            <a:r>
              <a:rPr lang="pt-BR" dirty="0" smtClean="0"/>
              <a:t>dos </a:t>
            </a:r>
            <a:r>
              <a:rPr lang="pt-BR" dirty="0"/>
              <a:t>Passos, onde já existia um pouso e inicia o mercado de terras urbano ao lotear sua herança exatamente onde se inicia a expansão da localidade, entre o rio </a:t>
            </a:r>
            <a:r>
              <a:rPr lang="pt-BR" dirty="0"/>
              <a:t>Paraibuna e o Alto dos Passos.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Em 1850 é criado o município desmembrado de Barbacena e Paraibuna é elevada a categoria de vila com o nome de Santo Antônio do Paraibuna, e em 1856 a cidade. Em 1865, talvez por influencias maçônicas, a cidade vê seu nome laicizado para Juiz de Fora por proposta do Barão de São Marcelino. A cidade cresce na medida dos bons negócios do café.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188" y="188913"/>
            <a:ext cx="7072312" cy="7294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Bibliografia:</a:t>
            </a:r>
          </a:p>
          <a:p>
            <a:r>
              <a:rPr lang="pt-BR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Abreu</a:t>
            </a:r>
            <a:r>
              <a:rPr lang="pt-BR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Christiane Silva de - FAVELAS EM JUIZ DE FORA: A OCULTAÇÃO DO FENÔMENO. Revista LIBERTAS , Juiz de Fora, v.4, n.1, p. 146 - 170, jul / 2010.In: </a:t>
            </a:r>
            <a:r>
              <a:rPr lang="pt-BR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hlinkClick r:id="rId2" action="ppaction://hlinkfile"/>
              </a:rPr>
              <a:t>file:///C:/Documents%20and%20Settings/Maria%20Lucia/Meus%20documentos/Downloads/favelas%20em%20juiz%20de%20fora.pdf</a:t>
            </a:r>
            <a:endParaRPr lang="pt-BR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pt-BR" b="1" dirty="0">
                <a:solidFill>
                  <a:srgbClr val="000000"/>
                </a:solidFill>
              </a:rPr>
              <a:t>Amigos do Trem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dirty="0">
                <a:solidFill>
                  <a:srgbClr val="000000"/>
                </a:solidFill>
                <a:hlinkClick r:id="rId3"/>
              </a:rPr>
              <a:t>http://2.bp.blogspot.com/-</a:t>
            </a:r>
            <a:r>
              <a:rPr lang="pt-BR" dirty="0" smtClean="0">
                <a:solidFill>
                  <a:srgbClr val="000000"/>
                </a:solidFill>
                <a:hlinkClick r:id="rId3"/>
              </a:rPr>
              <a:t>am4EOAnbZGk/U3gA8i-djjI/AAAAAAAABbA/sGlVvcKmyuE/s1600/DSC00050.JPG</a:t>
            </a:r>
            <a:endParaRPr lang="pt-BR" dirty="0" smtClean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  <a:cs typeface="Calibri" pitchFamily="34" charset="0"/>
            </a:endParaRPr>
          </a:p>
          <a:p>
            <a:r>
              <a:rPr lang="pt-BR" b="1" smtClean="0">
                <a:solidFill>
                  <a:srgbClr val="030303"/>
                </a:solidFill>
              </a:rPr>
              <a:t>Bibliografia sobre Juiz de Fora</a:t>
            </a:r>
            <a:r>
              <a:rPr lang="pt-BR" smtClean="0">
                <a:solidFill>
                  <a:srgbClr val="030303"/>
                </a:solidFill>
              </a:rPr>
              <a:t> - http://www.ufjf.br/bibliojf/publicacoes</a:t>
            </a:r>
            <a:r>
              <a:rPr lang="pt-BR" smtClean="0">
                <a:solidFill>
                  <a:schemeClr val="tx1"/>
                </a:solidFill>
              </a:rPr>
              <a:t> </a:t>
            </a:r>
            <a:r>
              <a:rPr lang="pt-BR" smtClean="0">
                <a:solidFill>
                  <a:srgbClr val="030303"/>
                </a:solidFill>
                <a:cs typeface="Times New Roman" pitchFamily="18" charset="0"/>
              </a:rPr>
              <a:t>/</a:t>
            </a:r>
            <a:endParaRPr lang="pt-BR">
              <a:solidFill>
                <a:schemeClr val="tx1"/>
              </a:solidFill>
              <a:cs typeface="Calibri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pPr eaLnBrk="0" hangingPunct="0"/>
            <a:r>
              <a:rPr lang="pt-BR" b="1" dirty="0">
                <a:solidFill>
                  <a:schemeClr val="tx1"/>
                </a:solidFill>
              </a:rPr>
              <a:t>Blog Maria do Resguardo</a:t>
            </a:r>
            <a:r>
              <a:rPr lang="pt-BR" dirty="0">
                <a:solidFill>
                  <a:schemeClr val="tx1"/>
                </a:solidFill>
              </a:rPr>
              <a:t> - </a:t>
            </a:r>
            <a:r>
              <a:rPr lang="pt-BR" dirty="0">
                <a:solidFill>
                  <a:schemeClr val="tx1"/>
                </a:solidFill>
                <a:hlinkClick r:id="rId4"/>
              </a:rPr>
              <a:t>http://www.mariadoresguardo.com.br/</a:t>
            </a:r>
            <a:endParaRPr lang="pt-BR" dirty="0">
              <a:solidFill>
                <a:schemeClr val="tx1"/>
              </a:solidFill>
            </a:endParaRPr>
          </a:p>
          <a:p>
            <a:pPr eaLnBrk="0" hangingPunct="0"/>
            <a:r>
              <a:rPr lang="pt-BR" dirty="0" err="1">
                <a:solidFill>
                  <a:schemeClr val="tx1"/>
                </a:solidFill>
              </a:rPr>
              <a:t>Loures</a:t>
            </a:r>
            <a:r>
              <a:rPr lang="pt-BR" dirty="0">
                <a:solidFill>
                  <a:schemeClr val="tx1"/>
                </a:solidFill>
              </a:rPr>
              <a:t> , Moema </a:t>
            </a:r>
            <a:r>
              <a:rPr lang="pt-BR" dirty="0" err="1">
                <a:solidFill>
                  <a:schemeClr val="tx1"/>
                </a:solidFill>
              </a:rPr>
              <a:t>Falci</a:t>
            </a:r>
            <a:r>
              <a:rPr lang="pt-BR" dirty="0">
                <a:solidFill>
                  <a:schemeClr val="tx1"/>
                </a:solidFill>
              </a:rPr>
              <a:t> - </a:t>
            </a:r>
            <a:r>
              <a:rPr lang="pt-BR" dirty="0" err="1">
                <a:solidFill>
                  <a:schemeClr val="tx1"/>
                </a:solidFill>
              </a:rPr>
              <a:t>Agorafobia</a:t>
            </a:r>
            <a:r>
              <a:rPr lang="pt-BR" dirty="0">
                <a:solidFill>
                  <a:schemeClr val="tx1"/>
                </a:solidFill>
              </a:rPr>
              <a:t>: repensando a cidade através da periferia. IN: </a:t>
            </a:r>
            <a:r>
              <a:rPr lang="pt-BR" dirty="0">
                <a:solidFill>
                  <a:schemeClr val="tx1"/>
                </a:solidFill>
                <a:hlinkClick r:id="rId5" action="ppaction://hlinkfile"/>
              </a:rPr>
              <a:t>file:///C:/Documents%20and%20Settings/Maria%20Lucia/Meus%20documentos/Downloads/3165-6308-1-SM.pdf</a:t>
            </a:r>
            <a:endParaRPr lang="pt-BR" dirty="0">
              <a:solidFill>
                <a:schemeClr val="tx1"/>
              </a:solidFill>
            </a:endParaRPr>
          </a:p>
          <a:p>
            <a:pPr eaLnBrk="0" hangingPunct="0"/>
            <a:endParaRPr lang="pt-BR" dirty="0">
              <a:solidFill>
                <a:schemeClr val="tx1"/>
              </a:solidFill>
            </a:endParaRPr>
          </a:p>
          <a:p>
            <a:pPr eaLnBrk="0" hangingPunct="0"/>
            <a:r>
              <a:rPr lang="pt-BR" b="1" dirty="0">
                <a:solidFill>
                  <a:srgbClr val="000000"/>
                </a:solidFill>
              </a:rPr>
              <a:t>Braga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Rhalf</a:t>
            </a:r>
            <a:r>
              <a:rPr lang="pt-BR" dirty="0">
                <a:solidFill>
                  <a:srgbClr val="000000"/>
                </a:solidFill>
              </a:rPr>
              <a:t>  Magalhães - O ESPAÇO GEOGRÁFICO: UM ESFORÇO DE DEFINIÇÃO. São Paulo: GEOUSP - Espaço e Tempo, São Paulo, Nº 22, pp. 65 - 72, 2007</a:t>
            </a:r>
          </a:p>
          <a:p>
            <a:pPr eaLnBrk="0" hangingPunct="0"/>
            <a:endParaRPr lang="pt-BR" dirty="0">
              <a:solidFill>
                <a:srgbClr val="000000"/>
              </a:solidFill>
            </a:endParaRPr>
          </a:p>
          <a:p>
            <a:pPr eaLnBrk="0" hangingPunct="0"/>
            <a:r>
              <a:rPr lang="pt-BR" b="1" dirty="0">
                <a:solidFill>
                  <a:srgbClr val="030303"/>
                </a:solidFill>
              </a:rPr>
              <a:t>Carlos</a:t>
            </a:r>
            <a:r>
              <a:rPr lang="pt-BR" dirty="0">
                <a:solidFill>
                  <a:srgbClr val="030303"/>
                </a:solidFill>
              </a:rPr>
              <a:t> , </a:t>
            </a:r>
            <a:r>
              <a:rPr lang="pt-BR" i="1" dirty="0">
                <a:solidFill>
                  <a:srgbClr val="030303"/>
                </a:solidFill>
              </a:rPr>
              <a:t>ANA</a:t>
            </a:r>
            <a:r>
              <a:rPr lang="pt-BR" dirty="0">
                <a:solidFill>
                  <a:srgbClr val="030303"/>
                </a:solidFill>
              </a:rPr>
              <a:t> </a:t>
            </a:r>
            <a:r>
              <a:rPr lang="pt-BR" i="1" dirty="0">
                <a:solidFill>
                  <a:srgbClr val="030303"/>
                </a:solidFill>
              </a:rPr>
              <a:t>FANI</a:t>
            </a:r>
            <a:r>
              <a:rPr lang="pt-BR" dirty="0">
                <a:solidFill>
                  <a:srgbClr val="030303"/>
                </a:solidFill>
              </a:rPr>
              <a:t> ALESSANDRI - O ESPAÇO URBANO Novos Escritos Sobre a </a:t>
            </a:r>
            <a:r>
              <a:rPr lang="pt-BR" i="1" dirty="0" err="1">
                <a:solidFill>
                  <a:srgbClr val="030303"/>
                </a:solidFill>
              </a:rPr>
              <a:t>Cidade</a:t>
            </a:r>
            <a:r>
              <a:rPr lang="pt-BR" dirty="0" err="1">
                <a:solidFill>
                  <a:srgbClr val="030303"/>
                </a:solidFill>
              </a:rPr>
              <a:t>FFLCH</a:t>
            </a:r>
            <a:r>
              <a:rPr lang="pt-BR" dirty="0">
                <a:solidFill>
                  <a:srgbClr val="030303"/>
                </a:solidFill>
              </a:rPr>
              <a:t> São Paulo, 2007 In: </a:t>
            </a:r>
            <a:r>
              <a:rPr lang="pt-BR" dirty="0">
                <a:solidFill>
                  <a:srgbClr val="030303"/>
                </a:solidFill>
                <a:hlinkClick r:id="rId6"/>
              </a:rPr>
              <a:t>http://gesp.fflch.usp.br/sites/gesp.</a:t>
            </a:r>
            <a:r>
              <a:rPr lang="pt-BR" dirty="0" err="1">
                <a:solidFill>
                  <a:srgbClr val="030303"/>
                </a:solidFill>
                <a:hlinkClick r:id="rId6"/>
              </a:rPr>
              <a:t>fflch</a:t>
            </a:r>
            <a:r>
              <a:rPr lang="pt-BR" dirty="0">
                <a:solidFill>
                  <a:srgbClr val="030303"/>
                </a:solidFill>
                <a:hlinkClick r:id="rId6"/>
              </a:rPr>
              <a:t>.</a:t>
            </a:r>
            <a:r>
              <a:rPr lang="pt-BR" dirty="0" err="1">
                <a:solidFill>
                  <a:srgbClr val="030303"/>
                </a:solidFill>
                <a:hlinkClick r:id="rId6"/>
              </a:rPr>
              <a:t>usp</a:t>
            </a:r>
            <a:r>
              <a:rPr lang="pt-BR" dirty="0">
                <a:solidFill>
                  <a:srgbClr val="030303"/>
                </a:solidFill>
                <a:hlinkClick r:id="rId6"/>
              </a:rPr>
              <a:t>.</a:t>
            </a:r>
            <a:r>
              <a:rPr lang="pt-BR" dirty="0" err="1">
                <a:solidFill>
                  <a:srgbClr val="030303"/>
                </a:solidFill>
                <a:hlinkClick r:id="rId6"/>
              </a:rPr>
              <a:t>br</a:t>
            </a:r>
            <a:r>
              <a:rPr lang="pt-BR" dirty="0">
                <a:solidFill>
                  <a:srgbClr val="030303"/>
                </a:solidFill>
                <a:hlinkClick r:id="rId6"/>
              </a:rPr>
              <a:t>/files/Espaco_urbano.pdf</a:t>
            </a:r>
            <a:endParaRPr lang="pt-BR" dirty="0">
              <a:solidFill>
                <a:srgbClr val="030303"/>
              </a:solidFill>
            </a:endParaRPr>
          </a:p>
          <a:p>
            <a:pPr eaLnBrk="0" hangingPunct="0"/>
            <a:endParaRPr lang="pt-BR" dirty="0">
              <a:solidFill>
                <a:schemeClr val="tx1"/>
              </a:solidFill>
            </a:endParaRPr>
          </a:p>
          <a:p>
            <a:pPr eaLnBrk="0" hangingPunct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0" y="0"/>
            <a:ext cx="184150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bIns="38088" anchor="ctr">
            <a:spAutoFit/>
          </a:bodyPr>
          <a:lstStyle/>
          <a:p>
            <a:pPr eaLnBrk="0" hangingPunct="0"/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115889"/>
            <a:ext cx="6684988" cy="7294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pt-BR" dirty="0">
              <a:solidFill>
                <a:srgbClr val="030303"/>
              </a:solidFill>
            </a:endParaRPr>
          </a:p>
          <a:p>
            <a:pPr eaLnBrk="0" hangingPunct="0"/>
            <a:r>
              <a:rPr lang="pt-BR" b="1" dirty="0">
                <a:solidFill>
                  <a:srgbClr val="000000"/>
                </a:solidFill>
              </a:rPr>
              <a:t>Cidade</a:t>
            </a:r>
            <a:r>
              <a:rPr lang="pt-BR" dirty="0">
                <a:solidFill>
                  <a:srgbClr val="000000"/>
                </a:solidFill>
              </a:rPr>
              <a:t>.  In: </a:t>
            </a:r>
            <a:r>
              <a:rPr lang="pt-BR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pt-BR" dirty="0" smtClean="0">
                <a:solidFill>
                  <a:srgbClr val="000000"/>
                </a:solidFill>
                <a:hlinkClick r:id="rId2"/>
              </a:rPr>
              <a:t>pt.wikipedia.org/wiki/Cidade</a:t>
            </a:r>
            <a:endParaRPr lang="pt-BR" dirty="0" smtClean="0">
              <a:solidFill>
                <a:srgbClr val="000000"/>
              </a:solidFill>
            </a:endParaRPr>
          </a:p>
          <a:p>
            <a:pPr eaLnBrk="0" hangingPunct="0"/>
            <a:endParaRPr lang="pt-BR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pt-BR" b="1" dirty="0" err="1" smtClean="0">
                <a:solidFill>
                  <a:srgbClr val="000000"/>
                </a:solidFill>
              </a:rPr>
              <a:t>Goitia</a:t>
            </a:r>
            <a:r>
              <a:rPr lang="pt-BR" dirty="0" smtClean="0">
                <a:solidFill>
                  <a:srgbClr val="000000"/>
                </a:solidFill>
              </a:rPr>
              <a:t>, Fernando </a:t>
            </a:r>
            <a:r>
              <a:rPr lang="pt-BR" dirty="0" err="1" smtClean="0">
                <a:solidFill>
                  <a:srgbClr val="000000"/>
                </a:solidFill>
              </a:rPr>
              <a:t>Chueca</a:t>
            </a:r>
            <a:r>
              <a:rPr lang="pt-BR" dirty="0" smtClean="0">
                <a:solidFill>
                  <a:srgbClr val="000000"/>
                </a:solidFill>
              </a:rPr>
              <a:t>. Breve história do urbanismo. Ed. Presença, Portugal/ Martins Fontes, Brasil, 1982.</a:t>
            </a:r>
            <a:endParaRPr lang="pt-BR" dirty="0">
              <a:solidFill>
                <a:srgbClr val="000000"/>
              </a:solidFill>
            </a:endParaRPr>
          </a:p>
          <a:p>
            <a:pPr eaLnBrk="0" hangingPunct="0"/>
            <a:endParaRPr lang="pt-BR" dirty="0">
              <a:solidFill>
                <a:srgbClr val="000000"/>
              </a:solidFill>
            </a:endParaRPr>
          </a:p>
          <a:p>
            <a:pPr eaLnBrk="0" hangingPunct="0"/>
            <a:r>
              <a:rPr lang="pt-BR" b="1" dirty="0">
                <a:solidFill>
                  <a:srgbClr val="000000"/>
                </a:solidFill>
              </a:rPr>
              <a:t>Harvey</a:t>
            </a:r>
            <a:r>
              <a:rPr lang="pt-BR" dirty="0">
                <a:solidFill>
                  <a:srgbClr val="000000"/>
                </a:solidFill>
              </a:rPr>
              <a:t>, David – Condição Pós-Moderna. São Paulo: Loyola, 1992</a:t>
            </a:r>
          </a:p>
          <a:p>
            <a:pPr eaLnBrk="0" hangingPunct="0"/>
            <a:endParaRPr lang="pt-BR" dirty="0">
              <a:solidFill>
                <a:srgbClr val="000000"/>
              </a:solidFill>
            </a:endParaRPr>
          </a:p>
          <a:p>
            <a:pPr eaLnBrk="0" hangingPunct="0"/>
            <a:r>
              <a:rPr lang="pt-BR" b="1" dirty="0">
                <a:solidFill>
                  <a:srgbClr val="000000"/>
                </a:solidFill>
              </a:rPr>
              <a:t>IBGE</a:t>
            </a:r>
            <a:r>
              <a:rPr lang="pt-BR" dirty="0">
                <a:solidFill>
                  <a:srgbClr val="000000"/>
                </a:solidFill>
              </a:rPr>
              <a:t>. In: </a:t>
            </a:r>
            <a:r>
              <a:rPr lang="pt-BR" dirty="0">
                <a:solidFill>
                  <a:srgbClr val="000000"/>
                </a:solidFill>
                <a:hlinkClick r:id="rId3"/>
              </a:rPr>
              <a:t>http://www.ibge.gov.br/</a:t>
            </a:r>
            <a:endParaRPr lang="pt-BR" dirty="0">
              <a:solidFill>
                <a:srgbClr val="000000"/>
              </a:solidFill>
            </a:endParaRPr>
          </a:p>
          <a:p>
            <a:pPr eaLnBrk="0" hangingPunct="0"/>
            <a:endParaRPr lang="pt-BR" dirty="0">
              <a:solidFill>
                <a:schemeClr val="tx1"/>
              </a:solidFill>
            </a:endParaRPr>
          </a:p>
          <a:p>
            <a:pPr eaLnBrk="0" hangingPunct="0"/>
            <a:r>
              <a:rPr lang="pt-BR" b="1" dirty="0">
                <a:solidFill>
                  <a:schemeClr val="tx1"/>
                </a:solidFill>
              </a:rPr>
              <a:t>Juiz de Fora</a:t>
            </a:r>
            <a:r>
              <a:rPr lang="pt-BR" dirty="0">
                <a:solidFill>
                  <a:schemeClr val="tx1"/>
                </a:solidFill>
              </a:rPr>
              <a:t> - </a:t>
            </a:r>
            <a:r>
              <a:rPr lang="pt-BR" dirty="0">
                <a:solidFill>
                  <a:schemeClr val="tx1"/>
                </a:solidFill>
                <a:hlinkClick r:id="rId4"/>
              </a:rPr>
              <a:t>http://pt.wikipedia.org/wiki/Juiz_de_Fora#</a:t>
            </a:r>
            <a:r>
              <a:rPr lang="pt-BR" dirty="0" err="1">
                <a:solidFill>
                  <a:schemeClr val="tx1"/>
                </a:solidFill>
                <a:hlinkClick r:id="rId4"/>
              </a:rPr>
              <a:t>cite_note-Conotec_Hist</a:t>
            </a:r>
            <a:r>
              <a:rPr lang="pt-BR" dirty="0">
                <a:solidFill>
                  <a:schemeClr val="tx1"/>
                </a:solidFill>
                <a:hlinkClick r:id="rId4"/>
              </a:rPr>
              <a:t>.C3.B3riaJF-14</a:t>
            </a:r>
            <a:endParaRPr lang="pt-BR" dirty="0">
              <a:solidFill>
                <a:schemeClr val="tx1"/>
              </a:solidFill>
            </a:endParaRPr>
          </a:p>
          <a:p>
            <a:pPr eaLnBrk="0" hangingPunct="0"/>
            <a:endParaRPr lang="pt-BR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Menezes</a:t>
            </a:r>
            <a:r>
              <a:rPr lang="pt-BR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Maria Lucia P. Juiz de Fora e a moradia popular: o Alto Santo Antônio. 2003, V Colóquio Internacional de </a:t>
            </a:r>
            <a:r>
              <a:rPr lang="pt-BR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Geocritica</a:t>
            </a:r>
            <a:r>
              <a:rPr lang="pt-BR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Barcelona.</a:t>
            </a:r>
            <a:r>
              <a:rPr lang="pt-BR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IN: </a:t>
            </a:r>
            <a:r>
              <a:rPr lang="pt-BR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hlinkClick r:id="rId5"/>
              </a:rPr>
              <a:t>http://www.ub.edu/geocrit/sn/sn-146%28133%29.</a:t>
            </a:r>
            <a:r>
              <a:rPr lang="pt-BR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  <a:hlinkClick r:id="rId5"/>
              </a:rPr>
              <a:t>htm</a:t>
            </a:r>
            <a:endParaRPr lang="pt-BR" dirty="0">
              <a:solidFill>
                <a:schemeClr val="tx1"/>
              </a:solidFill>
            </a:endParaRPr>
          </a:p>
          <a:p>
            <a:pPr eaLnBrk="0" hangingPunct="0"/>
            <a:r>
              <a:rPr lang="pt-BR" dirty="0">
                <a:solidFill>
                  <a:srgbClr val="000000"/>
                </a:solidFill>
              </a:rPr>
              <a:t>________________ - Aeroporto Regional E Business Park: Logística E Negócios Na Geografia Urbano Regional De Juiz De Fora, Brasil. Barcelona: </a:t>
            </a:r>
            <a:r>
              <a:rPr lang="pt-BR" i="1" dirty="0" err="1">
                <a:solidFill>
                  <a:srgbClr val="000000"/>
                </a:solidFill>
              </a:rPr>
              <a:t>Scripta</a:t>
            </a:r>
            <a:r>
              <a:rPr lang="pt-BR" i="1" dirty="0">
                <a:solidFill>
                  <a:srgbClr val="000000"/>
                </a:solidFill>
              </a:rPr>
              <a:t> Nova</a:t>
            </a:r>
            <a:r>
              <a:rPr lang="pt-BR" dirty="0">
                <a:solidFill>
                  <a:srgbClr val="000000"/>
                </a:solidFill>
              </a:rPr>
              <a:t> REVISTA ELECTRÓNICA DE GEOGRAFÍA Y CIENCIAS SOCIALES Vol. VIII, núm. 170 (23), 1 de agosto de 2004. In: </a:t>
            </a:r>
            <a:r>
              <a:rPr lang="pt-BR" dirty="0">
                <a:solidFill>
                  <a:srgbClr val="000000"/>
                </a:solidFill>
                <a:hlinkClick r:id="rId6"/>
              </a:rPr>
              <a:t>http://www.ub.edu/geocrit/sn/sn-170-23.htm</a:t>
            </a:r>
            <a:endParaRPr lang="pt-BR" dirty="0">
              <a:solidFill>
                <a:srgbClr val="000000"/>
              </a:solidFill>
            </a:endParaRPr>
          </a:p>
          <a:p>
            <a:pPr eaLnBrk="0" hangingPunct="0"/>
            <a:endParaRPr lang="pt-BR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Moreira</a:t>
            </a:r>
            <a:r>
              <a:rPr lang="pt-BR" dirty="0">
                <a:solidFill>
                  <a:schemeClr val="tx1"/>
                </a:solidFill>
              </a:rPr>
              <a:t>, Ruy. Repensando a Geografia. In: SANTOS, Milton (Org.). Novos rumos da Geografia brasileira. São Paulo: </a:t>
            </a:r>
            <a:r>
              <a:rPr lang="pt-BR" dirty="0" err="1">
                <a:solidFill>
                  <a:schemeClr val="tx1"/>
                </a:solidFill>
              </a:rPr>
              <a:t>Hucitec</a:t>
            </a:r>
            <a:r>
              <a:rPr lang="pt-BR" dirty="0">
                <a:solidFill>
                  <a:schemeClr val="tx1"/>
                </a:solidFill>
              </a:rPr>
              <a:t>, 1982.</a:t>
            </a:r>
            <a:endParaRPr lang="pt-BR" dirty="0">
              <a:solidFill>
                <a:srgbClr val="030303"/>
              </a:solidFill>
            </a:endParaRPr>
          </a:p>
          <a:p>
            <a:endParaRPr lang="pt-BR" dirty="0">
              <a:solidFill>
                <a:srgbClr val="030303"/>
              </a:solidFill>
            </a:endParaRPr>
          </a:p>
          <a:p>
            <a:endParaRPr lang="pt-BR" dirty="0">
              <a:solidFill>
                <a:srgbClr val="03030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550" y="1720850"/>
            <a:ext cx="7029450" cy="2784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2000">
                <a:solidFill>
                  <a:srgbClr val="000000"/>
                </a:solidFill>
              </a:rPr>
              <a:t>Em cinqüenta anos Juiz de Fora surge na fronteira agrícola cafeeira, mas sua importância é construída como a cidade dos caminhos e das rotas solidificando-se como centro comercial, industrial e prestador de serviços, num breve hiato enquanto cidade de fronteira e fundamentada no inconsciente coletivo como o centro regional primeiro, maior e o mais importante da Zona da Mata Mineira, sendo freqüentemente invocada pelos fatos acima mencionados.</a:t>
            </a:r>
          </a:p>
          <a:p>
            <a:endParaRPr lang="pt-BR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0000"/>
                </a:solidFill>
              </a:rPr>
              <a:t>IN: http://www.ub.edu/geocrit/sn/sn-146%28133%29.htm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188" y="765175"/>
            <a:ext cx="6215062" cy="5160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Uma cidade é fruto da história da humanidade e antes de tudo uma forma geográfica.Assim tempo e espaço conformaram e conformam diferentes arranjos espaciais que caracterizam a cidade em cada momento da história.</a:t>
            </a:r>
          </a:p>
          <a:p>
            <a:endParaRPr lang="pt-BR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0000"/>
                </a:solidFill>
              </a:rPr>
              <a:t>Ao buscar o embasamento desta compreensão chegamos ao geógrafo Ruy Moreira.</a:t>
            </a:r>
          </a:p>
          <a:p>
            <a:endParaRPr lang="pt-BR">
              <a:solidFill>
                <a:srgbClr val="000000"/>
              </a:solidFill>
            </a:endParaRPr>
          </a:p>
          <a:p>
            <a:pPr algn="just"/>
            <a:r>
              <a:rPr lang="pt-BR" sz="1700" i="1">
                <a:solidFill>
                  <a:srgbClr val="000000"/>
                </a:solidFill>
              </a:rPr>
              <a:t>MOREIRA (1982) entende o espaço</a:t>
            </a:r>
          </a:p>
          <a:p>
            <a:pPr algn="just"/>
            <a:r>
              <a:rPr lang="pt-BR" sz="1700" i="1">
                <a:solidFill>
                  <a:srgbClr val="000000"/>
                </a:solidFill>
              </a:rPr>
              <a:t>geográfico como estrutura de relações sob</a:t>
            </a:r>
          </a:p>
          <a:p>
            <a:pPr algn="just"/>
            <a:r>
              <a:rPr lang="pt-BR" sz="1700" i="1">
                <a:solidFill>
                  <a:srgbClr val="000000"/>
                </a:solidFill>
              </a:rPr>
              <a:t>determinação do social; é a sociedade vista com</a:t>
            </a:r>
          </a:p>
          <a:p>
            <a:pPr algn="just"/>
            <a:r>
              <a:rPr lang="pt-BR" sz="1700" i="1">
                <a:solidFill>
                  <a:srgbClr val="000000"/>
                </a:solidFill>
              </a:rPr>
              <a:t>sua expressão material visível, através da</a:t>
            </a:r>
          </a:p>
          <a:p>
            <a:pPr algn="just"/>
            <a:r>
              <a:rPr lang="pt-BR" sz="1700" i="1">
                <a:solidFill>
                  <a:srgbClr val="000000"/>
                </a:solidFill>
              </a:rPr>
              <a:t>socialização da natureza pelo trabalho. É uma</a:t>
            </a:r>
          </a:p>
          <a:p>
            <a:r>
              <a:rPr lang="pt-BR" sz="1700" i="1">
                <a:solidFill>
                  <a:srgbClr val="000000"/>
                </a:solidFill>
              </a:rPr>
              <a:t>totalidade estruturada de formas espaciais. </a:t>
            </a:r>
          </a:p>
          <a:p>
            <a:r>
              <a:rPr lang="pt-BR" sz="1700" i="1">
                <a:solidFill>
                  <a:srgbClr val="000000"/>
                </a:solidFill>
              </a:rPr>
              <a:t>O autor usa a metáfora da quadra esportiva polivalente para entender o espaço, onde o arranjo espacial representa as leis do jogo, o</a:t>
            </a:r>
          </a:p>
          <a:p>
            <a:r>
              <a:rPr lang="pt-BR" sz="1700" i="1">
                <a:solidFill>
                  <a:srgbClr val="000000"/>
                </a:solidFill>
              </a:rPr>
              <a:t>espaço seria a aparência e a sociedade a essência.</a:t>
            </a:r>
            <a:r>
              <a:rPr lang="pt-BR" sz="1700">
                <a:solidFill>
                  <a:schemeClr val="tx1"/>
                </a:solidFill>
              </a:rPr>
              <a:t> </a:t>
            </a:r>
            <a:endParaRPr lang="pt-BR" sz="1700" i="1">
              <a:solidFill>
                <a:srgbClr val="000000"/>
              </a:solidFill>
            </a:endParaRPr>
          </a:p>
          <a:p>
            <a:endParaRPr lang="pt-BR" sz="1700">
              <a:solidFill>
                <a:srgbClr val="000000"/>
              </a:solidFill>
            </a:endParaRPr>
          </a:p>
          <a:p>
            <a:pPr algn="just"/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6013" y="1196975"/>
            <a:ext cx="6480175" cy="419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pt-BR" i="1">
              <a:solidFill>
                <a:srgbClr val="000000"/>
              </a:solidFill>
            </a:endParaRPr>
          </a:p>
          <a:p>
            <a:endParaRPr lang="pt-BR" i="1">
              <a:solidFill>
                <a:srgbClr val="000000"/>
              </a:solidFill>
            </a:endParaRPr>
          </a:p>
          <a:p>
            <a:r>
              <a:rPr lang="pt-BR" i="1">
                <a:solidFill>
                  <a:srgbClr val="000000"/>
                </a:solidFill>
              </a:rPr>
              <a:t>Destaca-se a importância do conceito</a:t>
            </a:r>
          </a:p>
          <a:p>
            <a:r>
              <a:rPr lang="pt-BR" i="1">
                <a:solidFill>
                  <a:srgbClr val="000000"/>
                </a:solidFill>
              </a:rPr>
              <a:t>de formação econômico-social, que na opinião</a:t>
            </a:r>
          </a:p>
          <a:p>
            <a:r>
              <a:rPr lang="pt-BR" i="1">
                <a:solidFill>
                  <a:srgbClr val="000000"/>
                </a:solidFill>
              </a:rPr>
              <a:t>do autor abarca as classes dominantes e o modo</a:t>
            </a:r>
          </a:p>
          <a:p>
            <a:r>
              <a:rPr lang="pt-BR" i="1">
                <a:solidFill>
                  <a:srgbClr val="000000"/>
                </a:solidFill>
              </a:rPr>
              <a:t>de produção. O arranjo espacial é visto como</a:t>
            </a:r>
          </a:p>
          <a:p>
            <a:r>
              <a:rPr lang="pt-BR" i="1">
                <a:solidFill>
                  <a:srgbClr val="000000"/>
                </a:solidFill>
              </a:rPr>
              <a:t>“expressão fenomênica do ‘modo de socialização’</a:t>
            </a:r>
          </a:p>
          <a:p>
            <a:r>
              <a:rPr lang="pt-BR" i="1">
                <a:solidFill>
                  <a:srgbClr val="000000"/>
                </a:solidFill>
              </a:rPr>
              <a:t>da natureza e dos termos de sua configuração</a:t>
            </a:r>
          </a:p>
          <a:p>
            <a:r>
              <a:rPr lang="pt-BR" i="1">
                <a:solidFill>
                  <a:srgbClr val="000000"/>
                </a:solidFill>
              </a:rPr>
              <a:t>em formação econômico-social” [itálico no</a:t>
            </a:r>
          </a:p>
          <a:p>
            <a:r>
              <a:rPr lang="pt-BR" i="1">
                <a:solidFill>
                  <a:srgbClr val="000000"/>
                </a:solidFill>
              </a:rPr>
              <a:t>original] e o espaço organizado socialmente é</a:t>
            </a:r>
          </a:p>
          <a:p>
            <a:r>
              <a:rPr lang="pt-BR" i="1">
                <a:solidFill>
                  <a:srgbClr val="000000"/>
                </a:solidFill>
              </a:rPr>
              <a:t>“formação sócio-espacial, que é a expressão</a:t>
            </a:r>
          </a:p>
          <a:p>
            <a:r>
              <a:rPr lang="pt-BR" i="1">
                <a:solidFill>
                  <a:srgbClr val="000000"/>
                </a:solidFill>
              </a:rPr>
              <a:t>fenomênica da complexa trama da formação</a:t>
            </a:r>
          </a:p>
          <a:p>
            <a:r>
              <a:rPr lang="pt-BR" i="1">
                <a:solidFill>
                  <a:srgbClr val="000000"/>
                </a:solidFill>
              </a:rPr>
              <a:t>econômico-social”.</a:t>
            </a:r>
          </a:p>
          <a:p>
            <a:pPr algn="just"/>
            <a:endParaRPr lang="pt-BR" i="1">
              <a:solidFill>
                <a:srgbClr val="000000"/>
              </a:solidFill>
            </a:endParaRPr>
          </a:p>
          <a:p>
            <a:pPr algn="just"/>
            <a:r>
              <a:rPr lang="pt-BR" sz="1600" i="1">
                <a:solidFill>
                  <a:srgbClr val="000000"/>
                </a:solidFill>
              </a:rPr>
              <a:t>IN: http://www.geografia.fflch.usp.br/publicacoes/Geousp/Geousp22/Artigo_Rhalf.pdf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0113" y="260350"/>
            <a:ext cx="6929437" cy="6300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r>
              <a:rPr lang="pt-BR">
                <a:solidFill>
                  <a:srgbClr val="000000"/>
                </a:solidFill>
              </a:rPr>
              <a:t>Para entender a cidade no Brasil é preciso entender a oficialidade de sua existência, ou seja, o que as leis consideram como tal categoria.</a:t>
            </a:r>
          </a:p>
          <a:p>
            <a:pPr algn="just"/>
            <a:endParaRPr lang="pt-BR" sz="1600">
              <a:solidFill>
                <a:srgbClr val="000000"/>
              </a:solidFill>
            </a:endParaRPr>
          </a:p>
          <a:p>
            <a:pPr algn="just"/>
            <a:r>
              <a:rPr lang="pt-BR" sz="1600">
                <a:solidFill>
                  <a:srgbClr val="000000"/>
                </a:solidFill>
              </a:rPr>
              <a:t>LOCALIDADES</a:t>
            </a:r>
          </a:p>
          <a:p>
            <a:pPr algn="just"/>
            <a:r>
              <a:rPr lang="pt-BR" sz="1600">
                <a:solidFill>
                  <a:srgbClr val="000000"/>
                </a:solidFill>
              </a:rPr>
              <a:t>Localidade é conceituada como sendo todo lugar do território nacional onde exista um aglomerado permanente de habitantes.</a:t>
            </a:r>
          </a:p>
          <a:p>
            <a:pPr algn="just"/>
            <a:r>
              <a:rPr lang="pt-BR" sz="1600">
                <a:solidFill>
                  <a:srgbClr val="000000"/>
                </a:solidFill>
              </a:rPr>
              <a:t>Classificação e definição de tipos de Localidades:</a:t>
            </a:r>
          </a:p>
          <a:p>
            <a:pPr algn="just"/>
            <a:r>
              <a:rPr lang="pt-BR" sz="1600" b="1">
                <a:solidFill>
                  <a:srgbClr val="000000"/>
                </a:solidFill>
              </a:rPr>
              <a:t>1 - Capital Federal -</a:t>
            </a:r>
            <a:r>
              <a:rPr lang="pt-BR" sz="1600">
                <a:solidFill>
                  <a:srgbClr val="000000"/>
                </a:solidFill>
              </a:rPr>
              <a:t> Localidade onde se situa a sede do Governo Federal com os seus poderes executivo, legislativo e judiciário.</a:t>
            </a:r>
          </a:p>
          <a:p>
            <a:pPr algn="just"/>
            <a:r>
              <a:rPr lang="pt-BR" sz="1600" b="1">
                <a:solidFill>
                  <a:srgbClr val="000000"/>
                </a:solidFill>
              </a:rPr>
              <a:t>2 - Capital -</a:t>
            </a:r>
            <a:r>
              <a:rPr lang="pt-BR" sz="1600">
                <a:solidFill>
                  <a:srgbClr val="000000"/>
                </a:solidFill>
              </a:rPr>
              <a:t> Localidade onde se situa a sede do Governo de Unidade Política da Federação, excluído o Distrito Federal.</a:t>
            </a:r>
          </a:p>
          <a:p>
            <a:pPr algn="just"/>
            <a:r>
              <a:rPr lang="pt-BR" sz="1600" b="1">
                <a:solidFill>
                  <a:srgbClr val="000000"/>
                </a:solidFill>
              </a:rPr>
              <a:t>3 - Cidade -</a:t>
            </a:r>
            <a:r>
              <a:rPr lang="pt-BR" sz="1600">
                <a:solidFill>
                  <a:srgbClr val="000000"/>
                </a:solidFill>
              </a:rPr>
              <a:t> Localidade com o mesmo nome do Município a que pertence (sede municipal) e onde está sediada a respectiva prefeitura, excluídos os municípios das capitais.</a:t>
            </a:r>
          </a:p>
          <a:p>
            <a:pPr algn="just"/>
            <a:r>
              <a:rPr lang="pt-BR" sz="1600" b="1">
                <a:solidFill>
                  <a:srgbClr val="000000"/>
                </a:solidFill>
              </a:rPr>
              <a:t>4 - Vila -</a:t>
            </a:r>
            <a:r>
              <a:rPr lang="pt-BR" sz="1600">
                <a:solidFill>
                  <a:srgbClr val="000000"/>
                </a:solidFill>
              </a:rPr>
              <a:t> Localidade com o mesmo nome do Distrito a que pertence (sede distrital) e onde está sediada a autoridade distrital, excluídos os distritos das sedes municipais.</a:t>
            </a:r>
          </a:p>
          <a:p>
            <a:pPr algn="just"/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184150" cy="230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900">
              <a:solidFill>
                <a:srgbClr val="0B008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75" y="714375"/>
            <a:ext cx="8215313" cy="3671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pt-BR" b="1">
              <a:solidFill>
                <a:srgbClr val="000000"/>
              </a:solidFill>
            </a:endParaRPr>
          </a:p>
          <a:p>
            <a:endParaRPr lang="pt-BR" b="1">
              <a:solidFill>
                <a:srgbClr val="000000"/>
              </a:solidFill>
            </a:endParaRPr>
          </a:p>
          <a:p>
            <a:endParaRPr lang="pt-BR" b="1">
              <a:solidFill>
                <a:srgbClr val="000000"/>
              </a:solidFill>
            </a:endParaRPr>
          </a:p>
          <a:p>
            <a:r>
              <a:rPr lang="pt-BR" b="1">
                <a:solidFill>
                  <a:srgbClr val="000000"/>
                </a:solidFill>
              </a:rPr>
              <a:t>5 - Aglomerado Rural -</a:t>
            </a:r>
            <a:r>
              <a:rPr lang="pt-BR">
                <a:solidFill>
                  <a:srgbClr val="000000"/>
                </a:solidFill>
              </a:rPr>
              <a:t> Localidade situada em área não definida legalmente como urbana e caracterizada por um conjunto de edificações permanentes e adjacentes, formando área continuamente construída, com arruamentos reconhecíveis e dispostos ao longo de uma via de comunicação.</a:t>
            </a:r>
          </a:p>
          <a:p>
            <a:r>
              <a:rPr lang="pt-BR" b="1">
                <a:solidFill>
                  <a:srgbClr val="000000"/>
                </a:solidFill>
              </a:rPr>
              <a:t>- Aglomerado Rural de extensão urbana - </a:t>
            </a:r>
            <a:r>
              <a:rPr lang="pt-BR">
                <a:solidFill>
                  <a:srgbClr val="000000"/>
                </a:solidFill>
              </a:rPr>
              <a:t>Localidade que tem as características definidoras de Aglomerado Rural e está localizada a menos de 1 Km de distância da área urbana de uma Cidade ou Vila. Constitui simples extensão da área urbana legalmente definida.</a:t>
            </a:r>
          </a:p>
          <a:p>
            <a:r>
              <a:rPr lang="pt-BR" b="1">
                <a:solidFill>
                  <a:srgbClr val="000000"/>
                </a:solidFill>
              </a:rPr>
              <a:t>5.2 - Aglomerado Rural isolado - </a:t>
            </a:r>
            <a:r>
              <a:rPr lang="pt-BR">
                <a:solidFill>
                  <a:srgbClr val="000000"/>
                </a:solidFill>
              </a:rPr>
              <a:t>Localidade que tem as características definidoras de Aglomerado Rural e está localizada a uma distância igual ou superior a 1 Km da área urbana de uma Cidade, Vila ou de um Aglomerado Rural já definido como de extensão urbana.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38" y="857250"/>
            <a:ext cx="8501062" cy="550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5.2.1 - Povoado - </a:t>
            </a:r>
            <a:r>
              <a:rPr lang="pt-BR" sz="1600" dirty="0"/>
              <a:t>Localidade que tem a característica definidora de Aglomerado Rural Isolado e possui pelo menos 1 (um) estabelecimento comercial de bens de consumo freqüente e 2 (dois) dos seguintes serviços ou equipamentos: 1 (um) estabelecimento de ensino de 1º grau em funcionamento regular, 1 (um) posto de saúde com atendimento regular e 1 (um) templo religioso de qualquer credo. Corresponde a um aglomerado sem caráter privado ou empresarial ou que não está vinculado a um único proprietário do solo, cujos moradores exercem atividades econômicas quer primárias, terciárias ou, mesmo secundárias, na própria localidade ou fora dela.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- Núcleo - </a:t>
            </a:r>
            <a:r>
              <a:rPr lang="pt-BR" sz="1600" dirty="0"/>
              <a:t>Localidade que tem a característica definidora de Aglomerado Rural Isolado e possui caráter privado ou empresarial, estando vinculado a um único proprietário do solo (empresas agrícolas, indústrias, usinas, etc.).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5.2.3 - Lugarejo - </a:t>
            </a:r>
            <a:r>
              <a:rPr lang="pt-BR" sz="1600" dirty="0"/>
              <a:t>Localidade sem caráter privado ou empresarial que possui característica definidora de Aglomerado Rural Isolado e não dispõe, no todo ou em parte, dos serviços ou equipamentos enunciados para povoado.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6 -Propriedade Rural - </a:t>
            </a:r>
            <a:r>
              <a:rPr lang="pt-BR" sz="1600" dirty="0"/>
              <a:t>Todo lugar em que se encontre a sede de propriedade rural, excluídas as já classificadas como Núcleo.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7 - Local -</a:t>
            </a:r>
            <a:r>
              <a:rPr lang="pt-BR" sz="1600" dirty="0"/>
              <a:t> Todo lugar que não se enquadre em nenhum dos tipos referidos anteriormente e que possua nome pelo qual seja conhecido.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8 - Aldeia - </a:t>
            </a:r>
            <a:r>
              <a:rPr lang="pt-BR" sz="1600" dirty="0"/>
              <a:t>Localidade habitada por indígenas.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IN: http://www.ibge.gov.br/home/geociencias/cartografia/manual_nocoes/elementos_representacao.html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654</TotalTime>
  <Words>2214</Words>
  <Application>Microsoft Office PowerPoint</Application>
  <PresentationFormat>Apresentação na tela (4:3)</PresentationFormat>
  <Paragraphs>254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Franklin Gothic Book</vt:lpstr>
      <vt:lpstr>Perpetua</vt:lpstr>
      <vt:lpstr>Wingdings 2</vt:lpstr>
      <vt:lpstr>Calibri</vt:lpstr>
      <vt:lpstr>Times New Roman</vt:lpstr>
      <vt:lpstr>Patrimônio Líquido</vt:lpstr>
      <vt:lpstr>Temas da Geografia de Juiz de Fora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Temas da Geografia de Juiz de Fora</dc:title>
  <dc:creator>Nelson</dc:creator>
  <cp:lastModifiedBy>Usuário</cp:lastModifiedBy>
  <cp:revision>55</cp:revision>
  <dcterms:created xsi:type="dcterms:W3CDTF">2014-11-25T12:31:57Z</dcterms:created>
  <dcterms:modified xsi:type="dcterms:W3CDTF">2014-11-27T19:51:19Z</dcterms:modified>
</cp:coreProperties>
</file>